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3"/>
  </p:notesMasterIdLst>
  <p:sldIdLst>
    <p:sldId id="256" r:id="rId2"/>
    <p:sldId id="320" r:id="rId3"/>
    <p:sldId id="321" r:id="rId4"/>
    <p:sldId id="334" r:id="rId5"/>
    <p:sldId id="338" r:id="rId6"/>
    <p:sldId id="323" r:id="rId7"/>
    <p:sldId id="324" r:id="rId8"/>
    <p:sldId id="325" r:id="rId9"/>
    <p:sldId id="340" r:id="rId10"/>
    <p:sldId id="341" r:id="rId11"/>
    <p:sldId id="345" r:id="rId12"/>
    <p:sldId id="326" r:id="rId13"/>
    <p:sldId id="346" r:id="rId14"/>
    <p:sldId id="351" r:id="rId15"/>
    <p:sldId id="352" r:id="rId16"/>
    <p:sldId id="353" r:id="rId17"/>
    <p:sldId id="354" r:id="rId18"/>
    <p:sldId id="355" r:id="rId19"/>
    <p:sldId id="356" r:id="rId20"/>
    <p:sldId id="357" r:id="rId21"/>
    <p:sldId id="358" r:id="rId22"/>
    <p:sldId id="359" r:id="rId23"/>
    <p:sldId id="368" r:id="rId24"/>
    <p:sldId id="347" r:id="rId25"/>
    <p:sldId id="348" r:id="rId26"/>
    <p:sldId id="350" r:id="rId27"/>
    <p:sldId id="349" r:id="rId28"/>
    <p:sldId id="369" r:id="rId29"/>
    <p:sldId id="327" r:id="rId30"/>
    <p:sldId id="335" r:id="rId31"/>
    <p:sldId id="336" r:id="rId32"/>
    <p:sldId id="337" r:id="rId33"/>
    <p:sldId id="280" r:id="rId34"/>
    <p:sldId id="308" r:id="rId35"/>
    <p:sldId id="309" r:id="rId36"/>
    <p:sldId id="330" r:id="rId37"/>
    <p:sldId id="331" r:id="rId38"/>
    <p:sldId id="312" r:id="rId39"/>
    <p:sldId id="313" r:id="rId40"/>
    <p:sldId id="293" r:id="rId41"/>
    <p:sldId id="304" r:id="rId42"/>
    <p:sldId id="294" r:id="rId43"/>
    <p:sldId id="306" r:id="rId44"/>
    <p:sldId id="364" r:id="rId45"/>
    <p:sldId id="366" r:id="rId46"/>
    <p:sldId id="307" r:id="rId47"/>
    <p:sldId id="281" r:id="rId48"/>
    <p:sldId id="282" r:id="rId49"/>
    <p:sldId id="284" r:id="rId50"/>
    <p:sldId id="332" r:id="rId51"/>
    <p:sldId id="333" r:id="rId52"/>
    <p:sldId id="362" r:id="rId53"/>
    <p:sldId id="361" r:id="rId54"/>
    <p:sldId id="317" r:id="rId55"/>
    <p:sldId id="318" r:id="rId56"/>
    <p:sldId id="319" r:id="rId57"/>
    <p:sldId id="328" r:id="rId58"/>
    <p:sldId id="329" r:id="rId59"/>
    <p:sldId id="367" r:id="rId60"/>
    <p:sldId id="363" r:id="rId61"/>
    <p:sldId id="360"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934" autoAdjust="0"/>
  </p:normalViewPr>
  <p:slideViewPr>
    <p:cSldViewPr>
      <p:cViewPr varScale="1">
        <p:scale>
          <a:sx n="73" d="100"/>
          <a:sy n="73" d="100"/>
        </p:scale>
        <p:origin x="1296" y="7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58C66B-32F0-4672-BB5E-B97A01B5C857}" type="datetimeFigureOut">
              <a:rPr lang="en-GB" smtClean="0"/>
              <a:t>20/11/2017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2736AA-01F4-40B0-BEAA-3387E660F10C}" type="slidenum">
              <a:rPr lang="en-GB" smtClean="0"/>
              <a:t>‹#›</a:t>
            </a:fld>
            <a:endParaRPr lang="en-GB"/>
          </a:p>
        </p:txBody>
      </p:sp>
    </p:spTree>
    <p:extLst>
      <p:ext uri="{BB962C8B-B14F-4D97-AF65-F5344CB8AC3E}">
        <p14:creationId xmlns:p14="http://schemas.microsoft.com/office/powerpoint/2010/main" val="3154242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D73A93-0BB8-4029-A9EB-2C126A419A5D}" type="slidenum">
              <a:rPr lang="en-GB" smtClean="0"/>
              <a:pPr/>
              <a:t>8</a:t>
            </a:fld>
            <a:endParaRPr lang="en-GB"/>
          </a:p>
        </p:txBody>
      </p:sp>
    </p:spTree>
    <p:extLst>
      <p:ext uri="{BB962C8B-B14F-4D97-AF65-F5344CB8AC3E}">
        <p14:creationId xmlns:p14="http://schemas.microsoft.com/office/powerpoint/2010/main" val="213938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completed the sentences, you almost certainly inserted words like </a:t>
            </a:r>
            <a:r>
              <a:rPr lang="en-US" i="1" dirty="0" smtClean="0"/>
              <a:t>quickly</a:t>
            </a:r>
            <a:r>
              <a:rPr lang="en-US" dirty="0" smtClean="0"/>
              <a:t> in the first sentence and </a:t>
            </a:r>
            <a:r>
              <a:rPr lang="en-US" i="1" dirty="0" smtClean="0"/>
              <a:t>heartily </a:t>
            </a:r>
            <a:r>
              <a:rPr lang="en-US" dirty="0" smtClean="0"/>
              <a:t>or</a:t>
            </a:r>
            <a:r>
              <a:rPr lang="en-US" i="1" dirty="0" smtClean="0"/>
              <a:t> loudly</a:t>
            </a:r>
            <a:r>
              <a:rPr lang="en-US" dirty="0" smtClean="0"/>
              <a:t> in the second. You probably wondered what a </a:t>
            </a:r>
            <a:r>
              <a:rPr lang="en-US" i="1" dirty="0" err="1" smtClean="0"/>
              <a:t>pobdrob</a:t>
            </a:r>
            <a:r>
              <a:rPr lang="en-US" dirty="0" smtClean="0"/>
              <a:t> was, but this is a lecture about grammar and you probably expect to find some unfamiliar terms, so you simply completed the sentences anyway. But would you remember what a </a:t>
            </a:r>
            <a:r>
              <a:rPr lang="en-US" i="1" dirty="0" err="1" smtClean="0"/>
              <a:t>pobdrob</a:t>
            </a:r>
            <a:r>
              <a:rPr lang="en-US" dirty="0" smtClean="0"/>
              <a:t> is next week? There is actually no such thing as a </a:t>
            </a:r>
            <a:r>
              <a:rPr lang="en-US" i="1" dirty="0" err="1" smtClean="0"/>
              <a:t>pobdrob</a:t>
            </a:r>
            <a:r>
              <a:rPr lang="en-US" dirty="0" smtClean="0"/>
              <a:t>, and the missing words were in fact adverbs, but the point we want to make is that a knowledge of terms is meaningless without understanding, and understanding comes through using and discussing language.</a:t>
            </a:r>
            <a:endParaRPr lang="en-GB" dirty="0" smtClean="0"/>
          </a:p>
          <a:p>
            <a:endParaRPr lang="en-GB" dirty="0"/>
          </a:p>
        </p:txBody>
      </p:sp>
      <p:sp>
        <p:nvSpPr>
          <p:cNvPr id="4" name="Slide Number Placeholder 3"/>
          <p:cNvSpPr>
            <a:spLocks noGrp="1"/>
          </p:cNvSpPr>
          <p:nvPr>
            <p:ph type="sldNum" sz="quarter" idx="10"/>
          </p:nvPr>
        </p:nvSpPr>
        <p:spPr/>
        <p:txBody>
          <a:bodyPr/>
          <a:lstStyle/>
          <a:p>
            <a:fld id="{48AB0D6C-EFB7-468F-807D-B17ED428BBEF}" type="slidenum">
              <a:rPr lang="en-GB" smtClean="0"/>
              <a:t>14</a:t>
            </a:fld>
            <a:endParaRPr lang="en-GB"/>
          </a:p>
        </p:txBody>
      </p:sp>
    </p:spTree>
    <p:extLst>
      <p:ext uri="{BB962C8B-B14F-4D97-AF65-F5344CB8AC3E}">
        <p14:creationId xmlns:p14="http://schemas.microsoft.com/office/powerpoint/2010/main" val="20469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D73A93-0BB8-4029-A9EB-2C126A419A5D}" type="slidenum">
              <a:rPr lang="en-GB" smtClean="0"/>
              <a:pPr/>
              <a:t>29</a:t>
            </a:fld>
            <a:endParaRPr lang="en-GB"/>
          </a:p>
        </p:txBody>
      </p:sp>
    </p:spTree>
    <p:extLst>
      <p:ext uri="{BB962C8B-B14F-4D97-AF65-F5344CB8AC3E}">
        <p14:creationId xmlns:p14="http://schemas.microsoft.com/office/powerpoint/2010/main" val="4132208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B8CD2F6-DC82-4573-9509-007B0F93FFA7}" type="slidenum">
              <a:rPr lang="en-GB" smtClean="0"/>
              <a:pPr/>
              <a:t>39</a:t>
            </a:fld>
            <a:endParaRPr lang="en-GB" smtClean="0"/>
          </a:p>
        </p:txBody>
      </p:sp>
      <p:sp>
        <p:nvSpPr>
          <p:cNvPr id="26626"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3043B7EA-AD49-4FD4-933E-56010AA8CEA8}" type="slidenum">
              <a:rPr lang="en-GB" sz="1200">
                <a:latin typeface="+mn-lt"/>
                <a:cs typeface="+mn-cs"/>
              </a:rPr>
              <a:pPr algn="r">
                <a:defRPr/>
              </a:pPr>
              <a:t>39</a:t>
            </a:fld>
            <a:endParaRPr lang="en-GB" sz="1200">
              <a:latin typeface="+mn-lt"/>
              <a:cs typeface="+mn-cs"/>
            </a:endParaRPr>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D73A93-0BB8-4029-A9EB-2C126A419A5D}" type="slidenum">
              <a:rPr lang="en-GB" smtClean="0"/>
              <a:pPr/>
              <a:t>52</a:t>
            </a:fld>
            <a:endParaRPr lang="en-GB"/>
          </a:p>
        </p:txBody>
      </p:sp>
    </p:spTree>
    <p:extLst>
      <p:ext uri="{BB962C8B-B14F-4D97-AF65-F5344CB8AC3E}">
        <p14:creationId xmlns:p14="http://schemas.microsoft.com/office/powerpoint/2010/main" val="711120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D73A93-0BB8-4029-A9EB-2C126A419A5D}" type="slidenum">
              <a:rPr lang="en-GB" smtClean="0"/>
              <a:pPr/>
              <a:t>57</a:t>
            </a:fld>
            <a:endParaRPr lang="en-GB"/>
          </a:p>
        </p:txBody>
      </p:sp>
    </p:spTree>
    <p:extLst>
      <p:ext uri="{BB962C8B-B14F-4D97-AF65-F5344CB8AC3E}">
        <p14:creationId xmlns:p14="http://schemas.microsoft.com/office/powerpoint/2010/main" val="174292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F86569-0D52-4AA4-87EB-14B9DCDF4247}" type="datetimeFigureOut">
              <a:rPr lang="en-GB" smtClean="0"/>
              <a:t>20/11/2017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251385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F86569-0D52-4AA4-87EB-14B9DCDF4247}" type="datetimeFigureOut">
              <a:rPr lang="en-GB" smtClean="0"/>
              <a:t>20/11/2017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182754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F86569-0D52-4AA4-87EB-14B9DCDF4247}" type="datetimeFigureOut">
              <a:rPr lang="en-GB" smtClean="0"/>
              <a:t>20/11/2017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70000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F86569-0D52-4AA4-87EB-14B9DCDF4247}" type="datetimeFigureOut">
              <a:rPr lang="en-GB" smtClean="0"/>
              <a:t>20/11/2017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321102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F86569-0D52-4AA4-87EB-14B9DCDF4247}" type="datetimeFigureOut">
              <a:rPr lang="en-GB" smtClean="0"/>
              <a:t>20/11/2017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191604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F86569-0D52-4AA4-87EB-14B9DCDF4247}" type="datetimeFigureOut">
              <a:rPr lang="en-GB" smtClean="0"/>
              <a:t>20/11/2017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2145194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F86569-0D52-4AA4-87EB-14B9DCDF4247}" type="datetimeFigureOut">
              <a:rPr lang="en-GB" smtClean="0"/>
              <a:t>20/11/2017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182374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F86569-0D52-4AA4-87EB-14B9DCDF4247}" type="datetimeFigureOut">
              <a:rPr lang="en-GB" smtClean="0"/>
              <a:t>20/11/2017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321886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86569-0D52-4AA4-87EB-14B9DCDF4247}" type="datetimeFigureOut">
              <a:rPr lang="en-GB" smtClean="0"/>
              <a:t>20/11/2017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4210403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86569-0D52-4AA4-87EB-14B9DCDF4247}" type="datetimeFigureOut">
              <a:rPr lang="en-GB" smtClean="0"/>
              <a:t>20/11/2017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136207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F86569-0D52-4AA4-87EB-14B9DCDF4247}" type="datetimeFigureOut">
              <a:rPr lang="en-GB" smtClean="0"/>
              <a:t>20/11/2017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54056F-0BF6-4A5E-95A9-59EC88398D08}" type="slidenum">
              <a:rPr lang="en-GB" smtClean="0"/>
              <a:t>‹#›</a:t>
            </a:fld>
            <a:endParaRPr lang="en-GB"/>
          </a:p>
        </p:txBody>
      </p:sp>
    </p:spTree>
    <p:extLst>
      <p:ext uri="{BB962C8B-B14F-4D97-AF65-F5344CB8AC3E}">
        <p14:creationId xmlns:p14="http://schemas.microsoft.com/office/powerpoint/2010/main" val="3297191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86569-0D52-4AA4-87EB-14B9DCDF4247}" type="datetimeFigureOut">
              <a:rPr lang="en-GB" smtClean="0"/>
              <a:t>20/11/2017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4056F-0BF6-4A5E-95A9-59EC88398D08}" type="slidenum">
              <a:rPr lang="en-GB" smtClean="0"/>
              <a:t>‹#›</a:t>
            </a:fld>
            <a:endParaRPr lang="en-GB"/>
          </a:p>
        </p:txBody>
      </p:sp>
    </p:spTree>
    <p:extLst>
      <p:ext uri="{BB962C8B-B14F-4D97-AF65-F5344CB8AC3E}">
        <p14:creationId xmlns:p14="http://schemas.microsoft.com/office/powerpoint/2010/main" val="18602790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amazon.co.uk/Teaching-Grammar-Punctuation-Spelling-Transforming/dp/147394225X/ref=asap_bc?ie=UTF8" TargetMode="Externa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education.gov.uk/publications/eOrderingDownload/DFE-RR238.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7707"/>
            <a:ext cx="7772400" cy="1470025"/>
          </a:xfrm>
        </p:spPr>
        <p:txBody>
          <a:bodyPr/>
          <a:lstStyle/>
          <a:p>
            <a:r>
              <a:rPr lang="en-GB" b="1" dirty="0" smtClean="0"/>
              <a:t>Embedding SPaG </a:t>
            </a:r>
            <a:r>
              <a:rPr lang="en-GB" b="1" dirty="0"/>
              <a:t>into </a:t>
            </a:r>
            <a:r>
              <a:rPr lang="en-GB" b="1" dirty="0" smtClean="0"/>
              <a:t>high quality </a:t>
            </a:r>
            <a:r>
              <a:rPr lang="en-GB" b="1" dirty="0"/>
              <a:t>English teaching</a:t>
            </a:r>
            <a:endParaRPr lang="en-GB" dirty="0">
              <a:latin typeface="Magneto" panose="04030805050802020D02" pitchFamily="82" charset="0"/>
            </a:endParaRPr>
          </a:p>
        </p:txBody>
      </p:sp>
      <p:sp>
        <p:nvSpPr>
          <p:cNvPr id="3" name="Subtitle 2"/>
          <p:cNvSpPr>
            <a:spLocks noGrp="1"/>
          </p:cNvSpPr>
          <p:nvPr>
            <p:ph type="subTitle" idx="1"/>
          </p:nvPr>
        </p:nvSpPr>
        <p:spPr>
          <a:xfrm>
            <a:off x="251520" y="1628800"/>
            <a:ext cx="2160240" cy="360040"/>
          </a:xfrm>
        </p:spPr>
        <p:txBody>
          <a:bodyPr>
            <a:normAutofit fontScale="70000" lnSpcReduction="20000"/>
          </a:bodyPr>
          <a:lstStyle/>
          <a:p>
            <a:r>
              <a:rPr lang="en-GB" b="1" dirty="0" smtClean="0">
                <a:solidFill>
                  <a:srgbClr val="FF0000"/>
                </a:solidFill>
              </a:rPr>
              <a:t>David Waugh</a:t>
            </a:r>
            <a:endParaRPr lang="en-GB" b="1" dirty="0">
              <a:solidFill>
                <a:srgbClr val="FF0000"/>
              </a:solidFill>
            </a:endParaRPr>
          </a:p>
        </p:txBody>
      </p:sp>
      <p:pic>
        <p:nvPicPr>
          <p:cNvPr id="8" name="Picture 7" descr="Teaching Grammar, Punctuation and Spelling in Primary Schools (Transforming Primary QTS Series)">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rot="20583620">
            <a:off x="550643" y="2165990"/>
            <a:ext cx="3055019" cy="4341124"/>
          </a:xfrm>
          <a:prstGeom prst="rect">
            <a:avLst/>
          </a:prstGeom>
          <a:noFill/>
          <a:ln>
            <a:noFill/>
          </a:ln>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59" t="8285" r="18773" b="8752"/>
          <a:stretch/>
        </p:blipFill>
        <p:spPr bwMode="auto">
          <a:xfrm>
            <a:off x="3923929" y="1412776"/>
            <a:ext cx="4888546" cy="3264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3789040"/>
            <a:ext cx="3823480" cy="2979335"/>
          </a:xfrm>
          <a:prstGeom prst="rect">
            <a:avLst/>
          </a:prstGeom>
        </p:spPr>
      </p:pic>
    </p:spTree>
    <p:extLst>
      <p:ext uri="{BB962C8B-B14F-4D97-AF65-F5344CB8AC3E}">
        <p14:creationId xmlns:p14="http://schemas.microsoft.com/office/powerpoint/2010/main" val="775354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Which do we learn first: the game or the terminology of the game?</a:t>
            </a:r>
            <a:endParaRPr lang="en-GB"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960" t="33672" r="50000" b="14697"/>
          <a:stretch/>
        </p:blipFill>
        <p:spPr bwMode="auto">
          <a:xfrm>
            <a:off x="2843808" y="2708920"/>
            <a:ext cx="2819400" cy="233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2" y="2003346"/>
            <a:ext cx="1944216" cy="369332"/>
          </a:xfrm>
          <a:prstGeom prst="rect">
            <a:avLst/>
          </a:prstGeom>
          <a:solidFill>
            <a:srgbClr val="FFC000"/>
          </a:solidFill>
        </p:spPr>
        <p:txBody>
          <a:bodyPr wrap="square" rtlCol="0">
            <a:spAutoFit/>
          </a:bodyPr>
          <a:lstStyle/>
          <a:p>
            <a:r>
              <a:rPr lang="en-GB" b="1" dirty="0" smtClean="0"/>
              <a:t>corner</a:t>
            </a:r>
            <a:endParaRPr lang="en-GB" b="1" dirty="0"/>
          </a:p>
        </p:txBody>
      </p:sp>
      <p:sp>
        <p:nvSpPr>
          <p:cNvPr id="6" name="TextBox 5"/>
          <p:cNvSpPr txBox="1"/>
          <p:nvPr/>
        </p:nvSpPr>
        <p:spPr>
          <a:xfrm>
            <a:off x="385747" y="2936859"/>
            <a:ext cx="1944216" cy="369332"/>
          </a:xfrm>
          <a:prstGeom prst="rect">
            <a:avLst/>
          </a:prstGeom>
          <a:solidFill>
            <a:srgbClr val="FFC000"/>
          </a:solidFill>
        </p:spPr>
        <p:txBody>
          <a:bodyPr wrap="square" rtlCol="0">
            <a:spAutoFit/>
          </a:bodyPr>
          <a:lstStyle/>
          <a:p>
            <a:r>
              <a:rPr lang="en-GB" b="1" dirty="0" smtClean="0"/>
              <a:t>dive</a:t>
            </a:r>
            <a:endParaRPr lang="en-GB" b="1" dirty="0"/>
          </a:p>
        </p:txBody>
      </p:sp>
      <p:sp>
        <p:nvSpPr>
          <p:cNvPr id="7" name="TextBox 6"/>
          <p:cNvSpPr txBox="1"/>
          <p:nvPr/>
        </p:nvSpPr>
        <p:spPr>
          <a:xfrm>
            <a:off x="6732240" y="4005064"/>
            <a:ext cx="1944216" cy="369332"/>
          </a:xfrm>
          <a:prstGeom prst="rect">
            <a:avLst/>
          </a:prstGeom>
          <a:solidFill>
            <a:srgbClr val="FFC000"/>
          </a:solidFill>
        </p:spPr>
        <p:txBody>
          <a:bodyPr wrap="square" rtlCol="0">
            <a:spAutoFit/>
          </a:bodyPr>
          <a:lstStyle/>
          <a:p>
            <a:r>
              <a:rPr lang="en-GB" b="1" dirty="0"/>
              <a:t>i</a:t>
            </a:r>
            <a:r>
              <a:rPr lang="en-GB" b="1" dirty="0" smtClean="0"/>
              <a:t>ndirect free kick</a:t>
            </a:r>
            <a:endParaRPr lang="en-GB" b="1" dirty="0"/>
          </a:p>
        </p:txBody>
      </p:sp>
      <p:sp>
        <p:nvSpPr>
          <p:cNvPr id="8" name="TextBox 7"/>
          <p:cNvSpPr txBox="1"/>
          <p:nvPr/>
        </p:nvSpPr>
        <p:spPr>
          <a:xfrm>
            <a:off x="301080" y="4149080"/>
            <a:ext cx="1944216" cy="369332"/>
          </a:xfrm>
          <a:prstGeom prst="rect">
            <a:avLst/>
          </a:prstGeom>
          <a:solidFill>
            <a:srgbClr val="FFC000"/>
          </a:solidFill>
        </p:spPr>
        <p:txBody>
          <a:bodyPr wrap="square" rtlCol="0">
            <a:spAutoFit/>
          </a:bodyPr>
          <a:lstStyle/>
          <a:p>
            <a:r>
              <a:rPr lang="en-GB" b="1" dirty="0" smtClean="0"/>
              <a:t>tackle</a:t>
            </a:r>
            <a:endParaRPr lang="en-GB" b="1" dirty="0"/>
          </a:p>
        </p:txBody>
      </p:sp>
      <p:sp>
        <p:nvSpPr>
          <p:cNvPr id="9" name="TextBox 8"/>
          <p:cNvSpPr txBox="1"/>
          <p:nvPr/>
        </p:nvSpPr>
        <p:spPr>
          <a:xfrm>
            <a:off x="6876256" y="2936859"/>
            <a:ext cx="1944216" cy="369332"/>
          </a:xfrm>
          <a:prstGeom prst="rect">
            <a:avLst/>
          </a:prstGeom>
          <a:solidFill>
            <a:srgbClr val="FFC000"/>
          </a:solidFill>
        </p:spPr>
        <p:txBody>
          <a:bodyPr wrap="square" rtlCol="0">
            <a:spAutoFit/>
          </a:bodyPr>
          <a:lstStyle/>
          <a:p>
            <a:r>
              <a:rPr lang="en-GB" b="1" dirty="0" smtClean="0"/>
              <a:t>penalty</a:t>
            </a:r>
            <a:endParaRPr lang="en-GB" b="1" dirty="0"/>
          </a:p>
        </p:txBody>
      </p:sp>
      <p:sp>
        <p:nvSpPr>
          <p:cNvPr id="10" name="TextBox 9"/>
          <p:cNvSpPr txBox="1"/>
          <p:nvPr/>
        </p:nvSpPr>
        <p:spPr>
          <a:xfrm>
            <a:off x="6876256" y="5459359"/>
            <a:ext cx="1944216" cy="369332"/>
          </a:xfrm>
          <a:prstGeom prst="rect">
            <a:avLst/>
          </a:prstGeom>
          <a:solidFill>
            <a:srgbClr val="FFC000"/>
          </a:solidFill>
        </p:spPr>
        <p:txBody>
          <a:bodyPr wrap="square" rtlCol="0">
            <a:spAutoFit/>
          </a:bodyPr>
          <a:lstStyle/>
          <a:p>
            <a:r>
              <a:rPr lang="en-GB" b="1" dirty="0"/>
              <a:t>y</a:t>
            </a:r>
            <a:r>
              <a:rPr lang="en-GB" b="1" dirty="0" smtClean="0"/>
              <a:t>ellow card</a:t>
            </a:r>
            <a:endParaRPr lang="en-GB" b="1" dirty="0"/>
          </a:p>
        </p:txBody>
      </p:sp>
      <p:sp>
        <p:nvSpPr>
          <p:cNvPr id="11" name="TextBox 10"/>
          <p:cNvSpPr txBox="1"/>
          <p:nvPr/>
        </p:nvSpPr>
        <p:spPr>
          <a:xfrm>
            <a:off x="816732" y="5445224"/>
            <a:ext cx="1944216" cy="369332"/>
          </a:xfrm>
          <a:prstGeom prst="rect">
            <a:avLst/>
          </a:prstGeom>
          <a:solidFill>
            <a:srgbClr val="FFC000"/>
          </a:solidFill>
        </p:spPr>
        <p:txBody>
          <a:bodyPr wrap="square" rtlCol="0">
            <a:spAutoFit/>
          </a:bodyPr>
          <a:lstStyle/>
          <a:p>
            <a:r>
              <a:rPr lang="en-GB" b="1" dirty="0" smtClean="0"/>
              <a:t>cross</a:t>
            </a:r>
            <a:endParaRPr lang="en-GB" b="1" dirty="0"/>
          </a:p>
        </p:txBody>
      </p:sp>
      <p:sp>
        <p:nvSpPr>
          <p:cNvPr id="12" name="TextBox 11"/>
          <p:cNvSpPr txBox="1"/>
          <p:nvPr/>
        </p:nvSpPr>
        <p:spPr>
          <a:xfrm>
            <a:off x="6444208" y="1736812"/>
            <a:ext cx="1944216" cy="369332"/>
          </a:xfrm>
          <a:prstGeom prst="rect">
            <a:avLst/>
          </a:prstGeom>
          <a:solidFill>
            <a:srgbClr val="FFC000"/>
          </a:solidFill>
        </p:spPr>
        <p:txBody>
          <a:bodyPr wrap="square" rtlCol="0">
            <a:spAutoFit/>
          </a:bodyPr>
          <a:lstStyle/>
          <a:p>
            <a:r>
              <a:rPr lang="en-GB" b="1" dirty="0" smtClean="0"/>
              <a:t>offside</a:t>
            </a:r>
            <a:endParaRPr lang="en-GB" b="1" dirty="0"/>
          </a:p>
        </p:txBody>
      </p:sp>
      <p:sp>
        <p:nvSpPr>
          <p:cNvPr id="13" name="TextBox 12"/>
          <p:cNvSpPr txBox="1"/>
          <p:nvPr/>
        </p:nvSpPr>
        <p:spPr>
          <a:xfrm>
            <a:off x="3563888" y="1634014"/>
            <a:ext cx="1944216" cy="369332"/>
          </a:xfrm>
          <a:prstGeom prst="rect">
            <a:avLst/>
          </a:prstGeom>
          <a:solidFill>
            <a:srgbClr val="FFC000"/>
          </a:solidFill>
        </p:spPr>
        <p:txBody>
          <a:bodyPr wrap="square" rtlCol="0">
            <a:spAutoFit/>
          </a:bodyPr>
          <a:lstStyle/>
          <a:p>
            <a:r>
              <a:rPr lang="en-GB" b="1" dirty="0" smtClean="0"/>
              <a:t>direct free kick</a:t>
            </a:r>
            <a:endParaRPr lang="en-GB" b="1" dirty="0"/>
          </a:p>
        </p:txBody>
      </p:sp>
      <p:sp>
        <p:nvSpPr>
          <p:cNvPr id="14" name="TextBox 13"/>
          <p:cNvSpPr txBox="1"/>
          <p:nvPr/>
        </p:nvSpPr>
        <p:spPr>
          <a:xfrm>
            <a:off x="3419872" y="6021288"/>
            <a:ext cx="1944216" cy="369332"/>
          </a:xfrm>
          <a:prstGeom prst="rect">
            <a:avLst/>
          </a:prstGeom>
          <a:solidFill>
            <a:srgbClr val="FFC000"/>
          </a:solidFill>
        </p:spPr>
        <p:txBody>
          <a:bodyPr wrap="square" rtlCol="0">
            <a:spAutoFit/>
          </a:bodyPr>
          <a:lstStyle/>
          <a:p>
            <a:r>
              <a:rPr lang="en-GB" b="1" dirty="0" smtClean="0"/>
              <a:t>defend</a:t>
            </a:r>
            <a:endParaRPr lang="en-GB" b="1" dirty="0"/>
          </a:p>
        </p:txBody>
      </p:sp>
    </p:spTree>
    <p:extLst>
      <p:ext uri="{BB962C8B-B14F-4D97-AF65-F5344CB8AC3E}">
        <p14:creationId xmlns:p14="http://schemas.microsoft.com/office/powerpoint/2010/main" val="979180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Which do we learn first: the language or the terminology of the language?</a:t>
            </a:r>
            <a:endParaRPr lang="en-GB" dirty="0"/>
          </a:p>
        </p:txBody>
      </p:sp>
      <p:sp>
        <p:nvSpPr>
          <p:cNvPr id="4" name="TextBox 3"/>
          <p:cNvSpPr txBox="1"/>
          <p:nvPr/>
        </p:nvSpPr>
        <p:spPr>
          <a:xfrm>
            <a:off x="899592" y="2003346"/>
            <a:ext cx="1944216" cy="369332"/>
          </a:xfrm>
          <a:prstGeom prst="rect">
            <a:avLst/>
          </a:prstGeom>
          <a:solidFill>
            <a:srgbClr val="FFC000"/>
          </a:solidFill>
        </p:spPr>
        <p:txBody>
          <a:bodyPr wrap="square" rtlCol="0">
            <a:spAutoFit/>
          </a:bodyPr>
          <a:lstStyle/>
          <a:p>
            <a:r>
              <a:rPr lang="en-GB" b="1" dirty="0" smtClean="0"/>
              <a:t>ellipsis</a:t>
            </a:r>
            <a:endParaRPr lang="en-GB" b="1" dirty="0"/>
          </a:p>
        </p:txBody>
      </p:sp>
      <p:sp>
        <p:nvSpPr>
          <p:cNvPr id="6" name="TextBox 5"/>
          <p:cNvSpPr txBox="1"/>
          <p:nvPr/>
        </p:nvSpPr>
        <p:spPr>
          <a:xfrm>
            <a:off x="385747" y="2936859"/>
            <a:ext cx="1944216" cy="646331"/>
          </a:xfrm>
          <a:prstGeom prst="rect">
            <a:avLst/>
          </a:prstGeom>
          <a:solidFill>
            <a:srgbClr val="FFC000"/>
          </a:solidFill>
        </p:spPr>
        <p:txBody>
          <a:bodyPr wrap="square" rtlCol="0">
            <a:spAutoFit/>
          </a:bodyPr>
          <a:lstStyle/>
          <a:p>
            <a:r>
              <a:rPr lang="en-GB" b="1" dirty="0"/>
              <a:t>s</a:t>
            </a:r>
            <a:r>
              <a:rPr lang="en-GB" b="1" dirty="0" smtClean="0"/>
              <a:t>ubordinate clause</a:t>
            </a:r>
            <a:endParaRPr lang="en-GB" b="1" dirty="0"/>
          </a:p>
        </p:txBody>
      </p:sp>
      <p:sp>
        <p:nvSpPr>
          <p:cNvPr id="7" name="TextBox 6"/>
          <p:cNvSpPr txBox="1"/>
          <p:nvPr/>
        </p:nvSpPr>
        <p:spPr>
          <a:xfrm>
            <a:off x="6732240" y="4005064"/>
            <a:ext cx="1944216" cy="369332"/>
          </a:xfrm>
          <a:prstGeom prst="rect">
            <a:avLst/>
          </a:prstGeom>
          <a:solidFill>
            <a:srgbClr val="FFC000"/>
          </a:solidFill>
        </p:spPr>
        <p:txBody>
          <a:bodyPr wrap="square" rtlCol="0">
            <a:spAutoFit/>
          </a:bodyPr>
          <a:lstStyle/>
          <a:p>
            <a:r>
              <a:rPr lang="en-GB" b="1" dirty="0"/>
              <a:t>i</a:t>
            </a:r>
            <a:r>
              <a:rPr lang="en-GB" b="1" dirty="0" smtClean="0"/>
              <a:t>ndirect speech</a:t>
            </a:r>
            <a:endParaRPr lang="en-GB" b="1" dirty="0"/>
          </a:p>
        </p:txBody>
      </p:sp>
      <p:sp>
        <p:nvSpPr>
          <p:cNvPr id="8" name="TextBox 7"/>
          <p:cNvSpPr txBox="1"/>
          <p:nvPr/>
        </p:nvSpPr>
        <p:spPr>
          <a:xfrm>
            <a:off x="301080" y="4149080"/>
            <a:ext cx="1944216" cy="369332"/>
          </a:xfrm>
          <a:prstGeom prst="rect">
            <a:avLst/>
          </a:prstGeom>
          <a:solidFill>
            <a:srgbClr val="FFC000"/>
          </a:solidFill>
        </p:spPr>
        <p:txBody>
          <a:bodyPr wrap="square" rtlCol="0">
            <a:spAutoFit/>
          </a:bodyPr>
          <a:lstStyle/>
          <a:p>
            <a:r>
              <a:rPr lang="en-GB" b="1" dirty="0" smtClean="0"/>
              <a:t>preposition</a:t>
            </a:r>
            <a:endParaRPr lang="en-GB" b="1" dirty="0"/>
          </a:p>
        </p:txBody>
      </p:sp>
      <p:sp>
        <p:nvSpPr>
          <p:cNvPr id="9" name="TextBox 8"/>
          <p:cNvSpPr txBox="1"/>
          <p:nvPr/>
        </p:nvSpPr>
        <p:spPr>
          <a:xfrm>
            <a:off x="6948264" y="2936859"/>
            <a:ext cx="1944216" cy="369332"/>
          </a:xfrm>
          <a:prstGeom prst="rect">
            <a:avLst/>
          </a:prstGeom>
          <a:solidFill>
            <a:srgbClr val="FFC000"/>
          </a:solidFill>
        </p:spPr>
        <p:txBody>
          <a:bodyPr wrap="square" rtlCol="0">
            <a:spAutoFit/>
          </a:bodyPr>
          <a:lstStyle/>
          <a:p>
            <a:r>
              <a:rPr lang="en-GB" b="1" dirty="0" smtClean="0"/>
              <a:t>pronoun</a:t>
            </a:r>
            <a:endParaRPr lang="en-GB" b="1" dirty="0"/>
          </a:p>
        </p:txBody>
      </p:sp>
      <p:sp>
        <p:nvSpPr>
          <p:cNvPr id="10" name="TextBox 9"/>
          <p:cNvSpPr txBox="1"/>
          <p:nvPr/>
        </p:nvSpPr>
        <p:spPr>
          <a:xfrm>
            <a:off x="6876256" y="5459359"/>
            <a:ext cx="1944216" cy="369332"/>
          </a:xfrm>
          <a:prstGeom prst="rect">
            <a:avLst/>
          </a:prstGeom>
          <a:solidFill>
            <a:srgbClr val="FFC000"/>
          </a:solidFill>
        </p:spPr>
        <p:txBody>
          <a:bodyPr wrap="square" rtlCol="0">
            <a:spAutoFit/>
          </a:bodyPr>
          <a:lstStyle/>
          <a:p>
            <a:r>
              <a:rPr lang="en-GB" b="1" dirty="0" smtClean="0"/>
              <a:t>adverb</a:t>
            </a:r>
            <a:endParaRPr lang="en-GB" b="1" dirty="0"/>
          </a:p>
        </p:txBody>
      </p:sp>
      <p:sp>
        <p:nvSpPr>
          <p:cNvPr id="11" name="TextBox 10"/>
          <p:cNvSpPr txBox="1"/>
          <p:nvPr/>
        </p:nvSpPr>
        <p:spPr>
          <a:xfrm>
            <a:off x="816732" y="5445224"/>
            <a:ext cx="1944216" cy="369332"/>
          </a:xfrm>
          <a:prstGeom prst="rect">
            <a:avLst/>
          </a:prstGeom>
          <a:solidFill>
            <a:srgbClr val="FFC000"/>
          </a:solidFill>
        </p:spPr>
        <p:txBody>
          <a:bodyPr wrap="square" rtlCol="0">
            <a:spAutoFit/>
          </a:bodyPr>
          <a:lstStyle/>
          <a:p>
            <a:r>
              <a:rPr lang="en-GB" b="1" dirty="0" smtClean="0"/>
              <a:t>adjective</a:t>
            </a:r>
            <a:endParaRPr lang="en-GB" b="1" dirty="0"/>
          </a:p>
        </p:txBody>
      </p:sp>
      <p:sp>
        <p:nvSpPr>
          <p:cNvPr id="12" name="TextBox 11"/>
          <p:cNvSpPr txBox="1"/>
          <p:nvPr/>
        </p:nvSpPr>
        <p:spPr>
          <a:xfrm>
            <a:off x="6444208" y="1736812"/>
            <a:ext cx="1944216" cy="369332"/>
          </a:xfrm>
          <a:prstGeom prst="rect">
            <a:avLst/>
          </a:prstGeom>
          <a:solidFill>
            <a:srgbClr val="FFC000"/>
          </a:solidFill>
        </p:spPr>
        <p:txBody>
          <a:bodyPr wrap="square" rtlCol="0">
            <a:spAutoFit/>
          </a:bodyPr>
          <a:lstStyle/>
          <a:p>
            <a:r>
              <a:rPr lang="en-GB" b="1" dirty="0" smtClean="0"/>
              <a:t>apostrophe</a:t>
            </a:r>
            <a:endParaRPr lang="en-GB" b="1" dirty="0"/>
          </a:p>
        </p:txBody>
      </p:sp>
      <p:sp>
        <p:nvSpPr>
          <p:cNvPr id="13" name="TextBox 12"/>
          <p:cNvSpPr txBox="1"/>
          <p:nvPr/>
        </p:nvSpPr>
        <p:spPr>
          <a:xfrm>
            <a:off x="3543011" y="1634014"/>
            <a:ext cx="1944216" cy="369332"/>
          </a:xfrm>
          <a:prstGeom prst="rect">
            <a:avLst/>
          </a:prstGeom>
          <a:solidFill>
            <a:srgbClr val="FFC000"/>
          </a:solidFill>
        </p:spPr>
        <p:txBody>
          <a:bodyPr wrap="square" rtlCol="0">
            <a:spAutoFit/>
          </a:bodyPr>
          <a:lstStyle/>
          <a:p>
            <a:r>
              <a:rPr lang="en-GB" b="1" dirty="0"/>
              <a:t>d</a:t>
            </a:r>
            <a:r>
              <a:rPr lang="en-GB" b="1" dirty="0" smtClean="0"/>
              <a:t>irect speech</a:t>
            </a:r>
            <a:endParaRPr lang="en-GB" b="1" dirty="0"/>
          </a:p>
        </p:txBody>
      </p:sp>
      <p:sp>
        <p:nvSpPr>
          <p:cNvPr id="14" name="TextBox 13"/>
          <p:cNvSpPr txBox="1"/>
          <p:nvPr/>
        </p:nvSpPr>
        <p:spPr>
          <a:xfrm>
            <a:off x="3347864" y="6021288"/>
            <a:ext cx="1944216" cy="369332"/>
          </a:xfrm>
          <a:prstGeom prst="rect">
            <a:avLst/>
          </a:prstGeom>
          <a:solidFill>
            <a:srgbClr val="FFC000"/>
          </a:solidFill>
        </p:spPr>
        <p:txBody>
          <a:bodyPr wrap="square" rtlCol="0">
            <a:spAutoFit/>
          </a:bodyPr>
          <a:lstStyle/>
          <a:p>
            <a:r>
              <a:rPr lang="en-GB" b="1" dirty="0"/>
              <a:t>f</a:t>
            </a:r>
            <a:r>
              <a:rPr lang="en-GB" b="1" dirty="0" smtClean="0"/>
              <a:t>ronted adverbial</a:t>
            </a:r>
            <a:endParaRPr lang="en-GB" b="1" dirty="0"/>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6887" y="2708920"/>
            <a:ext cx="2765107" cy="2304256"/>
          </a:xfrm>
        </p:spPr>
      </p:pic>
    </p:spTree>
    <p:extLst>
      <p:ext uri="{BB962C8B-B14F-4D97-AF65-F5344CB8AC3E}">
        <p14:creationId xmlns:p14="http://schemas.microsoft.com/office/powerpoint/2010/main" val="3445128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188640"/>
            <a:ext cx="8229600" cy="936104"/>
          </a:xfrm>
        </p:spPr>
        <p:txBody>
          <a:bodyPr/>
          <a:lstStyle/>
          <a:p>
            <a:r>
              <a:rPr lang="en-GB" sz="3400" b="1" dirty="0"/>
              <a:t>What does Alex know about grammar?</a:t>
            </a:r>
          </a:p>
        </p:txBody>
      </p:sp>
      <p:sp>
        <p:nvSpPr>
          <p:cNvPr id="86019" name="Rectangle 3"/>
          <p:cNvSpPr>
            <a:spLocks noGrp="1" noChangeArrowheads="1"/>
          </p:cNvSpPr>
          <p:nvPr>
            <p:ph idx="1"/>
          </p:nvPr>
        </p:nvSpPr>
        <p:spPr>
          <a:xfrm>
            <a:off x="611188" y="1557338"/>
            <a:ext cx="8075612" cy="3816350"/>
          </a:xfrm>
        </p:spPr>
        <p:txBody>
          <a:bodyPr/>
          <a:lstStyle/>
          <a:p>
            <a:endParaRPr lang="en-US"/>
          </a:p>
        </p:txBody>
      </p:sp>
      <p:sp>
        <p:nvSpPr>
          <p:cNvPr id="86021"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pic>
        <p:nvPicPr>
          <p:cNvPr id="86020" name="Picture 4" descr="scan001001"/>
          <p:cNvPicPr>
            <a:picLocks noChangeAspect="1" noChangeArrowheads="1"/>
          </p:cNvPicPr>
          <p:nvPr/>
        </p:nvPicPr>
        <p:blipFill>
          <a:blip r:embed="rId2" cstate="print"/>
          <a:srcRect t="16536" r="7411" b="42165"/>
          <a:stretch>
            <a:fillRect/>
          </a:stretch>
        </p:blipFill>
        <p:spPr bwMode="auto">
          <a:xfrm>
            <a:off x="-79018" y="908721"/>
            <a:ext cx="8971498" cy="5660220"/>
          </a:xfrm>
          <a:prstGeom prst="rect">
            <a:avLst/>
          </a:prstGeom>
          <a:solidFill>
            <a:schemeClr val="accent1"/>
          </a:solidFill>
        </p:spPr>
      </p:pic>
      <p:sp>
        <p:nvSpPr>
          <p:cNvPr id="86022"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Tree>
    <p:extLst>
      <p:ext uri="{BB962C8B-B14F-4D97-AF65-F5344CB8AC3E}">
        <p14:creationId xmlns:p14="http://schemas.microsoft.com/office/powerpoint/2010/main" val="1678789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Waugh (2015)</a:t>
            </a:r>
            <a:endParaRPr lang="en-GB" dirty="0"/>
          </a:p>
        </p:txBody>
      </p:sp>
      <p:sp>
        <p:nvSpPr>
          <p:cNvPr id="3" name="Content Placeholder 2"/>
          <p:cNvSpPr>
            <a:spLocks noGrp="1"/>
          </p:cNvSpPr>
          <p:nvPr>
            <p:ph idx="1"/>
          </p:nvPr>
        </p:nvSpPr>
        <p:spPr/>
        <p:txBody>
          <a:bodyPr/>
          <a:lstStyle/>
          <a:p>
            <a:pPr marL="0" indent="0">
              <a:buNone/>
            </a:pPr>
            <a:r>
              <a:rPr lang="en-GB" dirty="0" smtClean="0"/>
              <a:t>…there </a:t>
            </a:r>
            <a:r>
              <a:rPr lang="en-GB" dirty="0"/>
              <a:t>is an intrinsic value in understanding more about our language and being able to create a language for discussing it with the children you teach.  If you make learning about grammar integral to children’s reading and writing rather than separating it into discrete lessons, you will enable them to reflect upon their language usage and that of others.  </a:t>
            </a:r>
          </a:p>
          <a:p>
            <a:endParaRPr lang="en-GB" dirty="0"/>
          </a:p>
        </p:txBody>
      </p:sp>
    </p:spTree>
    <p:extLst>
      <p:ext uri="{BB962C8B-B14F-4D97-AF65-F5344CB8AC3E}">
        <p14:creationId xmlns:p14="http://schemas.microsoft.com/office/powerpoint/2010/main" val="1463048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Podrobs</a:t>
            </a:r>
            <a:endParaRPr lang="en-GB" dirty="0"/>
          </a:p>
        </p:txBody>
      </p:sp>
      <p:sp>
        <p:nvSpPr>
          <p:cNvPr id="3" name="Content Placeholder 2"/>
          <p:cNvSpPr>
            <a:spLocks noGrp="1"/>
          </p:cNvSpPr>
          <p:nvPr>
            <p:ph idx="1"/>
          </p:nvPr>
        </p:nvSpPr>
        <p:spPr/>
        <p:txBody>
          <a:bodyPr>
            <a:normAutofit/>
          </a:bodyPr>
          <a:lstStyle/>
          <a:p>
            <a:pPr marL="0" indent="0">
              <a:buNone/>
            </a:pPr>
            <a:r>
              <a:rPr lang="en-GB" dirty="0">
                <a:latin typeface="Arial" panose="020B0604020202020204" pitchFamily="34" charset="0"/>
                <a:cs typeface="Arial" panose="020B0604020202020204" pitchFamily="34" charset="0"/>
              </a:rPr>
              <a:t>L</a:t>
            </a:r>
            <a:r>
              <a:rPr lang="en-GB" dirty="0" smtClean="0">
                <a:latin typeface="Arial" panose="020B0604020202020204" pitchFamily="34" charset="0"/>
                <a:cs typeface="Arial" panose="020B0604020202020204" pitchFamily="34" charset="0"/>
              </a:rPr>
              <a:t>ook </a:t>
            </a:r>
            <a:r>
              <a:rPr lang="en-GB" dirty="0">
                <a:latin typeface="Arial" panose="020B0604020202020204" pitchFamily="34" charset="0"/>
                <a:cs typeface="Arial" panose="020B0604020202020204" pitchFamily="34" charset="0"/>
              </a:rPr>
              <a:t>at the sentences below and place </a:t>
            </a:r>
            <a:r>
              <a:rPr lang="en-GB" dirty="0" err="1" smtClean="0">
                <a:latin typeface="Arial" panose="020B0604020202020204" pitchFamily="34" charset="0"/>
                <a:cs typeface="Arial" panose="020B0604020202020204" pitchFamily="34" charset="0"/>
              </a:rPr>
              <a:t>podrobs</a:t>
            </a:r>
            <a:r>
              <a:rPr lang="en-GB" dirty="0" smtClean="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in the spaces.</a:t>
            </a:r>
          </a:p>
          <a:p>
            <a:r>
              <a:rPr lang="en-US" dirty="0">
                <a:latin typeface="Arial" panose="020B0604020202020204" pitchFamily="34" charset="0"/>
                <a:cs typeface="Arial" panose="020B0604020202020204" pitchFamily="34" charset="0"/>
              </a:rPr>
              <a:t>Dave ran ______ towards the goal.</a:t>
            </a:r>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Craig laughed _________ when he heard the joke</a:t>
            </a:r>
            <a:r>
              <a:rPr lang="en-US" dirty="0" smtClean="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514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I develop trainees’ understanding of word classes…</a:t>
            </a:r>
            <a:endParaRPr lang="en-GB" dirty="0"/>
          </a:p>
        </p:txBody>
      </p:sp>
      <p:sp>
        <p:nvSpPr>
          <p:cNvPr id="3" name="Content Placeholder 2"/>
          <p:cNvSpPr>
            <a:spLocks noGrp="1"/>
          </p:cNvSpPr>
          <p:nvPr>
            <p:ph idx="1"/>
          </p:nvPr>
        </p:nvSpPr>
        <p:spPr/>
        <p:txBody>
          <a:bodyPr/>
          <a:lstStyle/>
          <a:p>
            <a:r>
              <a:rPr lang="en-GB" dirty="0"/>
              <a:t>What is it?</a:t>
            </a:r>
          </a:p>
        </p:txBody>
      </p:sp>
      <p:pic>
        <p:nvPicPr>
          <p:cNvPr id="2051" name="Picture 3" descr="C:\Users\jtkq75\AppData\Local\Microsoft\Windows\Temporary Internet Files\Content.IE5\ZG4FNULP\Cat_silhouette.svg[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788" y="2060982"/>
            <a:ext cx="4472372" cy="424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509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Which one is it?</a:t>
            </a:r>
            <a:endParaRPr lang="en-GB" dirty="0"/>
          </a:p>
        </p:txBody>
      </p:sp>
      <p:pic>
        <p:nvPicPr>
          <p:cNvPr id="3074" name="Picture 2" descr="C:\Users\jtkq75\AppData\Local\Microsoft\Windows\Temporary Internet Files\Content.IE5\RHS9S1RA\cat-41339_64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1070" y="4581128"/>
            <a:ext cx="1051617" cy="189587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tkq75\AppData\Local\Microsoft\Windows\Temporary Internet Files\Content.IE5\ZG4FNULP\Cat_silhouette.svg[1].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61545" y="1935164"/>
            <a:ext cx="2238448" cy="21263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tkq75\AppData\Local\Microsoft\Windows\Temporary Internet Files\Content.IE5\5VYVWMER\CAT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6723" y="1196753"/>
            <a:ext cx="169227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tkq75\AppData\Local\Microsoft\Windows\Temporary Internet Files\Content.IE5\RHS9S1RA\40dd0_cartoon-cat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5" y="3854270"/>
            <a:ext cx="3024336" cy="27017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tkq75\AppData\Local\Microsoft\Windows\Temporary Internet Files\Content.IE5\5VYVWMER\0110-0910-1914-0543_cute_colourful_cartoon_ca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0272" y="3726300"/>
            <a:ext cx="1933437" cy="2078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91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4347029" cy="1212744"/>
          </a:xfrm>
        </p:spPr>
        <p:txBody>
          <a:bodyPr/>
          <a:lstStyle/>
          <a:p>
            <a:r>
              <a:rPr lang="en-GB" dirty="0" smtClean="0"/>
              <a:t>What is it doing?</a:t>
            </a:r>
            <a:endParaRPr lang="en-GB" dirty="0"/>
          </a:p>
        </p:txBody>
      </p:sp>
      <p:pic>
        <p:nvPicPr>
          <p:cNvPr id="4099" name="Picture 3" descr="C:\Users\jtkq75\AppData\Local\Microsoft\Windows\Temporary Internet Files\Content.IE5\KPLZK5H8\preview_cats[1].jpg"/>
          <p:cNvPicPr>
            <a:picLocks noChangeAspect="1" noChangeArrowheads="1"/>
          </p:cNvPicPr>
          <p:nvPr/>
        </p:nvPicPr>
        <p:blipFill rotWithShape="1">
          <a:blip r:embed="rId2">
            <a:extLst>
              <a:ext uri="{28A0092B-C50C-407E-A947-70E740481C1C}">
                <a14:useLocalDpi xmlns:a14="http://schemas.microsoft.com/office/drawing/2010/main" val="0"/>
              </a:ext>
            </a:extLst>
          </a:blip>
          <a:srcRect r="4744" b="10532"/>
          <a:stretch/>
        </p:blipFill>
        <p:spPr bwMode="auto">
          <a:xfrm>
            <a:off x="1691680" y="1344776"/>
            <a:ext cx="5112568" cy="520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212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is the one on the right different from the others?</a:t>
            </a:r>
            <a:endParaRPr lang="en-GB" dirty="0"/>
          </a:p>
        </p:txBody>
      </p:sp>
      <p:pic>
        <p:nvPicPr>
          <p:cNvPr id="4099" name="Picture 3" descr="C:\Users\jtkq75\AppData\Local\Microsoft\Windows\Temporary Internet Files\Content.IE5\KPLZK5H8\preview_cats[1].jpg"/>
          <p:cNvPicPr>
            <a:picLocks noChangeAspect="1" noChangeArrowheads="1"/>
          </p:cNvPicPr>
          <p:nvPr/>
        </p:nvPicPr>
        <p:blipFill rotWithShape="1">
          <a:blip r:embed="rId2">
            <a:extLst>
              <a:ext uri="{28A0092B-C50C-407E-A947-70E740481C1C}">
                <a14:useLocalDpi xmlns:a14="http://schemas.microsoft.com/office/drawing/2010/main" val="0"/>
              </a:ext>
            </a:extLst>
          </a:blip>
          <a:srcRect r="4744" b="10532"/>
          <a:stretch/>
        </p:blipFill>
        <p:spPr bwMode="auto">
          <a:xfrm>
            <a:off x="395536" y="2060848"/>
            <a:ext cx="4408693" cy="44850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jtkq75\AppData\Local\Microsoft\Windows\Temporary Internet Files\Content.IE5\ZG4FNULP\Cat_silhouette.svg[1].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807902" y="2465021"/>
            <a:ext cx="3796546" cy="360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07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it doing now?</a:t>
            </a:r>
            <a:endParaRPr lang="en-GB" dirty="0"/>
          </a:p>
        </p:txBody>
      </p:sp>
      <p:sp>
        <p:nvSpPr>
          <p:cNvPr id="3" name="Content Placeholder 2"/>
          <p:cNvSpPr>
            <a:spLocks noGrp="1"/>
          </p:cNvSpPr>
          <p:nvPr>
            <p:ph idx="1"/>
          </p:nvPr>
        </p:nvSpPr>
        <p:spPr/>
        <p:txBody>
          <a:bodyPr/>
          <a:lstStyle/>
          <a:p>
            <a:endParaRPr lang="en-GB"/>
          </a:p>
        </p:txBody>
      </p:sp>
      <p:pic>
        <p:nvPicPr>
          <p:cNvPr id="5122" name="Picture 2" descr="C:\Users\jtkq75\AppData\Local\Microsoft\Windows\Temporary Internet Files\Content.IE5\KPLZK5H8\cat_reading_clip_art_65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204864"/>
            <a:ext cx="26955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616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442" t="45822" r="2801" b="5945"/>
          <a:stretch/>
        </p:blipFill>
        <p:spPr bwMode="auto">
          <a:xfrm>
            <a:off x="251520" y="1628800"/>
            <a:ext cx="8568952"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7043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is it doing it?</a:t>
            </a:r>
            <a:endParaRPr lang="en-GB" dirty="0"/>
          </a:p>
        </p:txBody>
      </p:sp>
      <p:sp>
        <p:nvSpPr>
          <p:cNvPr id="3" name="Content Placeholder 2"/>
          <p:cNvSpPr>
            <a:spLocks noGrp="1"/>
          </p:cNvSpPr>
          <p:nvPr>
            <p:ph idx="1"/>
          </p:nvPr>
        </p:nvSpPr>
        <p:spPr/>
        <p:txBody>
          <a:bodyPr/>
          <a:lstStyle/>
          <a:p>
            <a:endParaRPr lang="en-GB" dirty="0"/>
          </a:p>
        </p:txBody>
      </p:sp>
      <p:pic>
        <p:nvPicPr>
          <p:cNvPr id="5122" name="Picture 2" descr="C:\Users\jtkq75\AppData\Local\Microsoft\Windows\Temporary Internet Files\Content.IE5\KPLZK5H8\cat_reading_clip_art_65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204864"/>
            <a:ext cx="26955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94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is it doing it?</a:t>
            </a:r>
            <a:endParaRPr lang="en-GB" dirty="0"/>
          </a:p>
        </p:txBody>
      </p:sp>
      <p:sp>
        <p:nvSpPr>
          <p:cNvPr id="3" name="Content Placeholder 2"/>
          <p:cNvSpPr>
            <a:spLocks noGrp="1"/>
          </p:cNvSpPr>
          <p:nvPr>
            <p:ph idx="1"/>
          </p:nvPr>
        </p:nvSpPr>
        <p:spPr/>
        <p:txBody>
          <a:bodyPr/>
          <a:lstStyle/>
          <a:p>
            <a:endParaRPr lang="en-GB" dirty="0"/>
          </a:p>
        </p:txBody>
      </p:sp>
      <p:pic>
        <p:nvPicPr>
          <p:cNvPr id="5122" name="Picture 2" descr="C:\Users\jtkq75\AppData\Local\Microsoft\Windows\Temporary Internet Files\Content.IE5\KPLZK5H8\cat_reading_clip_art_65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204864"/>
            <a:ext cx="2695575" cy="404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0394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GB" dirty="0" smtClean="0"/>
              <a:t>Now describe what you can see.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845" y="1412777"/>
            <a:ext cx="7892587" cy="5355684"/>
          </a:xfrm>
        </p:spPr>
      </p:pic>
    </p:spTree>
    <p:extLst>
      <p:ext uri="{BB962C8B-B14F-4D97-AF65-F5344CB8AC3E}">
        <p14:creationId xmlns:p14="http://schemas.microsoft.com/office/powerpoint/2010/main" val="30167150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Sentence Countdown</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684889"/>
              </p:ext>
            </p:extLst>
          </p:nvPr>
        </p:nvGraphicFramePr>
        <p:xfrm>
          <a:off x="395536" y="1268760"/>
          <a:ext cx="3559045" cy="4876160"/>
        </p:xfrm>
        <a:graphic>
          <a:graphicData uri="http://schemas.openxmlformats.org/drawingml/2006/table">
            <a:tbl>
              <a:tblPr firstRow="1" firstCol="1" bandRow="1" bandCol="1">
                <a:tableStyleId>{5C22544A-7EE6-4342-B048-85BDC9FD1C3A}</a:tableStyleId>
              </a:tblPr>
              <a:tblGrid>
                <a:gridCol w="722486">
                  <a:extLst>
                    <a:ext uri="{9D8B030D-6E8A-4147-A177-3AD203B41FA5}">
                      <a16:colId xmlns:a16="http://schemas.microsoft.com/office/drawing/2014/main" val="20000"/>
                    </a:ext>
                  </a:extLst>
                </a:gridCol>
                <a:gridCol w="708250">
                  <a:extLst>
                    <a:ext uri="{9D8B030D-6E8A-4147-A177-3AD203B41FA5}">
                      <a16:colId xmlns:a16="http://schemas.microsoft.com/office/drawing/2014/main" val="20001"/>
                    </a:ext>
                  </a:extLst>
                </a:gridCol>
                <a:gridCol w="704691">
                  <a:extLst>
                    <a:ext uri="{9D8B030D-6E8A-4147-A177-3AD203B41FA5}">
                      <a16:colId xmlns:a16="http://schemas.microsoft.com/office/drawing/2014/main" val="20002"/>
                    </a:ext>
                  </a:extLst>
                </a:gridCol>
                <a:gridCol w="707538">
                  <a:extLst>
                    <a:ext uri="{9D8B030D-6E8A-4147-A177-3AD203B41FA5}">
                      <a16:colId xmlns:a16="http://schemas.microsoft.com/office/drawing/2014/main" val="20003"/>
                    </a:ext>
                  </a:extLst>
                </a:gridCol>
                <a:gridCol w="716080">
                  <a:extLst>
                    <a:ext uri="{9D8B030D-6E8A-4147-A177-3AD203B41FA5}">
                      <a16:colId xmlns:a16="http://schemas.microsoft.com/office/drawing/2014/main" val="20004"/>
                    </a:ext>
                  </a:extLst>
                </a:gridCol>
              </a:tblGrid>
              <a:tr h="243808">
                <a:tc>
                  <a:txBody>
                    <a:bodyPr/>
                    <a:lstStyle/>
                    <a:p>
                      <a:pPr algn="just">
                        <a:lnSpc>
                          <a:spcPct val="150000"/>
                        </a:lnSpc>
                        <a:spcAft>
                          <a:spcPts val="1000"/>
                        </a:spcAft>
                      </a:pPr>
                      <a:r>
                        <a:rPr lang="en-US" sz="1000" dirty="0">
                          <a:effectLst/>
                        </a:rPr>
                        <a:t>the</a:t>
                      </a:r>
                      <a:endParaRPr lang="en-GB" sz="900" dirty="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are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dirty="0">
                          <a:effectLst/>
                        </a:rPr>
                        <a:t>do</a:t>
                      </a:r>
                      <a:endParaRPr lang="en-GB" sz="900" dirty="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about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and</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0"/>
                  </a:ext>
                </a:extLst>
              </a:tr>
              <a:tr h="243808">
                <a:tc>
                  <a:txBody>
                    <a:bodyPr/>
                    <a:lstStyle/>
                    <a:p>
                      <a:pPr algn="just">
                        <a:lnSpc>
                          <a:spcPct val="150000"/>
                        </a:lnSpc>
                        <a:spcAft>
                          <a:spcPts val="1000"/>
                        </a:spcAft>
                      </a:pPr>
                      <a:r>
                        <a:rPr lang="en-US" sz="1000">
                          <a:effectLst/>
                        </a:rPr>
                        <a:t>up</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me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dirty="0">
                          <a:effectLst/>
                        </a:rPr>
                        <a:t>got</a:t>
                      </a:r>
                      <a:endParaRPr lang="en-GB" sz="900" dirty="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had</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1"/>
                  </a:ext>
                </a:extLst>
              </a:tr>
              <a:tr h="243808">
                <a:tc>
                  <a:txBody>
                    <a:bodyPr/>
                    <a:lstStyle/>
                    <a:p>
                      <a:pPr algn="just">
                        <a:lnSpc>
                          <a:spcPct val="150000"/>
                        </a:lnSpc>
                        <a:spcAft>
                          <a:spcPts val="1000"/>
                        </a:spcAft>
                      </a:pPr>
                      <a:r>
                        <a:rPr lang="en-US" sz="1000">
                          <a:effectLst/>
                        </a:rPr>
                        <a:t>down</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their</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to</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my</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dad</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2"/>
                  </a:ext>
                </a:extLst>
              </a:tr>
              <a:tr h="243808">
                <a:tc>
                  <a:txBody>
                    <a:bodyPr/>
                    <a:lstStyle/>
                    <a:p>
                      <a:pPr algn="just">
                        <a:lnSpc>
                          <a:spcPct val="150000"/>
                        </a:lnSpc>
                        <a:spcAft>
                          <a:spcPts val="1000"/>
                        </a:spcAft>
                      </a:pPr>
                      <a:r>
                        <a:rPr lang="en-US" sz="1000">
                          <a:effectLst/>
                        </a:rPr>
                        <a:t>people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said</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her</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big</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your</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3"/>
                  </a:ext>
                </a:extLst>
              </a:tr>
              <a:tr h="243808">
                <a:tc>
                  <a:txBody>
                    <a:bodyPr/>
                    <a:lstStyle/>
                    <a:p>
                      <a:pPr algn="just">
                        <a:lnSpc>
                          <a:spcPct val="150000"/>
                        </a:lnSpc>
                        <a:spcAft>
                          <a:spcPts val="1000"/>
                        </a:spcAft>
                      </a:pPr>
                      <a:r>
                        <a:rPr lang="en-US" sz="1000">
                          <a:effectLst/>
                        </a:rPr>
                        <a:t>in</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what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when</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put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he</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4"/>
                  </a:ext>
                </a:extLst>
              </a:tr>
              <a:tr h="243808">
                <a:tc>
                  <a:txBody>
                    <a:bodyPr/>
                    <a:lstStyle/>
                    <a:p>
                      <a:pPr algn="just">
                        <a:lnSpc>
                          <a:spcPct val="150000"/>
                        </a:lnSpc>
                        <a:spcAft>
                          <a:spcPts val="1000"/>
                        </a:spcAft>
                      </a:pPr>
                      <a:r>
                        <a:rPr lang="en-US" sz="1000">
                          <a:effectLst/>
                        </a:rPr>
                        <a:t>there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it’s</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could</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i</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out</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5"/>
                  </a:ext>
                </a:extLst>
              </a:tr>
              <a:tr h="243808">
                <a:tc>
                  <a:txBody>
                    <a:bodyPr/>
                    <a:lstStyle/>
                    <a:p>
                      <a:pPr algn="just">
                        <a:lnSpc>
                          <a:spcPct val="150000"/>
                        </a:lnSpc>
                        <a:spcAft>
                          <a:spcPts val="1000"/>
                        </a:spcAft>
                      </a:pPr>
                      <a:r>
                        <a:rPr lang="en-US" sz="1000">
                          <a:effectLst/>
                        </a:rPr>
                        <a:t>see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house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of</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this</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looked</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6"/>
                  </a:ext>
                </a:extLst>
              </a:tr>
              <a:tr h="243808">
                <a:tc>
                  <a:txBody>
                    <a:bodyPr/>
                    <a:lstStyle/>
                    <a:p>
                      <a:pPr algn="just">
                        <a:lnSpc>
                          <a:spcPct val="150000"/>
                        </a:lnSpc>
                        <a:spcAft>
                          <a:spcPts val="1000"/>
                        </a:spcAft>
                      </a:pPr>
                      <a:r>
                        <a:rPr lang="en-US" sz="1000">
                          <a:effectLst/>
                        </a:rPr>
                        <a:t>old</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it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have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very</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too</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7"/>
                  </a:ext>
                </a:extLst>
              </a:tr>
              <a:tr h="243808">
                <a:tc>
                  <a:txBody>
                    <a:bodyPr/>
                    <a:lstStyle/>
                    <a:p>
                      <a:pPr algn="just">
                        <a:lnSpc>
                          <a:spcPct val="150000"/>
                        </a:lnSpc>
                        <a:spcAft>
                          <a:spcPts val="1000"/>
                        </a:spcAft>
                      </a:pPr>
                      <a:r>
                        <a:rPr lang="en-US" sz="1000">
                          <a:effectLst/>
                        </a:rPr>
                        <a:t>was</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went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look</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by</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you</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8"/>
                  </a:ext>
                </a:extLst>
              </a:tr>
              <a:tr h="243808">
                <a:tc>
                  <a:txBody>
                    <a:bodyPr/>
                    <a:lstStyle/>
                    <a:p>
                      <a:pPr algn="just">
                        <a:lnSpc>
                          <a:spcPct val="150000"/>
                        </a:lnSpc>
                        <a:spcAft>
                          <a:spcPts val="1000"/>
                        </a:spcAft>
                      </a:pPr>
                      <a:r>
                        <a:rPr lang="en-US" sz="1000">
                          <a:effectLst/>
                        </a:rPr>
                        <a:t>be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don’t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day</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they</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like</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09"/>
                  </a:ext>
                </a:extLst>
              </a:tr>
              <a:tr h="243808">
                <a:tc>
                  <a:txBody>
                    <a:bodyPr/>
                    <a:lstStyle/>
                    <a:p>
                      <a:pPr algn="just">
                        <a:lnSpc>
                          <a:spcPct val="150000"/>
                        </a:lnSpc>
                        <a:spcAft>
                          <a:spcPts val="1000"/>
                        </a:spcAft>
                      </a:pPr>
                      <a:r>
                        <a:rPr lang="en-US" sz="1000">
                          <a:effectLst/>
                        </a:rPr>
                        <a:t>come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made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on</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some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will</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0"/>
                  </a:ext>
                </a:extLst>
              </a:tr>
              <a:tr h="243808">
                <a:tc>
                  <a:txBody>
                    <a:bodyPr/>
                    <a:lstStyle/>
                    <a:p>
                      <a:pPr algn="just">
                        <a:lnSpc>
                          <a:spcPct val="150000"/>
                        </a:lnSpc>
                        <a:spcAft>
                          <a:spcPts val="1000"/>
                        </a:spcAft>
                      </a:pPr>
                      <a:r>
                        <a:rPr lang="en-US" sz="1000">
                          <a:effectLst/>
                        </a:rPr>
                        <a:t>time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she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so</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into</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i’m</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1"/>
                  </a:ext>
                </a:extLst>
              </a:tr>
              <a:tr h="243808">
                <a:tc>
                  <a:txBody>
                    <a:bodyPr/>
                    <a:lstStyle/>
                    <a:p>
                      <a:pPr algn="just">
                        <a:lnSpc>
                          <a:spcPct val="150000"/>
                        </a:lnSpc>
                        <a:spcAft>
                          <a:spcPts val="1000"/>
                        </a:spcAft>
                      </a:pPr>
                      <a:r>
                        <a:rPr lang="en-US" sz="1000">
                          <a:effectLst/>
                        </a:rPr>
                        <a:t>is</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not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back</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if</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for</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2"/>
                  </a:ext>
                </a:extLst>
              </a:tr>
              <a:tr h="243808">
                <a:tc>
                  <a:txBody>
                    <a:bodyPr/>
                    <a:lstStyle/>
                    <a:p>
                      <a:pPr algn="just">
                        <a:lnSpc>
                          <a:spcPct val="150000"/>
                        </a:lnSpc>
                        <a:spcAft>
                          <a:spcPts val="1000"/>
                        </a:spcAft>
                      </a:pPr>
                      <a:r>
                        <a:rPr lang="en-US" sz="1000">
                          <a:effectLst/>
                        </a:rPr>
                        <a:t>then</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from</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help</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were</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3"/>
                  </a:ext>
                </a:extLst>
              </a:tr>
              <a:tr h="243808">
                <a:tc>
                  <a:txBody>
                    <a:bodyPr/>
                    <a:lstStyle/>
                    <a:p>
                      <a:pPr algn="just">
                        <a:lnSpc>
                          <a:spcPct val="150000"/>
                        </a:lnSpc>
                        <a:spcAft>
                          <a:spcPts val="1000"/>
                        </a:spcAft>
                      </a:pPr>
                      <a:r>
                        <a:rPr lang="en-US" sz="1000">
                          <a:effectLst/>
                        </a:rPr>
                        <a:t>children</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mrs</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his</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go</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him</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4"/>
                  </a:ext>
                </a:extLst>
              </a:tr>
              <a:tr h="243808">
                <a:tc>
                  <a:txBody>
                    <a:bodyPr/>
                    <a:lstStyle/>
                    <a:p>
                      <a:pPr algn="just">
                        <a:lnSpc>
                          <a:spcPct val="150000"/>
                        </a:lnSpc>
                        <a:spcAft>
                          <a:spcPts val="1000"/>
                        </a:spcAft>
                      </a:pPr>
                      <a:r>
                        <a:rPr lang="en-US" sz="1000">
                          <a:effectLst/>
                        </a:rPr>
                        <a:t>called</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but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little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mr</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here</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5"/>
                  </a:ext>
                </a:extLst>
              </a:tr>
              <a:tr h="243808">
                <a:tc>
                  <a:txBody>
                    <a:bodyPr/>
                    <a:lstStyle/>
                    <a:p>
                      <a:pPr algn="just">
                        <a:lnSpc>
                          <a:spcPct val="150000"/>
                        </a:lnSpc>
                        <a:spcAft>
                          <a:spcPts val="1000"/>
                        </a:spcAft>
                      </a:pPr>
                      <a:r>
                        <a:rPr lang="en-US" sz="1000">
                          <a:effectLst/>
                        </a:rPr>
                        <a:t>that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as</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get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off</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with</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6"/>
                  </a:ext>
                </a:extLst>
              </a:tr>
              <a:tr h="243808">
                <a:tc>
                  <a:txBody>
                    <a:bodyPr/>
                    <a:lstStyle/>
                    <a:p>
                      <a:pPr algn="just">
                        <a:lnSpc>
                          <a:spcPct val="150000"/>
                        </a:lnSpc>
                        <a:spcAft>
                          <a:spcPts val="1000"/>
                        </a:spcAft>
                      </a:pPr>
                      <a:r>
                        <a:rPr lang="en-US" sz="1000">
                          <a:effectLst/>
                        </a:rPr>
                        <a:t>no</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just</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asked</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all</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mum</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7"/>
                  </a:ext>
                </a:extLst>
              </a:tr>
              <a:tr h="243808">
                <a:tc>
                  <a:txBody>
                    <a:bodyPr/>
                    <a:lstStyle/>
                    <a:p>
                      <a:pPr algn="just">
                        <a:lnSpc>
                          <a:spcPct val="150000"/>
                        </a:lnSpc>
                        <a:spcAft>
                          <a:spcPts val="1000"/>
                        </a:spcAft>
                      </a:pPr>
                      <a:r>
                        <a:rPr lang="en-US" sz="1000">
                          <a:effectLst/>
                        </a:rPr>
                        <a:t>now</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saw</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we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one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came</a:t>
                      </a:r>
                      <a:endParaRPr lang="en-GB" sz="900">
                        <a:effectLst/>
                        <a:latin typeface="Calibri"/>
                        <a:ea typeface="Times New Roman"/>
                        <a:cs typeface="Times New Roman"/>
                      </a:endParaRPr>
                    </a:p>
                  </a:txBody>
                  <a:tcPr marL="61718" marR="61718" marT="0" marB="0"/>
                </a:tc>
                <a:extLst>
                  <a:ext uri="{0D108BD9-81ED-4DB2-BD59-A6C34878D82A}">
                    <a16:rowId xmlns:a16="http://schemas.microsoft.com/office/drawing/2014/main" val="10018"/>
                  </a:ext>
                </a:extLst>
              </a:tr>
              <a:tr h="243808">
                <a:tc>
                  <a:txBody>
                    <a:bodyPr/>
                    <a:lstStyle/>
                    <a:p>
                      <a:pPr algn="just">
                        <a:lnSpc>
                          <a:spcPct val="150000"/>
                        </a:lnSpc>
                        <a:spcAft>
                          <a:spcPts val="1000"/>
                        </a:spcAft>
                      </a:pPr>
                      <a:r>
                        <a:rPr lang="en-US" sz="1000">
                          <a:effectLst/>
                        </a:rPr>
                        <a:t>make</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can</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them</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a:effectLst/>
                        </a:rPr>
                        <a:t>oh</a:t>
                      </a:r>
                      <a:endParaRPr lang="en-GB" sz="900">
                        <a:effectLst/>
                        <a:latin typeface="Calibri"/>
                        <a:ea typeface="Times New Roman"/>
                        <a:cs typeface="Times New Roman"/>
                      </a:endParaRPr>
                    </a:p>
                  </a:txBody>
                  <a:tcPr marL="61718" marR="61718" marT="0" marB="0"/>
                </a:tc>
                <a:tc>
                  <a:txBody>
                    <a:bodyPr/>
                    <a:lstStyle/>
                    <a:p>
                      <a:pPr algn="just">
                        <a:lnSpc>
                          <a:spcPct val="150000"/>
                        </a:lnSpc>
                        <a:spcAft>
                          <a:spcPts val="1000"/>
                        </a:spcAft>
                      </a:pPr>
                      <a:r>
                        <a:rPr lang="en-US" sz="1000" dirty="0">
                          <a:effectLst/>
                        </a:rPr>
                        <a:t>an</a:t>
                      </a:r>
                      <a:endParaRPr lang="en-GB" sz="900" dirty="0">
                        <a:effectLst/>
                        <a:latin typeface="Calibri"/>
                        <a:ea typeface="Times New Roman"/>
                        <a:cs typeface="Times New Roman"/>
                      </a:endParaRPr>
                    </a:p>
                  </a:txBody>
                  <a:tcPr marL="61718" marR="61718" marT="0" marB="0"/>
                </a:tc>
                <a:extLst>
                  <a:ext uri="{0D108BD9-81ED-4DB2-BD59-A6C34878D82A}">
                    <a16:rowId xmlns:a16="http://schemas.microsoft.com/office/drawing/2014/main" val="1001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81557268"/>
              </p:ext>
            </p:extLst>
          </p:nvPr>
        </p:nvGraphicFramePr>
        <p:xfrm>
          <a:off x="4644009" y="1268760"/>
          <a:ext cx="3960439" cy="4608992"/>
        </p:xfrm>
        <a:graphic>
          <a:graphicData uri="http://schemas.openxmlformats.org/drawingml/2006/table">
            <a:tbl>
              <a:tblPr firstRow="1" firstCol="1" bandRow="1">
                <a:tableStyleId>{5C22544A-7EE6-4342-B048-85BDC9FD1C3A}</a:tableStyleId>
              </a:tblPr>
              <a:tblGrid>
                <a:gridCol w="1436342">
                  <a:extLst>
                    <a:ext uri="{9D8B030D-6E8A-4147-A177-3AD203B41FA5}">
                      <a16:colId xmlns:a16="http://schemas.microsoft.com/office/drawing/2014/main" val="20000"/>
                    </a:ext>
                  </a:extLst>
                </a:gridCol>
                <a:gridCol w="977050">
                  <a:extLst>
                    <a:ext uri="{9D8B030D-6E8A-4147-A177-3AD203B41FA5}">
                      <a16:colId xmlns:a16="http://schemas.microsoft.com/office/drawing/2014/main" val="20001"/>
                    </a:ext>
                  </a:extLst>
                </a:gridCol>
                <a:gridCol w="1547047">
                  <a:extLst>
                    <a:ext uri="{9D8B030D-6E8A-4147-A177-3AD203B41FA5}">
                      <a16:colId xmlns:a16="http://schemas.microsoft.com/office/drawing/2014/main" val="20002"/>
                    </a:ext>
                  </a:extLst>
                </a:gridCol>
              </a:tblGrid>
              <a:tr h="228209">
                <a:tc>
                  <a:txBody>
                    <a:bodyPr/>
                    <a:lstStyle/>
                    <a:p>
                      <a:pPr algn="ctr">
                        <a:spcAft>
                          <a:spcPts val="0"/>
                        </a:spcAft>
                      </a:pPr>
                      <a:r>
                        <a:rPr lang="en-GB" sz="1100">
                          <a:effectLst/>
                        </a:rPr>
                        <a:t>Nouns</a:t>
                      </a:r>
                      <a:endParaRPr lang="en-GB" sz="800">
                        <a:effectLst/>
                        <a:latin typeface="Times New Roman"/>
                        <a:ea typeface="Times New Roman"/>
                      </a:endParaRPr>
                    </a:p>
                  </a:txBody>
                  <a:tcPr marL="32108" marR="32108" marT="32108" marB="32108" anchor="ctr"/>
                </a:tc>
                <a:tc>
                  <a:txBody>
                    <a:bodyPr/>
                    <a:lstStyle/>
                    <a:p>
                      <a:pPr algn="ctr">
                        <a:spcAft>
                          <a:spcPts val="0"/>
                        </a:spcAft>
                      </a:pPr>
                      <a:r>
                        <a:rPr lang="en-GB" sz="1100">
                          <a:effectLst/>
                        </a:rPr>
                        <a:t>Verbs</a:t>
                      </a:r>
                      <a:endParaRPr lang="en-GB" sz="800">
                        <a:effectLst/>
                        <a:latin typeface="Times New Roman"/>
                        <a:ea typeface="Times New Roman"/>
                      </a:endParaRPr>
                    </a:p>
                  </a:txBody>
                  <a:tcPr marL="32108" marR="32108" marT="32108" marB="32108" anchor="ctr"/>
                </a:tc>
                <a:tc>
                  <a:txBody>
                    <a:bodyPr/>
                    <a:lstStyle/>
                    <a:p>
                      <a:pPr algn="ctr">
                        <a:spcAft>
                          <a:spcPts val="0"/>
                        </a:spcAft>
                      </a:pPr>
                      <a:r>
                        <a:rPr lang="en-GB" sz="1100">
                          <a:effectLst/>
                        </a:rPr>
                        <a:t>Adjectives</a:t>
                      </a:r>
                      <a:endParaRPr lang="en-GB" sz="800">
                        <a:effectLst/>
                        <a:latin typeface="Times New Roman"/>
                        <a:ea typeface="Times New Roman"/>
                      </a:endParaRPr>
                    </a:p>
                  </a:txBody>
                  <a:tcPr marL="32108" marR="32108" marT="32108" marB="32108" anchor="ctr"/>
                </a:tc>
                <a:extLst>
                  <a:ext uri="{0D108BD9-81ED-4DB2-BD59-A6C34878D82A}">
                    <a16:rowId xmlns:a16="http://schemas.microsoft.com/office/drawing/2014/main" val="10000"/>
                  </a:ext>
                </a:extLst>
              </a:tr>
              <a:tr h="4308295">
                <a:tc>
                  <a:txBody>
                    <a:bodyPr/>
                    <a:lstStyle/>
                    <a:p>
                      <a:pPr>
                        <a:spcAft>
                          <a:spcPts val="0"/>
                        </a:spcAft>
                      </a:pPr>
                      <a:r>
                        <a:rPr lang="en-GB" sz="1100">
                          <a:effectLst/>
                        </a:rPr>
                        <a:t>1       time</a:t>
                      </a:r>
                      <a:br>
                        <a:rPr lang="en-GB" sz="1100">
                          <a:effectLst/>
                        </a:rPr>
                      </a:br>
                      <a:r>
                        <a:rPr lang="en-GB" sz="1100">
                          <a:effectLst/>
                        </a:rPr>
                        <a:t>2       person</a:t>
                      </a:r>
                      <a:br>
                        <a:rPr lang="en-GB" sz="1100">
                          <a:effectLst/>
                        </a:rPr>
                      </a:br>
                      <a:r>
                        <a:rPr lang="en-GB" sz="1100">
                          <a:effectLst/>
                        </a:rPr>
                        <a:t>3       year</a:t>
                      </a:r>
                      <a:br>
                        <a:rPr lang="en-GB" sz="1100">
                          <a:effectLst/>
                        </a:rPr>
                      </a:br>
                      <a:r>
                        <a:rPr lang="en-GB" sz="1100">
                          <a:effectLst/>
                        </a:rPr>
                        <a:t>4       way</a:t>
                      </a:r>
                      <a:br>
                        <a:rPr lang="en-GB" sz="1100">
                          <a:effectLst/>
                        </a:rPr>
                      </a:br>
                      <a:r>
                        <a:rPr lang="en-GB" sz="1100">
                          <a:effectLst/>
                        </a:rPr>
                        <a:t>5       day</a:t>
                      </a:r>
                      <a:br>
                        <a:rPr lang="en-GB" sz="1100">
                          <a:effectLst/>
                        </a:rPr>
                      </a:br>
                      <a:r>
                        <a:rPr lang="en-GB" sz="1100">
                          <a:effectLst/>
                        </a:rPr>
                        <a:t>6       thing</a:t>
                      </a:r>
                      <a:br>
                        <a:rPr lang="en-GB" sz="1100">
                          <a:effectLst/>
                        </a:rPr>
                      </a:br>
                      <a:r>
                        <a:rPr lang="en-GB" sz="1100">
                          <a:effectLst/>
                        </a:rPr>
                        <a:t>7       man</a:t>
                      </a:r>
                      <a:br>
                        <a:rPr lang="en-GB" sz="1100">
                          <a:effectLst/>
                        </a:rPr>
                      </a:br>
                      <a:r>
                        <a:rPr lang="en-GB" sz="1100">
                          <a:effectLst/>
                        </a:rPr>
                        <a:t>8       world</a:t>
                      </a:r>
                      <a:br>
                        <a:rPr lang="en-GB" sz="1100">
                          <a:effectLst/>
                        </a:rPr>
                      </a:br>
                      <a:r>
                        <a:rPr lang="en-GB" sz="1100">
                          <a:effectLst/>
                        </a:rPr>
                        <a:t>9       life</a:t>
                      </a:r>
                      <a:br>
                        <a:rPr lang="en-GB" sz="1100">
                          <a:effectLst/>
                        </a:rPr>
                      </a:br>
                      <a:r>
                        <a:rPr lang="en-GB" sz="1100">
                          <a:effectLst/>
                        </a:rPr>
                        <a:t>10      hand</a:t>
                      </a:r>
                      <a:br>
                        <a:rPr lang="en-GB" sz="1100">
                          <a:effectLst/>
                        </a:rPr>
                      </a:br>
                      <a:r>
                        <a:rPr lang="en-GB" sz="1100">
                          <a:effectLst/>
                        </a:rPr>
                        <a:t>11      part</a:t>
                      </a:r>
                      <a:br>
                        <a:rPr lang="en-GB" sz="1100">
                          <a:effectLst/>
                        </a:rPr>
                      </a:br>
                      <a:r>
                        <a:rPr lang="en-GB" sz="1100">
                          <a:effectLst/>
                        </a:rPr>
                        <a:t>12      child</a:t>
                      </a:r>
                      <a:br>
                        <a:rPr lang="en-GB" sz="1100">
                          <a:effectLst/>
                        </a:rPr>
                      </a:br>
                      <a:r>
                        <a:rPr lang="en-GB" sz="1100">
                          <a:effectLst/>
                        </a:rPr>
                        <a:t>13      eye</a:t>
                      </a:r>
                      <a:br>
                        <a:rPr lang="en-GB" sz="1100">
                          <a:effectLst/>
                        </a:rPr>
                      </a:br>
                      <a:r>
                        <a:rPr lang="en-GB" sz="1100">
                          <a:effectLst/>
                        </a:rPr>
                        <a:t>14      woman</a:t>
                      </a:r>
                      <a:br>
                        <a:rPr lang="en-GB" sz="1100">
                          <a:effectLst/>
                        </a:rPr>
                      </a:br>
                      <a:r>
                        <a:rPr lang="en-GB" sz="1100">
                          <a:effectLst/>
                        </a:rPr>
                        <a:t>15      place</a:t>
                      </a:r>
                      <a:br>
                        <a:rPr lang="en-GB" sz="1100">
                          <a:effectLst/>
                        </a:rPr>
                      </a:br>
                      <a:r>
                        <a:rPr lang="en-GB" sz="1100">
                          <a:effectLst/>
                        </a:rPr>
                        <a:t>16      work</a:t>
                      </a:r>
                      <a:br>
                        <a:rPr lang="en-GB" sz="1100">
                          <a:effectLst/>
                        </a:rPr>
                      </a:br>
                      <a:r>
                        <a:rPr lang="en-GB" sz="1100">
                          <a:effectLst/>
                        </a:rPr>
                        <a:t>17      week</a:t>
                      </a:r>
                      <a:br>
                        <a:rPr lang="en-GB" sz="1100">
                          <a:effectLst/>
                        </a:rPr>
                      </a:br>
                      <a:r>
                        <a:rPr lang="en-GB" sz="1100">
                          <a:effectLst/>
                        </a:rPr>
                        <a:t>18      case</a:t>
                      </a:r>
                      <a:br>
                        <a:rPr lang="en-GB" sz="1100">
                          <a:effectLst/>
                        </a:rPr>
                      </a:br>
                      <a:r>
                        <a:rPr lang="en-GB" sz="1100">
                          <a:effectLst/>
                        </a:rPr>
                        <a:t>19      point</a:t>
                      </a:r>
                      <a:br>
                        <a:rPr lang="en-GB" sz="1100">
                          <a:effectLst/>
                        </a:rPr>
                      </a:br>
                      <a:r>
                        <a:rPr lang="en-GB" sz="1100">
                          <a:effectLst/>
                        </a:rPr>
                        <a:t>20      government</a:t>
                      </a:r>
                      <a:br>
                        <a:rPr lang="en-GB" sz="1100">
                          <a:effectLst/>
                        </a:rPr>
                      </a:br>
                      <a:r>
                        <a:rPr lang="en-GB" sz="1100">
                          <a:effectLst/>
                        </a:rPr>
                        <a:t>21      company</a:t>
                      </a:r>
                      <a:br>
                        <a:rPr lang="en-GB" sz="1100">
                          <a:effectLst/>
                        </a:rPr>
                      </a:br>
                      <a:r>
                        <a:rPr lang="en-GB" sz="1100">
                          <a:effectLst/>
                        </a:rPr>
                        <a:t>22      number</a:t>
                      </a:r>
                      <a:br>
                        <a:rPr lang="en-GB" sz="1100">
                          <a:effectLst/>
                        </a:rPr>
                      </a:br>
                      <a:r>
                        <a:rPr lang="en-GB" sz="1100">
                          <a:effectLst/>
                        </a:rPr>
                        <a:t>23      group</a:t>
                      </a:r>
                      <a:br>
                        <a:rPr lang="en-GB" sz="1100">
                          <a:effectLst/>
                        </a:rPr>
                      </a:br>
                      <a:r>
                        <a:rPr lang="en-GB" sz="1100">
                          <a:effectLst/>
                        </a:rPr>
                        <a:t>24      problem</a:t>
                      </a:r>
                      <a:br>
                        <a:rPr lang="en-GB" sz="1100">
                          <a:effectLst/>
                        </a:rPr>
                      </a:br>
                      <a:r>
                        <a:rPr lang="en-GB" sz="1100">
                          <a:effectLst/>
                        </a:rPr>
                        <a:t>25      fact</a:t>
                      </a:r>
                      <a:endParaRPr lang="en-GB" sz="800">
                        <a:effectLst/>
                        <a:latin typeface="Times New Roman"/>
                        <a:ea typeface="Times New Roman"/>
                      </a:endParaRPr>
                    </a:p>
                  </a:txBody>
                  <a:tcPr marL="32108" marR="32108" marT="32108" marB="32108" anchor="ctr"/>
                </a:tc>
                <a:tc>
                  <a:txBody>
                    <a:bodyPr/>
                    <a:lstStyle/>
                    <a:p>
                      <a:pPr>
                        <a:spcAft>
                          <a:spcPts val="0"/>
                        </a:spcAft>
                      </a:pPr>
                      <a:r>
                        <a:rPr lang="en-GB" sz="1100">
                          <a:effectLst/>
                        </a:rPr>
                        <a:t>1       be</a:t>
                      </a:r>
                      <a:br>
                        <a:rPr lang="en-GB" sz="1100">
                          <a:effectLst/>
                        </a:rPr>
                      </a:br>
                      <a:r>
                        <a:rPr lang="en-GB" sz="1100">
                          <a:effectLst/>
                        </a:rPr>
                        <a:t>2       have</a:t>
                      </a:r>
                      <a:br>
                        <a:rPr lang="en-GB" sz="1100">
                          <a:effectLst/>
                        </a:rPr>
                      </a:br>
                      <a:r>
                        <a:rPr lang="en-GB" sz="1100">
                          <a:effectLst/>
                        </a:rPr>
                        <a:t>3       do</a:t>
                      </a:r>
                      <a:br>
                        <a:rPr lang="en-GB" sz="1100">
                          <a:effectLst/>
                        </a:rPr>
                      </a:br>
                      <a:r>
                        <a:rPr lang="en-GB" sz="1100">
                          <a:effectLst/>
                        </a:rPr>
                        <a:t>4       say</a:t>
                      </a:r>
                      <a:br>
                        <a:rPr lang="en-GB" sz="1100">
                          <a:effectLst/>
                        </a:rPr>
                      </a:br>
                      <a:r>
                        <a:rPr lang="en-GB" sz="1100">
                          <a:effectLst/>
                        </a:rPr>
                        <a:t>5       get</a:t>
                      </a:r>
                      <a:br>
                        <a:rPr lang="en-GB" sz="1100">
                          <a:effectLst/>
                        </a:rPr>
                      </a:br>
                      <a:r>
                        <a:rPr lang="en-GB" sz="1100">
                          <a:effectLst/>
                        </a:rPr>
                        <a:t>6       make</a:t>
                      </a:r>
                      <a:br>
                        <a:rPr lang="en-GB" sz="1100">
                          <a:effectLst/>
                        </a:rPr>
                      </a:br>
                      <a:r>
                        <a:rPr lang="en-GB" sz="1100">
                          <a:effectLst/>
                        </a:rPr>
                        <a:t>7       go</a:t>
                      </a:r>
                      <a:br>
                        <a:rPr lang="en-GB" sz="1100">
                          <a:effectLst/>
                        </a:rPr>
                      </a:br>
                      <a:r>
                        <a:rPr lang="en-GB" sz="1100">
                          <a:effectLst/>
                        </a:rPr>
                        <a:t>8       know</a:t>
                      </a:r>
                      <a:br>
                        <a:rPr lang="en-GB" sz="1100">
                          <a:effectLst/>
                        </a:rPr>
                      </a:br>
                      <a:r>
                        <a:rPr lang="en-GB" sz="1100">
                          <a:effectLst/>
                        </a:rPr>
                        <a:t>9       take</a:t>
                      </a:r>
                      <a:br>
                        <a:rPr lang="en-GB" sz="1100">
                          <a:effectLst/>
                        </a:rPr>
                      </a:br>
                      <a:r>
                        <a:rPr lang="en-GB" sz="1100">
                          <a:effectLst/>
                        </a:rPr>
                        <a:t>10      see</a:t>
                      </a:r>
                      <a:br>
                        <a:rPr lang="en-GB" sz="1100">
                          <a:effectLst/>
                        </a:rPr>
                      </a:br>
                      <a:r>
                        <a:rPr lang="en-GB" sz="1100">
                          <a:effectLst/>
                        </a:rPr>
                        <a:t>11      come</a:t>
                      </a:r>
                      <a:br>
                        <a:rPr lang="en-GB" sz="1100">
                          <a:effectLst/>
                        </a:rPr>
                      </a:br>
                      <a:r>
                        <a:rPr lang="en-GB" sz="1100">
                          <a:effectLst/>
                        </a:rPr>
                        <a:t>12      think</a:t>
                      </a:r>
                      <a:br>
                        <a:rPr lang="en-GB" sz="1100">
                          <a:effectLst/>
                        </a:rPr>
                      </a:br>
                      <a:r>
                        <a:rPr lang="en-GB" sz="1100">
                          <a:effectLst/>
                        </a:rPr>
                        <a:t>13      look</a:t>
                      </a:r>
                      <a:br>
                        <a:rPr lang="en-GB" sz="1100">
                          <a:effectLst/>
                        </a:rPr>
                      </a:br>
                      <a:r>
                        <a:rPr lang="en-GB" sz="1100">
                          <a:effectLst/>
                        </a:rPr>
                        <a:t>14      want</a:t>
                      </a:r>
                      <a:br>
                        <a:rPr lang="en-GB" sz="1100">
                          <a:effectLst/>
                        </a:rPr>
                      </a:br>
                      <a:r>
                        <a:rPr lang="en-GB" sz="1100">
                          <a:effectLst/>
                        </a:rPr>
                        <a:t>15      give</a:t>
                      </a:r>
                      <a:br>
                        <a:rPr lang="en-GB" sz="1100">
                          <a:effectLst/>
                        </a:rPr>
                      </a:br>
                      <a:r>
                        <a:rPr lang="en-GB" sz="1100">
                          <a:effectLst/>
                        </a:rPr>
                        <a:t>16      use</a:t>
                      </a:r>
                      <a:br>
                        <a:rPr lang="en-GB" sz="1100">
                          <a:effectLst/>
                        </a:rPr>
                      </a:br>
                      <a:r>
                        <a:rPr lang="en-GB" sz="1100">
                          <a:effectLst/>
                        </a:rPr>
                        <a:t>17      find</a:t>
                      </a:r>
                      <a:br>
                        <a:rPr lang="en-GB" sz="1100">
                          <a:effectLst/>
                        </a:rPr>
                      </a:br>
                      <a:r>
                        <a:rPr lang="en-GB" sz="1100">
                          <a:effectLst/>
                        </a:rPr>
                        <a:t>18      tell</a:t>
                      </a:r>
                      <a:br>
                        <a:rPr lang="en-GB" sz="1100">
                          <a:effectLst/>
                        </a:rPr>
                      </a:br>
                      <a:r>
                        <a:rPr lang="en-GB" sz="1100">
                          <a:effectLst/>
                        </a:rPr>
                        <a:t>19      ask</a:t>
                      </a:r>
                      <a:br>
                        <a:rPr lang="en-GB" sz="1100">
                          <a:effectLst/>
                        </a:rPr>
                      </a:br>
                      <a:r>
                        <a:rPr lang="en-GB" sz="1100">
                          <a:effectLst/>
                        </a:rPr>
                        <a:t>20      work</a:t>
                      </a:r>
                      <a:br>
                        <a:rPr lang="en-GB" sz="1100">
                          <a:effectLst/>
                        </a:rPr>
                      </a:br>
                      <a:r>
                        <a:rPr lang="en-GB" sz="1100">
                          <a:effectLst/>
                        </a:rPr>
                        <a:t>21      seem</a:t>
                      </a:r>
                      <a:br>
                        <a:rPr lang="en-GB" sz="1100">
                          <a:effectLst/>
                        </a:rPr>
                      </a:br>
                      <a:r>
                        <a:rPr lang="en-GB" sz="1100">
                          <a:effectLst/>
                        </a:rPr>
                        <a:t>22      feel</a:t>
                      </a:r>
                      <a:br>
                        <a:rPr lang="en-GB" sz="1100">
                          <a:effectLst/>
                        </a:rPr>
                      </a:br>
                      <a:r>
                        <a:rPr lang="en-GB" sz="1100">
                          <a:effectLst/>
                        </a:rPr>
                        <a:t>23      try</a:t>
                      </a:r>
                      <a:br>
                        <a:rPr lang="en-GB" sz="1100">
                          <a:effectLst/>
                        </a:rPr>
                      </a:br>
                      <a:r>
                        <a:rPr lang="en-GB" sz="1100">
                          <a:effectLst/>
                        </a:rPr>
                        <a:t>24      leave</a:t>
                      </a:r>
                      <a:br>
                        <a:rPr lang="en-GB" sz="1100">
                          <a:effectLst/>
                        </a:rPr>
                      </a:br>
                      <a:r>
                        <a:rPr lang="en-GB" sz="1100">
                          <a:effectLst/>
                        </a:rPr>
                        <a:t>25      call</a:t>
                      </a:r>
                      <a:br>
                        <a:rPr lang="en-GB" sz="1100">
                          <a:effectLst/>
                        </a:rPr>
                      </a:br>
                      <a:endParaRPr lang="en-GB" sz="800">
                        <a:effectLst/>
                        <a:latin typeface="Times New Roman"/>
                        <a:ea typeface="Times New Roman"/>
                      </a:endParaRPr>
                    </a:p>
                  </a:txBody>
                  <a:tcPr marL="32108" marR="32108" marT="32108" marB="32108" anchor="ctr"/>
                </a:tc>
                <a:tc>
                  <a:txBody>
                    <a:bodyPr/>
                    <a:lstStyle/>
                    <a:p>
                      <a:pPr>
                        <a:spcAft>
                          <a:spcPts val="0"/>
                        </a:spcAft>
                      </a:pPr>
                      <a:r>
                        <a:rPr lang="en-GB" sz="1100" dirty="0">
                          <a:effectLst/>
                        </a:rPr>
                        <a:t>1       good</a:t>
                      </a:r>
                      <a:br>
                        <a:rPr lang="en-GB" sz="1100" dirty="0">
                          <a:effectLst/>
                        </a:rPr>
                      </a:br>
                      <a:r>
                        <a:rPr lang="en-GB" sz="1100" dirty="0">
                          <a:effectLst/>
                        </a:rPr>
                        <a:t>2       new</a:t>
                      </a:r>
                      <a:br>
                        <a:rPr lang="en-GB" sz="1100" dirty="0">
                          <a:effectLst/>
                        </a:rPr>
                      </a:br>
                      <a:r>
                        <a:rPr lang="en-GB" sz="1100" dirty="0">
                          <a:effectLst/>
                        </a:rPr>
                        <a:t>3       first</a:t>
                      </a:r>
                      <a:br>
                        <a:rPr lang="en-GB" sz="1100" dirty="0">
                          <a:effectLst/>
                        </a:rPr>
                      </a:br>
                      <a:r>
                        <a:rPr lang="en-GB" sz="1100" dirty="0">
                          <a:effectLst/>
                        </a:rPr>
                        <a:t>4       last</a:t>
                      </a:r>
                      <a:br>
                        <a:rPr lang="en-GB" sz="1100" dirty="0">
                          <a:effectLst/>
                        </a:rPr>
                      </a:br>
                      <a:r>
                        <a:rPr lang="en-GB" sz="1100" dirty="0">
                          <a:effectLst/>
                        </a:rPr>
                        <a:t>5       long</a:t>
                      </a:r>
                      <a:br>
                        <a:rPr lang="en-GB" sz="1100" dirty="0">
                          <a:effectLst/>
                        </a:rPr>
                      </a:br>
                      <a:r>
                        <a:rPr lang="en-GB" sz="1100" dirty="0">
                          <a:effectLst/>
                        </a:rPr>
                        <a:t>6       great</a:t>
                      </a:r>
                      <a:br>
                        <a:rPr lang="en-GB" sz="1100" dirty="0">
                          <a:effectLst/>
                        </a:rPr>
                      </a:br>
                      <a:r>
                        <a:rPr lang="en-GB" sz="1100" dirty="0">
                          <a:effectLst/>
                        </a:rPr>
                        <a:t>7       little</a:t>
                      </a:r>
                      <a:br>
                        <a:rPr lang="en-GB" sz="1100" dirty="0">
                          <a:effectLst/>
                        </a:rPr>
                      </a:br>
                      <a:r>
                        <a:rPr lang="en-GB" sz="1100" dirty="0">
                          <a:effectLst/>
                        </a:rPr>
                        <a:t>8       own</a:t>
                      </a:r>
                      <a:br>
                        <a:rPr lang="en-GB" sz="1100" dirty="0">
                          <a:effectLst/>
                        </a:rPr>
                      </a:br>
                      <a:r>
                        <a:rPr lang="en-GB" sz="1100" dirty="0">
                          <a:effectLst/>
                        </a:rPr>
                        <a:t>9       other</a:t>
                      </a:r>
                      <a:br>
                        <a:rPr lang="en-GB" sz="1100" dirty="0">
                          <a:effectLst/>
                        </a:rPr>
                      </a:br>
                      <a:r>
                        <a:rPr lang="en-GB" sz="1100" dirty="0">
                          <a:effectLst/>
                        </a:rPr>
                        <a:t>10      old</a:t>
                      </a:r>
                      <a:br>
                        <a:rPr lang="en-GB" sz="1100" dirty="0">
                          <a:effectLst/>
                        </a:rPr>
                      </a:br>
                      <a:r>
                        <a:rPr lang="en-GB" sz="1100" dirty="0">
                          <a:effectLst/>
                        </a:rPr>
                        <a:t>11      right</a:t>
                      </a:r>
                      <a:br>
                        <a:rPr lang="en-GB" sz="1100" dirty="0">
                          <a:effectLst/>
                        </a:rPr>
                      </a:br>
                      <a:r>
                        <a:rPr lang="en-GB" sz="1100" dirty="0">
                          <a:effectLst/>
                        </a:rPr>
                        <a:t>12      big</a:t>
                      </a:r>
                      <a:br>
                        <a:rPr lang="en-GB" sz="1100" dirty="0">
                          <a:effectLst/>
                        </a:rPr>
                      </a:br>
                      <a:r>
                        <a:rPr lang="en-GB" sz="1100" dirty="0">
                          <a:effectLst/>
                        </a:rPr>
                        <a:t>13      high</a:t>
                      </a:r>
                      <a:br>
                        <a:rPr lang="en-GB" sz="1100" dirty="0">
                          <a:effectLst/>
                        </a:rPr>
                      </a:br>
                      <a:r>
                        <a:rPr lang="en-GB" sz="1100" dirty="0">
                          <a:effectLst/>
                        </a:rPr>
                        <a:t>14      different</a:t>
                      </a:r>
                      <a:br>
                        <a:rPr lang="en-GB" sz="1100" dirty="0">
                          <a:effectLst/>
                        </a:rPr>
                      </a:br>
                      <a:r>
                        <a:rPr lang="en-GB" sz="1100" dirty="0">
                          <a:effectLst/>
                        </a:rPr>
                        <a:t>15      small</a:t>
                      </a:r>
                      <a:br>
                        <a:rPr lang="en-GB" sz="1100" dirty="0">
                          <a:effectLst/>
                        </a:rPr>
                      </a:br>
                      <a:r>
                        <a:rPr lang="en-GB" sz="1100" dirty="0">
                          <a:effectLst/>
                        </a:rPr>
                        <a:t>16      large</a:t>
                      </a:r>
                      <a:br>
                        <a:rPr lang="en-GB" sz="1100" dirty="0">
                          <a:effectLst/>
                        </a:rPr>
                      </a:br>
                      <a:r>
                        <a:rPr lang="en-GB" sz="1100" dirty="0">
                          <a:effectLst/>
                        </a:rPr>
                        <a:t>17      next</a:t>
                      </a:r>
                      <a:br>
                        <a:rPr lang="en-GB" sz="1100" dirty="0">
                          <a:effectLst/>
                        </a:rPr>
                      </a:br>
                      <a:r>
                        <a:rPr lang="en-GB" sz="1100" dirty="0">
                          <a:effectLst/>
                        </a:rPr>
                        <a:t>18      early</a:t>
                      </a:r>
                      <a:br>
                        <a:rPr lang="en-GB" sz="1100" dirty="0">
                          <a:effectLst/>
                        </a:rPr>
                      </a:br>
                      <a:r>
                        <a:rPr lang="en-GB" sz="1100" dirty="0">
                          <a:effectLst/>
                        </a:rPr>
                        <a:t>19      young</a:t>
                      </a:r>
                      <a:br>
                        <a:rPr lang="en-GB" sz="1100" dirty="0">
                          <a:effectLst/>
                        </a:rPr>
                      </a:br>
                      <a:r>
                        <a:rPr lang="en-GB" sz="1100" dirty="0">
                          <a:effectLst/>
                        </a:rPr>
                        <a:t>20      important</a:t>
                      </a:r>
                      <a:br>
                        <a:rPr lang="en-GB" sz="1100" dirty="0">
                          <a:effectLst/>
                        </a:rPr>
                      </a:br>
                      <a:r>
                        <a:rPr lang="en-GB" sz="1100" dirty="0">
                          <a:effectLst/>
                        </a:rPr>
                        <a:t>21      few</a:t>
                      </a:r>
                      <a:br>
                        <a:rPr lang="en-GB" sz="1100" dirty="0">
                          <a:effectLst/>
                        </a:rPr>
                      </a:br>
                      <a:r>
                        <a:rPr lang="en-GB" sz="1100" dirty="0">
                          <a:effectLst/>
                        </a:rPr>
                        <a:t>22      public</a:t>
                      </a:r>
                      <a:br>
                        <a:rPr lang="en-GB" sz="1100" dirty="0">
                          <a:effectLst/>
                        </a:rPr>
                      </a:br>
                      <a:r>
                        <a:rPr lang="en-GB" sz="1100" dirty="0">
                          <a:effectLst/>
                        </a:rPr>
                        <a:t>23      bad</a:t>
                      </a:r>
                      <a:br>
                        <a:rPr lang="en-GB" sz="1100" dirty="0">
                          <a:effectLst/>
                        </a:rPr>
                      </a:br>
                      <a:r>
                        <a:rPr lang="en-GB" sz="1100" dirty="0">
                          <a:effectLst/>
                        </a:rPr>
                        <a:t>24      same</a:t>
                      </a:r>
                      <a:br>
                        <a:rPr lang="en-GB" sz="1100" dirty="0">
                          <a:effectLst/>
                        </a:rPr>
                      </a:br>
                      <a:r>
                        <a:rPr lang="en-GB" sz="1100" dirty="0">
                          <a:effectLst/>
                        </a:rPr>
                        <a:t>25      able</a:t>
                      </a:r>
                      <a:br>
                        <a:rPr lang="en-GB" sz="1100" dirty="0">
                          <a:effectLst/>
                        </a:rPr>
                      </a:br>
                      <a:endParaRPr lang="en-GB" sz="800" dirty="0">
                        <a:effectLst/>
                        <a:latin typeface="Times New Roman"/>
                        <a:ea typeface="Times New Roman"/>
                      </a:endParaRPr>
                    </a:p>
                  </a:txBody>
                  <a:tcPr marL="32108" marR="32108" marT="32108" marB="32108"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39002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188640"/>
            <a:ext cx="3549080" cy="5832648"/>
          </a:xfrm>
        </p:spPr>
        <p:txBody>
          <a:bodyPr>
            <a:normAutofit/>
          </a:bodyPr>
          <a:lstStyle/>
          <a:p>
            <a:pPr algn="l"/>
            <a:r>
              <a:rPr lang="en-GB" sz="3600" dirty="0" smtClean="0"/>
              <a:t>Look at the cover</a:t>
            </a:r>
            <a:br>
              <a:rPr lang="en-GB" sz="3600" dirty="0" smtClean="0"/>
            </a:br>
            <a:r>
              <a:rPr lang="en-GB" sz="3600" dirty="0" smtClean="0"/>
              <a:t>What questions are you asking?</a:t>
            </a:r>
            <a:br>
              <a:rPr lang="en-GB" sz="3600" dirty="0" smtClean="0"/>
            </a:br>
            <a:r>
              <a:rPr lang="en-GB" sz="3600" dirty="0" smtClean="0"/>
              <a:t/>
            </a:r>
            <a:br>
              <a:rPr lang="en-GB" sz="3600" dirty="0" smtClean="0"/>
            </a:br>
            <a:r>
              <a:rPr lang="en-GB" sz="3600" dirty="0" smtClean="0"/>
              <a:t>I wrote this book.  </a:t>
            </a:r>
            <a:br>
              <a:rPr lang="en-GB" sz="3600" dirty="0" smtClean="0"/>
            </a:br>
            <a:r>
              <a:rPr lang="en-GB" sz="3600" dirty="0" smtClean="0"/>
              <a:t>Do you think I agree with the opinion expressed in the title?</a:t>
            </a:r>
            <a:endParaRPr lang="en-GB" sz="3600"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47094"/>
          <a:stretch/>
        </p:blipFill>
        <p:spPr>
          <a:xfrm rot="21212879">
            <a:off x="846228" y="540482"/>
            <a:ext cx="3693827" cy="5236402"/>
          </a:xfrm>
          <a:prstGeom prst="rect">
            <a:avLst/>
          </a:prstGeom>
        </p:spPr>
      </p:pic>
    </p:spTree>
    <p:extLst>
      <p:ext uri="{BB962C8B-B14F-4D97-AF65-F5344CB8AC3E}">
        <p14:creationId xmlns:p14="http://schemas.microsoft.com/office/powerpoint/2010/main" val="3740578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GB" sz="2200" b="1" dirty="0"/>
              <a:t>CHAPTER </a:t>
            </a:r>
            <a:r>
              <a:rPr lang="en-GB" sz="2200" b="1" dirty="0" smtClean="0"/>
              <a:t>ONE</a:t>
            </a:r>
            <a:r>
              <a:rPr lang="en-GB" sz="2200" b="1" dirty="0"/>
              <a:t> </a:t>
            </a:r>
            <a:r>
              <a:rPr lang="en-GB" sz="2200" dirty="0"/>
              <a:t/>
            </a:r>
            <a:br>
              <a:rPr lang="en-GB" sz="2200" dirty="0"/>
            </a:br>
            <a:r>
              <a:rPr lang="en-GB" sz="2200" b="1" dirty="0"/>
              <a:t>It’s not a proper game if she plays</a:t>
            </a:r>
            <a:r>
              <a:rPr lang="en-GB" dirty="0"/>
              <a:t/>
            </a:r>
            <a:br>
              <a:rPr lang="en-GB" dirty="0"/>
            </a:br>
            <a:endParaRPr lang="en-GB" dirty="0"/>
          </a:p>
        </p:txBody>
      </p:sp>
      <p:sp>
        <p:nvSpPr>
          <p:cNvPr id="3" name="Content Placeholder 2"/>
          <p:cNvSpPr>
            <a:spLocks noGrp="1"/>
          </p:cNvSpPr>
          <p:nvPr>
            <p:ph idx="1"/>
          </p:nvPr>
        </p:nvSpPr>
        <p:spPr>
          <a:xfrm>
            <a:off x="304800" y="762000"/>
            <a:ext cx="8731696" cy="6019800"/>
          </a:xfrm>
        </p:spPr>
        <p:txBody>
          <a:bodyPr>
            <a:normAutofit fontScale="47500" lnSpcReduction="20000"/>
          </a:bodyPr>
          <a:lstStyle/>
          <a:p>
            <a:pPr marL="0" indent="0">
              <a:buNone/>
            </a:pPr>
            <a:r>
              <a:rPr lang="en-GB" sz="4000" dirty="0"/>
              <a:t> </a:t>
            </a:r>
            <a:endParaRPr lang="en-GB" sz="4300" dirty="0"/>
          </a:p>
          <a:p>
            <a:pPr marL="0" indent="0">
              <a:buNone/>
            </a:pPr>
            <a:r>
              <a:rPr lang="en-GB" sz="6400" dirty="0"/>
              <a:t>“It’s not a proper game if she plays!” Adam </a:t>
            </a:r>
            <a:endParaRPr lang="en-GB" sz="6400" dirty="0" smtClean="0"/>
          </a:p>
          <a:p>
            <a:pPr marL="0" indent="0">
              <a:buNone/>
            </a:pPr>
            <a:r>
              <a:rPr lang="en-GB" sz="6400" dirty="0" smtClean="0"/>
              <a:t>Stevens stood </a:t>
            </a:r>
            <a:r>
              <a:rPr lang="en-GB" sz="6400" dirty="0"/>
              <a:t>with his foot </a:t>
            </a:r>
            <a:r>
              <a:rPr lang="en-GB" sz="6400" dirty="0" smtClean="0"/>
              <a:t>on the </a:t>
            </a:r>
            <a:r>
              <a:rPr lang="en-GB" sz="6400" dirty="0"/>
              <a:t>ball and </a:t>
            </a:r>
            <a:endParaRPr lang="en-GB" sz="6400" dirty="0" smtClean="0"/>
          </a:p>
          <a:p>
            <a:pPr marL="0" indent="0">
              <a:buNone/>
            </a:pPr>
            <a:r>
              <a:rPr lang="en-GB" sz="6400" dirty="0" smtClean="0"/>
              <a:t>his hands </a:t>
            </a:r>
            <a:r>
              <a:rPr lang="en-GB" sz="6400" dirty="0"/>
              <a:t>on his </a:t>
            </a:r>
            <a:r>
              <a:rPr lang="en-GB" sz="6400" dirty="0" smtClean="0"/>
              <a:t>hips.</a:t>
            </a:r>
            <a:endParaRPr lang="en-GB" sz="6400" dirty="0"/>
          </a:p>
          <a:p>
            <a:pPr marL="0" indent="0">
              <a:buNone/>
            </a:pPr>
            <a:r>
              <a:rPr lang="en-GB" sz="6400" dirty="0"/>
              <a:t>“Go on, let her,” said Ryan Jones</a:t>
            </a:r>
            <a:r>
              <a:rPr lang="en-GB" sz="6400" dirty="0" smtClean="0"/>
              <a:t>.</a:t>
            </a:r>
            <a:endParaRPr lang="en-GB" sz="6400" dirty="0"/>
          </a:p>
          <a:p>
            <a:pPr marL="0" indent="0">
              <a:buNone/>
            </a:pPr>
            <a:r>
              <a:rPr lang="en-GB" sz="6400" dirty="0"/>
              <a:t>Lauren Morris looked longingly towards the football pitch, where about </a:t>
            </a:r>
            <a:r>
              <a:rPr lang="en-GB" sz="6400" dirty="0" smtClean="0"/>
              <a:t>twenty </a:t>
            </a:r>
            <a:r>
              <a:rPr lang="en-GB" sz="6400" dirty="0"/>
              <a:t>boys had stopped their game when she had asked to play</a:t>
            </a:r>
            <a:r>
              <a:rPr lang="en-GB" sz="6400" dirty="0" smtClean="0"/>
              <a:t>.</a:t>
            </a:r>
            <a:endParaRPr lang="en-GB" sz="6400" dirty="0"/>
          </a:p>
          <a:p>
            <a:pPr marL="0" indent="0">
              <a:buNone/>
            </a:pPr>
            <a:r>
              <a:rPr lang="en-GB" sz="6400" dirty="0"/>
              <a:t>“Even if she wasn’t a girl, she’s too small and she’d get hurt,” said Faisal Ahmed, who was eleven</a:t>
            </a:r>
            <a:r>
              <a:rPr lang="en-GB" sz="6400" dirty="0" smtClean="0"/>
              <a:t>.</a:t>
            </a:r>
            <a:endParaRPr lang="en-GB" sz="6400" dirty="0"/>
          </a:p>
          <a:p>
            <a:pPr marL="0" indent="0">
              <a:buNone/>
            </a:pPr>
            <a:r>
              <a:rPr lang="en-GB" sz="6400" dirty="0"/>
              <a:t>“She’s bigger than me,” piped up Sam Bell</a:t>
            </a:r>
            <a:r>
              <a:rPr lang="en-GB" sz="6400" dirty="0" smtClean="0"/>
              <a:t>.</a:t>
            </a:r>
            <a:endParaRPr lang="en-GB" sz="6400" dirty="0"/>
          </a:p>
          <a:p>
            <a:pPr marL="0" indent="0">
              <a:buNone/>
            </a:pPr>
            <a:r>
              <a:rPr lang="en-GB" sz="6400" dirty="0"/>
              <a:t>“Everyone’s bigger than you, Belly!” chorused about five people together.</a:t>
            </a:r>
          </a:p>
          <a:p>
            <a:pPr marL="0" indent="0">
              <a:buNone/>
            </a:pPr>
            <a:r>
              <a:rPr lang="en-GB" sz="6400" dirty="0"/>
              <a:t> </a:t>
            </a:r>
          </a:p>
          <a:p>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094"/>
          <a:stretch/>
        </p:blipFill>
        <p:spPr>
          <a:xfrm rot="598988">
            <a:off x="7439852" y="110594"/>
            <a:ext cx="1456194" cy="2064333"/>
          </a:xfrm>
          <a:prstGeom prst="rect">
            <a:avLst/>
          </a:prstGeom>
        </p:spPr>
      </p:pic>
    </p:spTree>
    <p:extLst>
      <p:ext uri="{BB962C8B-B14F-4D97-AF65-F5344CB8AC3E}">
        <p14:creationId xmlns:p14="http://schemas.microsoft.com/office/powerpoint/2010/main" val="3142516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435280" cy="6264696"/>
          </a:xfrm>
        </p:spPr>
        <p:txBody>
          <a:bodyPr>
            <a:normAutofit fontScale="70000" lnSpcReduction="20000"/>
          </a:bodyPr>
          <a:lstStyle/>
          <a:p>
            <a:pPr marL="0" indent="0">
              <a:buNone/>
            </a:pPr>
            <a:r>
              <a:rPr lang="en-GB" dirty="0"/>
              <a:t>Lauren longed to play football.  She had taken months to pluck up the courage to ask the boys if she could join in with their daily game after school, and now she seemed likely to be rejected.  She was sure she would be good at soccer.  She had watched endless videos of matches, and she spent hours practising her ball skills in her tiny back yard and in the passageway behind her house, and on the wasteland next to an old, disused factory near her house.</a:t>
            </a:r>
          </a:p>
          <a:p>
            <a:pPr marL="0" indent="0">
              <a:buNone/>
            </a:pPr>
            <a:r>
              <a:rPr lang="en-GB" dirty="0"/>
              <a:t> </a:t>
            </a:r>
          </a:p>
          <a:p>
            <a:pPr marL="0" indent="0">
              <a:buNone/>
            </a:pPr>
            <a:r>
              <a:rPr lang="en-GB" dirty="0"/>
              <a:t>She had often watched the boys from a distance and she was certain that she was more skilful than most of them.  The trouble was, she had never played in a game.  She could dribble in and out of the obstacle courses she set up for herself using plastic bottles and drinks cans, and she could trap and volley the ball as she bounced it off the brick wall of the old factory.  What she did not know was if she could use her skills when other people were trying to take the ball from her.</a:t>
            </a:r>
          </a:p>
          <a:p>
            <a:pPr marL="0" indent="0">
              <a:buNone/>
            </a:pPr>
            <a:r>
              <a:rPr lang="en-GB" dirty="0"/>
              <a:t> </a:t>
            </a:r>
          </a:p>
          <a:p>
            <a:pPr marL="0" indent="0">
              <a:buNone/>
            </a:pPr>
            <a:r>
              <a:rPr lang="en-GB" dirty="0"/>
              <a:t>The boys began to get restless.  They wanted to get on with their game and Lauren’s request had stopped them.</a:t>
            </a:r>
          </a:p>
          <a:p>
            <a:pPr marL="0" indent="0">
              <a:buNone/>
            </a:pPr>
            <a:r>
              <a:rPr lang="en-GB" dirty="0"/>
              <a:t>“Why shouldn’t she play?” asked Mark Langley. “Just because she’s a girl, it doesn’t mean she’s no good.”</a:t>
            </a:r>
          </a:p>
          <a:p>
            <a:endParaRPr lang="en-GB" dirty="0"/>
          </a:p>
        </p:txBody>
      </p:sp>
    </p:spTree>
    <p:extLst>
      <p:ext uri="{BB962C8B-B14F-4D97-AF65-F5344CB8AC3E}">
        <p14:creationId xmlns:p14="http://schemas.microsoft.com/office/powerpoint/2010/main" val="248276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does Lauren feel?</a:t>
            </a:r>
            <a:endParaRPr lang="en-GB" dirty="0"/>
          </a:p>
        </p:txBody>
      </p:sp>
      <p:sp>
        <p:nvSpPr>
          <p:cNvPr id="3" name="Content Placeholder 2"/>
          <p:cNvSpPr>
            <a:spLocks noGrp="1"/>
          </p:cNvSpPr>
          <p:nvPr>
            <p:ph idx="1"/>
          </p:nvPr>
        </p:nvSpPr>
        <p:spPr/>
        <p:txBody>
          <a:bodyPr/>
          <a:lstStyle/>
          <a:p>
            <a:endParaRPr lang="en-GB" dirty="0" smtClean="0"/>
          </a:p>
          <a:p>
            <a:endParaRPr lang="en-GB" dirty="0"/>
          </a:p>
          <a:p>
            <a:endParaRPr lang="en-GB"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5027" t="36603" r="1" b="931"/>
          <a:stretch/>
        </p:blipFill>
        <p:spPr>
          <a:xfrm>
            <a:off x="3347864" y="2132856"/>
            <a:ext cx="2304256" cy="3086891"/>
          </a:xfrm>
          <a:prstGeom prst="rect">
            <a:avLst/>
          </a:prstGeom>
        </p:spPr>
      </p:pic>
      <p:sp>
        <p:nvSpPr>
          <p:cNvPr id="4" name="TextBox 3"/>
          <p:cNvSpPr txBox="1"/>
          <p:nvPr/>
        </p:nvSpPr>
        <p:spPr>
          <a:xfrm>
            <a:off x="1115616" y="1700808"/>
            <a:ext cx="1872208" cy="369332"/>
          </a:xfrm>
          <a:prstGeom prst="rect">
            <a:avLst/>
          </a:prstGeom>
          <a:solidFill>
            <a:srgbClr val="FFFF00"/>
          </a:solidFill>
        </p:spPr>
        <p:txBody>
          <a:bodyPr wrap="square" rtlCol="0">
            <a:spAutoFit/>
          </a:bodyPr>
          <a:lstStyle/>
          <a:p>
            <a:r>
              <a:rPr lang="en-GB" dirty="0"/>
              <a:t>s</a:t>
            </a:r>
            <a:r>
              <a:rPr lang="en-GB" dirty="0" smtClean="0"/>
              <a:t>hort phrases</a:t>
            </a:r>
            <a:endParaRPr lang="en-GB" dirty="0"/>
          </a:p>
        </p:txBody>
      </p:sp>
      <p:sp>
        <p:nvSpPr>
          <p:cNvPr id="6" name="TextBox 5"/>
          <p:cNvSpPr txBox="1"/>
          <p:nvPr/>
        </p:nvSpPr>
        <p:spPr>
          <a:xfrm>
            <a:off x="6732240" y="5013176"/>
            <a:ext cx="1872208" cy="369332"/>
          </a:xfrm>
          <a:prstGeom prst="rect">
            <a:avLst/>
          </a:prstGeom>
          <a:solidFill>
            <a:srgbClr val="FFFF00"/>
          </a:solidFill>
        </p:spPr>
        <p:txBody>
          <a:bodyPr wrap="square" rtlCol="0">
            <a:spAutoFit/>
          </a:bodyPr>
          <a:lstStyle/>
          <a:p>
            <a:r>
              <a:rPr lang="en-GB" dirty="0" smtClean="0"/>
              <a:t>similes</a:t>
            </a:r>
            <a:endParaRPr lang="en-GB" dirty="0"/>
          </a:p>
        </p:txBody>
      </p:sp>
      <p:sp>
        <p:nvSpPr>
          <p:cNvPr id="7" name="TextBox 6"/>
          <p:cNvSpPr txBox="1"/>
          <p:nvPr/>
        </p:nvSpPr>
        <p:spPr>
          <a:xfrm>
            <a:off x="611560" y="5085184"/>
            <a:ext cx="1872208" cy="369332"/>
          </a:xfrm>
          <a:prstGeom prst="rect">
            <a:avLst/>
          </a:prstGeom>
          <a:solidFill>
            <a:srgbClr val="FFFF00"/>
          </a:solidFill>
        </p:spPr>
        <p:txBody>
          <a:bodyPr wrap="square" rtlCol="0">
            <a:spAutoFit/>
          </a:bodyPr>
          <a:lstStyle/>
          <a:p>
            <a:r>
              <a:rPr lang="en-GB" dirty="0" smtClean="0"/>
              <a:t>synonyms</a:t>
            </a:r>
            <a:endParaRPr lang="en-GB" dirty="0"/>
          </a:p>
        </p:txBody>
      </p:sp>
      <p:sp>
        <p:nvSpPr>
          <p:cNvPr id="8" name="TextBox 7"/>
          <p:cNvSpPr txBox="1"/>
          <p:nvPr/>
        </p:nvSpPr>
        <p:spPr>
          <a:xfrm>
            <a:off x="6516216" y="1797968"/>
            <a:ext cx="1872208" cy="369332"/>
          </a:xfrm>
          <a:prstGeom prst="rect">
            <a:avLst/>
          </a:prstGeom>
          <a:solidFill>
            <a:srgbClr val="FFFF00"/>
          </a:solidFill>
        </p:spPr>
        <p:txBody>
          <a:bodyPr wrap="square" rtlCol="0">
            <a:spAutoFit/>
          </a:bodyPr>
          <a:lstStyle/>
          <a:p>
            <a:r>
              <a:rPr lang="en-GB" dirty="0" smtClean="0"/>
              <a:t>adjectives</a:t>
            </a:r>
            <a:endParaRPr lang="en-GB" dirty="0"/>
          </a:p>
        </p:txBody>
      </p:sp>
    </p:spTree>
    <p:extLst>
      <p:ext uri="{BB962C8B-B14F-4D97-AF65-F5344CB8AC3E}">
        <p14:creationId xmlns:p14="http://schemas.microsoft.com/office/powerpoint/2010/main" val="1002542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Punctuation matters</a:t>
            </a:r>
            <a:endParaRPr lang="en-GB" dirty="0"/>
          </a:p>
        </p:txBody>
      </p:sp>
      <p:sp>
        <p:nvSpPr>
          <p:cNvPr id="3" name="Content Placeholder 2"/>
          <p:cNvSpPr>
            <a:spLocks noGrp="1"/>
          </p:cNvSpPr>
          <p:nvPr>
            <p:ph idx="1"/>
          </p:nvPr>
        </p:nvSpPr>
        <p:spPr>
          <a:xfrm>
            <a:off x="611560" y="1628800"/>
            <a:ext cx="8229600" cy="4525963"/>
          </a:xfrm>
        </p:spPr>
        <p:txBody>
          <a:bodyPr/>
          <a:lstStyle/>
          <a:p>
            <a:pPr lvl="0"/>
            <a:r>
              <a:rPr lang="en-GB" i="1" dirty="0"/>
              <a:t>Thank you!  Your donation just helped someone. Get a job!</a:t>
            </a:r>
            <a:endParaRPr lang="en-GB" dirty="0"/>
          </a:p>
          <a:p>
            <a:pPr lvl="0"/>
            <a:r>
              <a:rPr lang="en-GB" i="1" dirty="0"/>
              <a:t>My hobbies are cooking my family and my dog.</a:t>
            </a:r>
            <a:endParaRPr lang="en-GB" dirty="0"/>
          </a:p>
          <a:p>
            <a:pPr lvl="0"/>
            <a:r>
              <a:rPr lang="en-GB" i="1" dirty="0"/>
              <a:t>Gate in constant use illegally. Parked cars will be clamped</a:t>
            </a:r>
            <a:r>
              <a:rPr lang="en-GB" i="1" dirty="0" smtClean="0"/>
              <a:t>.</a:t>
            </a:r>
            <a:endParaRPr lang="en-GB" dirty="0" smtClean="0"/>
          </a:p>
          <a:p>
            <a:r>
              <a:rPr lang="en-GB" i="1" dirty="0" smtClean="0"/>
              <a:t>He has trouble-making friends.</a:t>
            </a:r>
          </a:p>
          <a:p>
            <a:r>
              <a:rPr lang="en-GB" i="1" dirty="0"/>
              <a:t>He has </a:t>
            </a:r>
            <a:r>
              <a:rPr lang="en-GB" i="1" dirty="0" smtClean="0"/>
              <a:t>trouble making </a:t>
            </a:r>
            <a:r>
              <a:rPr lang="en-GB" i="1" dirty="0"/>
              <a:t>friends.</a:t>
            </a:r>
          </a:p>
          <a:p>
            <a:endParaRPr lang="en-GB" dirty="0"/>
          </a:p>
        </p:txBody>
      </p:sp>
    </p:spTree>
    <p:extLst>
      <p:ext uri="{BB962C8B-B14F-4D97-AF65-F5344CB8AC3E}">
        <p14:creationId xmlns:p14="http://schemas.microsoft.com/office/powerpoint/2010/main" val="16366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 children and teachers</a:t>
            </a:r>
            <a:endParaRPr lang="en-GB" dirty="0"/>
          </a:p>
        </p:txBody>
      </p:sp>
      <p:sp>
        <p:nvSpPr>
          <p:cNvPr id="3" name="Content Placeholder 2"/>
          <p:cNvSpPr>
            <a:spLocks noGrp="1"/>
          </p:cNvSpPr>
          <p:nvPr>
            <p:ph idx="1"/>
          </p:nvPr>
        </p:nvSpPr>
        <p:spPr/>
        <p:txBody>
          <a:bodyPr>
            <a:normAutofit lnSpcReduction="10000"/>
          </a:bodyPr>
          <a:lstStyle/>
          <a:p>
            <a:r>
              <a:rPr lang="en-GB" dirty="0" smtClean="0"/>
              <a:t>Discuss language in speech and in texts</a:t>
            </a:r>
          </a:p>
          <a:p>
            <a:r>
              <a:rPr lang="en-GB" dirty="0"/>
              <a:t>Shared writing</a:t>
            </a:r>
          </a:p>
          <a:p>
            <a:r>
              <a:rPr lang="en-GB" dirty="0" smtClean="0"/>
              <a:t>Sentence-combining</a:t>
            </a:r>
          </a:p>
          <a:p>
            <a:r>
              <a:rPr lang="en-GB" dirty="0" smtClean="0"/>
              <a:t>Share real examples</a:t>
            </a:r>
          </a:p>
          <a:p>
            <a:r>
              <a:rPr lang="en-GB" dirty="0" smtClean="0"/>
              <a:t>Make </a:t>
            </a:r>
            <a:r>
              <a:rPr lang="en-GB" u="sng" dirty="0" smtClean="0"/>
              <a:t>limited</a:t>
            </a:r>
            <a:r>
              <a:rPr lang="en-GB" dirty="0" smtClean="0"/>
              <a:t> use of exercises</a:t>
            </a:r>
          </a:p>
          <a:p>
            <a:r>
              <a:rPr lang="en-GB" dirty="0" smtClean="0"/>
              <a:t>Try feature searches</a:t>
            </a:r>
          </a:p>
          <a:p>
            <a:r>
              <a:rPr lang="en-GB" dirty="0" smtClean="0"/>
              <a:t>Make collections</a:t>
            </a:r>
          </a:p>
          <a:p>
            <a:r>
              <a:rPr lang="en-GB" dirty="0" smtClean="0"/>
              <a:t>Play games!</a:t>
            </a:r>
            <a:endParaRPr lang="en-GB" dirty="0"/>
          </a:p>
        </p:txBody>
      </p:sp>
    </p:spTree>
    <p:extLst>
      <p:ext uri="{BB962C8B-B14F-4D97-AF65-F5344CB8AC3E}">
        <p14:creationId xmlns:p14="http://schemas.microsoft.com/office/powerpoint/2010/main" val="197923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9</a:t>
            </a:r>
            <a:r>
              <a:rPr lang="en-GB" baseline="30000" dirty="0" smtClean="0"/>
              <a:t>th</a:t>
            </a:r>
            <a:r>
              <a:rPr lang="en-GB" dirty="0" smtClean="0"/>
              <a:t> May, 2017</a:t>
            </a:r>
            <a:endParaRPr lang="en-GB" dirty="0"/>
          </a:p>
        </p:txBody>
      </p:sp>
      <p:pic>
        <p:nvPicPr>
          <p:cNvPr id="4" name="Content Placeholder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73" t="44053" r="33544" b="23479"/>
          <a:stretch/>
        </p:blipFill>
        <p:spPr bwMode="auto">
          <a:xfrm>
            <a:off x="251330" y="1412776"/>
            <a:ext cx="8645453"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7397" t="45500" r="2726" b="45044"/>
          <a:stretch/>
        </p:blipFill>
        <p:spPr bwMode="auto">
          <a:xfrm>
            <a:off x="4414288" y="457200"/>
            <a:ext cx="4558262" cy="811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9770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model for teaching grammar in context</a:t>
            </a:r>
            <a:endParaRPr lang="en-GB" dirty="0"/>
          </a:p>
        </p:txBody>
      </p:sp>
      <p:sp>
        <p:nvSpPr>
          <p:cNvPr id="3" name="Content Placeholder 2"/>
          <p:cNvSpPr>
            <a:spLocks noGrp="1"/>
          </p:cNvSpPr>
          <p:nvPr>
            <p:ph idx="1"/>
          </p:nvPr>
        </p:nvSpPr>
        <p:spPr/>
        <p:txBody>
          <a:bodyPr>
            <a:normAutofit fontScale="92500"/>
          </a:bodyPr>
          <a:lstStyle/>
          <a:p>
            <a:pPr marL="342900" indent="-342900">
              <a:lnSpc>
                <a:spcPct val="150000"/>
              </a:lnSpc>
              <a:spcAft>
                <a:spcPts val="0"/>
              </a:spcAft>
              <a:buFont typeface="Arial" panose="020B0604020202020204" pitchFamily="34" charset="0"/>
              <a:buChar char="•"/>
            </a:pPr>
            <a:r>
              <a:rPr lang="en-GB" sz="2800" dirty="0">
                <a:latin typeface="Arial" panose="020B0604020202020204" pitchFamily="34" charset="0"/>
                <a:cs typeface="Arial" panose="020B0604020202020204" pitchFamily="34" charset="0"/>
              </a:rPr>
              <a:t>Firstly, be clear about what you want the children to learn. Remember that there is no point teaching grammatical meta-language unless you can explain how it will make a difference to their writing. </a:t>
            </a:r>
          </a:p>
          <a:p>
            <a:pPr marL="342900" indent="-342900">
              <a:lnSpc>
                <a:spcPct val="150000"/>
              </a:lnSpc>
              <a:spcAft>
                <a:spcPts val="0"/>
              </a:spcAft>
              <a:buFont typeface="Arial" panose="020B0604020202020204" pitchFamily="34" charset="0"/>
              <a:buChar char="•"/>
            </a:pPr>
            <a:endParaRPr lang="en-GB" sz="2800" dirty="0" smtClean="0">
              <a:latin typeface="Arial" panose="020B0604020202020204" pitchFamily="34" charset="0"/>
              <a:cs typeface="Arial" panose="020B0604020202020204" pitchFamily="34" charset="0"/>
            </a:endParaRPr>
          </a:p>
          <a:p>
            <a:pPr marL="342900" indent="-342900">
              <a:lnSpc>
                <a:spcPct val="150000"/>
              </a:lnSpc>
              <a:spcAft>
                <a:spcPts val="0"/>
              </a:spcAft>
              <a:buFont typeface="Arial" panose="020B0604020202020204" pitchFamily="34" charset="0"/>
              <a:buChar char="•"/>
            </a:pPr>
            <a:r>
              <a:rPr lang="en-GB" sz="2800" dirty="0" smtClean="0">
                <a:latin typeface="Arial" panose="020B0604020202020204" pitchFamily="34" charset="0"/>
                <a:cs typeface="Arial" panose="020B0604020202020204" pitchFamily="34" charset="0"/>
              </a:rPr>
              <a:t>Check </a:t>
            </a:r>
            <a:r>
              <a:rPr lang="en-GB" sz="2800" dirty="0">
                <a:latin typeface="Arial" panose="020B0604020202020204" pitchFamily="34" charset="0"/>
                <a:cs typeface="Arial" panose="020B0604020202020204" pitchFamily="34" charset="0"/>
              </a:rPr>
              <a:t>your own subject knowledge and make sure that you feel confident about this. </a:t>
            </a:r>
            <a:endParaRPr lang="en-GB" sz="2800" dirty="0">
              <a:latin typeface="Arial" panose="020B0604020202020204" pitchFamily="34" charset="0"/>
              <a:ea typeface="Calibri"/>
              <a:cs typeface="Arial" panose="020B0604020202020204" pitchFamily="34" charset="0"/>
            </a:endParaRPr>
          </a:p>
          <a:p>
            <a:endParaRPr lang="en-GB" dirty="0"/>
          </a:p>
        </p:txBody>
      </p:sp>
    </p:spTree>
    <p:extLst>
      <p:ext uri="{BB962C8B-B14F-4D97-AF65-F5344CB8AC3E}">
        <p14:creationId xmlns:p14="http://schemas.microsoft.com/office/powerpoint/2010/main" val="109973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200" dirty="0" smtClean="0"/>
              <a:t>Consider when to introduce the terms</a:t>
            </a:r>
            <a:endParaRPr lang="en-GB" sz="2200" dirty="0"/>
          </a:p>
        </p:txBody>
      </p:sp>
      <p:sp>
        <p:nvSpPr>
          <p:cNvPr id="3" name="Content Placeholder 2"/>
          <p:cNvSpPr>
            <a:spLocks noGrp="1"/>
          </p:cNvSpPr>
          <p:nvPr>
            <p:ph idx="1"/>
          </p:nvPr>
        </p:nvSpPr>
        <p:spPr/>
        <p:txBody>
          <a:bodyPr>
            <a:normAutofit fontScale="92500" lnSpcReduction="10000"/>
          </a:bodyPr>
          <a:lstStyle/>
          <a:p>
            <a:pPr marL="342900" indent="-342900">
              <a:lnSpc>
                <a:spcPct val="150000"/>
              </a:lnSpc>
              <a:spcAft>
                <a:spcPts val="0"/>
              </a:spcAft>
              <a:buFont typeface="Arial" panose="020B0604020202020204" pitchFamily="34" charset="0"/>
              <a:buChar char="•"/>
            </a:pPr>
            <a:r>
              <a:rPr lang="en-GB" sz="2000" dirty="0">
                <a:latin typeface="Arial" panose="020B0604020202020204" pitchFamily="34" charset="0"/>
                <a:cs typeface="Arial" panose="020B0604020202020204" pitchFamily="34" charset="0"/>
              </a:rPr>
              <a:t>This may be through discrete teaching, through an investigation, or through interactive grammar games to find patterns, word play or games.</a:t>
            </a:r>
          </a:p>
          <a:p>
            <a:pPr marL="342900" indent="-342900">
              <a:lnSpc>
                <a:spcPct val="150000"/>
              </a:lnSpc>
              <a:spcAft>
                <a:spcPts val="0"/>
              </a:spcAft>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pPr marL="342900" indent="-342900">
              <a:lnSpc>
                <a:spcPct val="150000"/>
              </a:lnSpc>
              <a:spcAft>
                <a:spcPts val="0"/>
              </a:spcAft>
              <a:buFont typeface="Arial" panose="020B0604020202020204" pitchFamily="34" charset="0"/>
              <a:buChar char="•"/>
            </a:pPr>
            <a:r>
              <a:rPr lang="en-GB" sz="2000" dirty="0" smtClean="0">
                <a:latin typeface="Arial" panose="020B0604020202020204" pitchFamily="34" charset="0"/>
                <a:cs typeface="Arial" panose="020B0604020202020204" pitchFamily="34" charset="0"/>
              </a:rPr>
              <a:t>Shared </a:t>
            </a:r>
            <a:r>
              <a:rPr lang="en-GB" sz="2000" dirty="0">
                <a:latin typeface="Arial" panose="020B0604020202020204" pitchFamily="34" charset="0"/>
                <a:cs typeface="Arial" panose="020B0604020202020204" pitchFamily="34" charset="0"/>
              </a:rPr>
              <a:t>and guided </a:t>
            </a:r>
            <a:r>
              <a:rPr lang="en-GB" sz="2000" dirty="0" smtClean="0">
                <a:latin typeface="Arial" panose="020B0604020202020204" pitchFamily="34" charset="0"/>
                <a:cs typeface="Arial" panose="020B0604020202020204" pitchFamily="34" charset="0"/>
              </a:rPr>
              <a:t>reading: </a:t>
            </a:r>
            <a:r>
              <a:rPr lang="en-GB" sz="2000" dirty="0">
                <a:latin typeface="Arial" panose="020B0604020202020204" pitchFamily="34" charset="0"/>
                <a:cs typeface="Arial" panose="020B0604020202020204" pitchFamily="34" charset="0"/>
              </a:rPr>
              <a:t>identify examples of the particular grammatical feature you are focusing on in the high quality texts you are reading with the class. </a:t>
            </a:r>
          </a:p>
          <a:p>
            <a:pPr marL="342900" indent="-342900">
              <a:lnSpc>
                <a:spcPct val="150000"/>
              </a:lnSpc>
              <a:spcAft>
                <a:spcPts val="0"/>
              </a:spcAft>
              <a:buFont typeface="Arial" panose="020B0604020202020204" pitchFamily="34" charset="0"/>
              <a:buChar char="•"/>
            </a:pPr>
            <a:endParaRPr lang="en-GB" sz="2000" dirty="0" smtClean="0">
              <a:latin typeface="Arial" panose="020B0604020202020204" pitchFamily="34" charset="0"/>
              <a:cs typeface="Arial" panose="020B0604020202020204" pitchFamily="34" charset="0"/>
            </a:endParaRPr>
          </a:p>
          <a:p>
            <a:pPr marL="342900" indent="-342900">
              <a:lnSpc>
                <a:spcPct val="150000"/>
              </a:lnSpc>
              <a:spcAft>
                <a:spcPts val="0"/>
              </a:spcAft>
              <a:buFont typeface="Arial" panose="020B0604020202020204" pitchFamily="34" charset="0"/>
              <a:buChar char="•"/>
            </a:pPr>
            <a:r>
              <a:rPr lang="en-GB" sz="2000" dirty="0" smtClean="0">
                <a:latin typeface="Arial" panose="020B0604020202020204" pitchFamily="34" charset="0"/>
                <a:cs typeface="Arial" panose="020B0604020202020204" pitchFamily="34" charset="0"/>
              </a:rPr>
              <a:t>Make </a:t>
            </a:r>
            <a:r>
              <a:rPr lang="en-GB" sz="2000" dirty="0">
                <a:latin typeface="Arial" panose="020B0604020202020204" pitchFamily="34" charset="0"/>
                <a:cs typeface="Arial" panose="020B0604020202020204" pitchFamily="34" charset="0"/>
              </a:rPr>
              <a:t>sure you have identified examples beforehand and can talk about them. Use the correct terminology to make this explicit.</a:t>
            </a:r>
            <a:endParaRPr lang="en-GB" sz="2000" dirty="0">
              <a:latin typeface="Arial" panose="020B0604020202020204" pitchFamily="34" charset="0"/>
              <a:ea typeface="Calibri"/>
              <a:cs typeface="Arial" panose="020B0604020202020204" pitchFamily="34" charset="0"/>
            </a:endParaRPr>
          </a:p>
          <a:p>
            <a:endParaRPr lang="en-GB" sz="2000" dirty="0"/>
          </a:p>
        </p:txBody>
      </p:sp>
    </p:spTree>
    <p:extLst>
      <p:ext uri="{BB962C8B-B14F-4D97-AF65-F5344CB8AC3E}">
        <p14:creationId xmlns:p14="http://schemas.microsoft.com/office/powerpoint/2010/main" val="410917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000" dirty="0"/>
              <a:t>Consider when to introduce the </a:t>
            </a:r>
            <a:r>
              <a:rPr lang="en-GB" sz="2000" dirty="0" smtClean="0"/>
              <a:t>terms (continued)</a:t>
            </a:r>
            <a:endParaRPr lang="en-GB" dirty="0"/>
          </a:p>
        </p:txBody>
      </p:sp>
      <p:sp>
        <p:nvSpPr>
          <p:cNvPr id="3" name="Content Placeholder 2"/>
          <p:cNvSpPr>
            <a:spLocks noGrp="1"/>
          </p:cNvSpPr>
          <p:nvPr>
            <p:ph idx="1"/>
          </p:nvPr>
        </p:nvSpPr>
        <p:spPr/>
        <p:txBody>
          <a:bodyPr>
            <a:normAutofit fontScale="92500" lnSpcReduction="10000"/>
          </a:bodyPr>
          <a:lstStyle/>
          <a:p>
            <a:r>
              <a:rPr lang="en-GB" sz="2000" dirty="0">
                <a:latin typeface="Arial" panose="020B0604020202020204" pitchFamily="34" charset="0"/>
                <a:cs typeface="Arial" panose="020B0604020202020204" pitchFamily="34" charset="0"/>
              </a:rPr>
              <a:t>Invite children to find examples for themselves and to make up some of their own. Remember to remind them of the purpose of the task – they are developing this skill because it opens up all kinds of possibilities for their writing</a:t>
            </a:r>
            <a:r>
              <a:rPr lang="en-GB" sz="2000" dirty="0" smtClean="0">
                <a:latin typeface="Arial" panose="020B0604020202020204" pitchFamily="34" charset="0"/>
                <a:cs typeface="Arial" panose="020B0604020202020204" pitchFamily="34" charset="0"/>
              </a:rPr>
              <a:t>.</a:t>
            </a:r>
          </a:p>
          <a:p>
            <a:endParaRPr lang="en-GB" sz="2000" dirty="0" smtClean="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Model writing before asking children to write themselves. Make explicit the choices that writers have made and help children to know the choices available to them when writing for themselves</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ea typeface="Calibri"/>
              <a:cs typeface="Arial" panose="020B0604020202020204" pitchFamily="34" charset="0"/>
            </a:endParaRPr>
          </a:p>
          <a:p>
            <a:r>
              <a:rPr lang="en-GB" sz="2000" dirty="0">
                <a:latin typeface="Arial" panose="020B0604020202020204" pitchFamily="34" charset="0"/>
                <a:cs typeface="Arial" panose="020B0604020202020204" pitchFamily="34" charset="0"/>
              </a:rPr>
              <a:t>Invite the children to use these in the context of an appropriate piece of writing. Encourage the children to be adventurous and to play with language and word choice.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ea typeface="Calibri"/>
              <a:cs typeface="Arial" panose="020B0604020202020204" pitchFamily="34" charset="0"/>
            </a:endParaRPr>
          </a:p>
          <a:p>
            <a:r>
              <a:rPr lang="en-GB" sz="2000" dirty="0">
                <a:latin typeface="Arial" panose="020B0604020202020204" pitchFamily="34" charset="0"/>
                <a:cs typeface="Arial" panose="020B0604020202020204" pitchFamily="34" charset="0"/>
              </a:rPr>
              <a:t>Review the writing as part of the plenary and not just through ‘distance’ marking</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ea typeface="Calibri"/>
              <a:cs typeface="Arial" panose="020B0604020202020204" pitchFamily="34" charset="0"/>
            </a:endParaRPr>
          </a:p>
          <a:p>
            <a:endParaRPr lang="en-GB" sz="1600" dirty="0"/>
          </a:p>
        </p:txBody>
      </p:sp>
    </p:spTree>
    <p:extLst>
      <p:ext uri="{BB962C8B-B14F-4D97-AF65-F5344CB8AC3E}">
        <p14:creationId xmlns:p14="http://schemas.microsoft.com/office/powerpoint/2010/main" val="154614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t>Implications of research findings on writing</a:t>
            </a:r>
            <a:endParaRPr lang="en-GB" sz="3600" dirty="0"/>
          </a:p>
        </p:txBody>
      </p:sp>
      <p:sp>
        <p:nvSpPr>
          <p:cNvPr id="3" name="Content Placeholder 2"/>
          <p:cNvSpPr>
            <a:spLocks noGrp="1"/>
          </p:cNvSpPr>
          <p:nvPr>
            <p:ph idx="1"/>
          </p:nvPr>
        </p:nvSpPr>
        <p:spPr>
          <a:xfrm>
            <a:off x="251520" y="1340768"/>
            <a:ext cx="8435280" cy="5328592"/>
          </a:xfrm>
        </p:spPr>
        <p:txBody>
          <a:bodyPr>
            <a:normAutofit fontScale="70000" lnSpcReduction="20000"/>
          </a:bodyPr>
          <a:lstStyle/>
          <a:p>
            <a:pPr marL="0" indent="0">
              <a:buNone/>
            </a:pPr>
            <a:r>
              <a:rPr lang="en-GB" dirty="0" smtClean="0"/>
              <a:t>We need:</a:t>
            </a:r>
          </a:p>
          <a:p>
            <a:r>
              <a:rPr lang="en-GB" dirty="0" smtClean="0"/>
              <a:t>explicit </a:t>
            </a:r>
            <a:r>
              <a:rPr lang="en-GB" dirty="0"/>
              <a:t>teaching of the </a:t>
            </a:r>
            <a:r>
              <a:rPr lang="en-GB" i="1" dirty="0"/>
              <a:t>process</a:t>
            </a:r>
            <a:r>
              <a:rPr lang="en-GB" dirty="0"/>
              <a:t> of </a:t>
            </a:r>
            <a:r>
              <a:rPr lang="en-GB" dirty="0" smtClean="0"/>
              <a:t>writing  and </a:t>
            </a:r>
            <a:r>
              <a:rPr lang="en-GB" dirty="0"/>
              <a:t>strategies which emphasise the different stages, such as planning, drafting and sharing ideas. </a:t>
            </a:r>
            <a:endParaRPr lang="en-GB" dirty="0" smtClean="0"/>
          </a:p>
          <a:p>
            <a:r>
              <a:rPr lang="en-GB" dirty="0"/>
              <a:t>e</a:t>
            </a:r>
            <a:r>
              <a:rPr lang="en-GB" dirty="0" smtClean="0"/>
              <a:t>mphasis on </a:t>
            </a:r>
            <a:r>
              <a:rPr lang="en-GB" dirty="0"/>
              <a:t>self-evaluation and developing pupils’ capability to assess their own work through revising and editing. </a:t>
            </a:r>
            <a:endParaRPr lang="en-GB" dirty="0" smtClean="0"/>
          </a:p>
          <a:p>
            <a:r>
              <a:rPr lang="en-GB" dirty="0"/>
              <a:t>w</a:t>
            </a:r>
            <a:r>
              <a:rPr lang="en-GB" dirty="0" smtClean="0"/>
              <a:t>ork on summarising </a:t>
            </a:r>
            <a:r>
              <a:rPr lang="en-GB" dirty="0"/>
              <a:t>texts in writing (such as through précis) and combining sentences. </a:t>
            </a:r>
            <a:endParaRPr lang="en-GB" dirty="0" smtClean="0"/>
          </a:p>
          <a:p>
            <a:r>
              <a:rPr lang="en-GB" dirty="0"/>
              <a:t>m</a:t>
            </a:r>
            <a:r>
              <a:rPr lang="en-GB" dirty="0" smtClean="0"/>
              <a:t>odelling of </a:t>
            </a:r>
            <a:r>
              <a:rPr lang="en-GB" dirty="0"/>
              <a:t>specific </a:t>
            </a:r>
            <a:r>
              <a:rPr lang="en-GB" dirty="0" smtClean="0"/>
              <a:t>skills to </a:t>
            </a:r>
            <a:r>
              <a:rPr lang="en-GB" dirty="0"/>
              <a:t>support pupils, but where the support is deliberately faded out so that there is a gradual shift in responsibility from the teacher to the pupil so that they become independent writers. </a:t>
            </a:r>
            <a:endParaRPr lang="en-GB" dirty="0" smtClean="0"/>
          </a:p>
          <a:p>
            <a:r>
              <a:rPr lang="en-GB" dirty="0"/>
              <a:t>e</a:t>
            </a:r>
            <a:r>
              <a:rPr lang="en-GB" dirty="0" smtClean="0"/>
              <a:t>ngaging </a:t>
            </a:r>
            <a:r>
              <a:rPr lang="en-GB" dirty="0"/>
              <a:t>pre-writing activities which help them to develop a range of </a:t>
            </a:r>
            <a:r>
              <a:rPr lang="en-GB" dirty="0" smtClean="0"/>
              <a:t>strategies. </a:t>
            </a:r>
            <a:r>
              <a:rPr lang="en-GB" dirty="0"/>
              <a:t>This could be </a:t>
            </a:r>
            <a:r>
              <a:rPr lang="en-GB" dirty="0" smtClean="0"/>
              <a:t>by </a:t>
            </a:r>
            <a:r>
              <a:rPr lang="en-GB" dirty="0"/>
              <a:t>helping them work out what they already know, or to research an unfamiliar topic, or arrange their ideas visually or thematically</a:t>
            </a:r>
            <a:r>
              <a:rPr lang="en-GB" dirty="0" smtClean="0"/>
              <a:t>.</a:t>
            </a:r>
          </a:p>
          <a:p>
            <a:pPr marL="0" indent="0">
              <a:buNone/>
            </a:pPr>
            <a:r>
              <a:rPr lang="en-GB" dirty="0" smtClean="0"/>
              <a:t>			Higgins (2015)</a:t>
            </a:r>
            <a:endParaRPr lang="en-GB" dirty="0"/>
          </a:p>
          <a:p>
            <a:endParaRPr lang="en-GB" dirty="0"/>
          </a:p>
        </p:txBody>
      </p:sp>
    </p:spTree>
    <p:extLst>
      <p:ext uri="{BB962C8B-B14F-4D97-AF65-F5344CB8AC3E}">
        <p14:creationId xmlns:p14="http://schemas.microsoft.com/office/powerpoint/2010/main" val="294696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Grp="1" noChangeArrowheads="1"/>
          </p:cNvSpPr>
          <p:nvPr>
            <p:ph type="title"/>
          </p:nvPr>
        </p:nvSpPr>
        <p:spPr/>
        <p:txBody>
          <a:bodyPr/>
          <a:lstStyle/>
          <a:p>
            <a:r>
              <a:rPr lang="en-US" dirty="0" smtClean="0"/>
              <a:t>If writing evolves…</a:t>
            </a:r>
            <a:endParaRPr lang="en-US" dirty="0"/>
          </a:p>
        </p:txBody>
      </p:sp>
      <p:pic>
        <p:nvPicPr>
          <p:cNvPr id="1035" name="Picture 1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615" t="3048" r="21743" b="1395"/>
          <a:stretch/>
        </p:blipFill>
        <p:spPr bwMode="auto">
          <a:xfrm>
            <a:off x="1547664" y="1122660"/>
            <a:ext cx="5976664" cy="557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844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539552" y="274638"/>
            <a:ext cx="8147248" cy="922114"/>
          </a:xfrm>
        </p:spPr>
        <p:txBody>
          <a:bodyPr/>
          <a:lstStyle/>
          <a:p>
            <a:r>
              <a:rPr lang="en-US" dirty="0" smtClean="0"/>
              <a:t>…use of language devices evolves…</a:t>
            </a:r>
            <a:endParaRPr lang="en-US" dirty="0"/>
          </a:p>
        </p:txBody>
      </p:sp>
      <p:pic>
        <p:nvPicPr>
          <p:cNvPr id="2060" name="Picture 1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167" t="4141" r="14882" b="9221"/>
          <a:stretch/>
        </p:blipFill>
        <p:spPr bwMode="auto">
          <a:xfrm>
            <a:off x="611560" y="1047718"/>
            <a:ext cx="7992888" cy="549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89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Mistakes are valuable</a:t>
            </a:r>
            <a:endParaRPr lang="en-GB" dirty="0"/>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845" t="501" r="26759"/>
          <a:stretch/>
        </p:blipFill>
        <p:spPr bwMode="auto">
          <a:xfrm>
            <a:off x="1619672" y="874819"/>
            <a:ext cx="5328592" cy="580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9306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dirty="0" smtClean="0"/>
              <a:t>The results can be impressive!</a:t>
            </a:r>
            <a:endParaRPr lang="en-GB" dirty="0"/>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904" t="4000" r="26679" b="-2280"/>
          <a:stretch/>
        </p:blipFill>
        <p:spPr bwMode="auto">
          <a:xfrm>
            <a:off x="1835696" y="962492"/>
            <a:ext cx="5040560" cy="5755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2555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a:xfrm>
            <a:off x="457200" y="274638"/>
            <a:ext cx="8229600" cy="634082"/>
          </a:xfrm>
        </p:spPr>
        <p:txBody>
          <a:bodyPr>
            <a:normAutofit fontScale="90000"/>
          </a:bodyPr>
          <a:lstStyle/>
          <a:p>
            <a:r>
              <a:rPr lang="en-US" dirty="0" smtClean="0"/>
              <a:t>A Y5 child’s writing</a:t>
            </a:r>
            <a:endParaRPr lang="en-US" dirty="0"/>
          </a:p>
        </p:txBody>
      </p:sp>
      <p:pic>
        <p:nvPicPr>
          <p:cNvPr id="5133"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22698" t="5080" r="22698" b="9418"/>
          <a:stretch/>
        </p:blipFill>
        <p:spPr bwMode="auto">
          <a:xfrm>
            <a:off x="1187624" y="908720"/>
            <a:ext cx="6569839" cy="578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448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276600" y="304800"/>
            <a:ext cx="2743200" cy="711200"/>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sz="2000" b="1">
                <a:latin typeface="Century Gothic" pitchFamily="34" charset="0"/>
              </a:rPr>
              <a:t>Compositional </a:t>
            </a:r>
          </a:p>
          <a:p>
            <a:pPr algn="ctr" eaLnBrk="0" hangingPunct="0"/>
            <a:r>
              <a:rPr lang="en-US" sz="2000" b="1">
                <a:latin typeface="Century Gothic" pitchFamily="34" charset="0"/>
              </a:rPr>
              <a:t>processes</a:t>
            </a:r>
          </a:p>
        </p:txBody>
      </p:sp>
      <p:sp>
        <p:nvSpPr>
          <p:cNvPr id="10243" name="Text Box 3"/>
          <p:cNvSpPr txBox="1">
            <a:spLocks noChangeArrowheads="1"/>
          </p:cNvSpPr>
          <p:nvPr/>
        </p:nvSpPr>
        <p:spPr bwMode="auto">
          <a:xfrm>
            <a:off x="3276600" y="5410200"/>
            <a:ext cx="2819400" cy="681038"/>
          </a:xfrm>
          <a:prstGeom prst="rect">
            <a:avLst/>
          </a:prstGeom>
          <a:solidFill>
            <a:srgbClr val="FFFF00"/>
          </a:solidFill>
          <a:ln w="9525">
            <a:solidFill>
              <a:schemeClr val="tx1"/>
            </a:solidFill>
            <a:miter lim="800000"/>
            <a:headEnd/>
            <a:tailEnd/>
          </a:ln>
        </p:spPr>
        <p:txBody>
          <a:bodyPr>
            <a:spAutoFit/>
          </a:bodyPr>
          <a:lstStyle/>
          <a:p>
            <a:pPr algn="ctr" eaLnBrk="0" hangingPunct="0"/>
            <a:r>
              <a:rPr lang="en-US" b="1">
                <a:latin typeface="Calibri" pitchFamily="34" charset="0"/>
              </a:rPr>
              <a:t>Compositional </a:t>
            </a:r>
            <a:endParaRPr lang="en-US" sz="2000" b="1">
              <a:latin typeface="Century Gothic" pitchFamily="34" charset="0"/>
            </a:endParaRPr>
          </a:p>
          <a:p>
            <a:pPr algn="ctr" eaLnBrk="0" hangingPunct="0"/>
            <a:r>
              <a:rPr lang="en-US" sz="2000" b="1">
                <a:latin typeface="Century Gothic" pitchFamily="34" charset="0"/>
              </a:rPr>
              <a:t>processes</a:t>
            </a:r>
          </a:p>
        </p:txBody>
      </p:sp>
      <p:sp>
        <p:nvSpPr>
          <p:cNvPr id="10244" name="Text Box 4"/>
          <p:cNvSpPr txBox="1">
            <a:spLocks noChangeArrowheads="1"/>
          </p:cNvSpPr>
          <p:nvPr/>
        </p:nvSpPr>
        <p:spPr bwMode="auto">
          <a:xfrm>
            <a:off x="4343400" y="2133600"/>
            <a:ext cx="533400" cy="917575"/>
          </a:xfrm>
          <a:prstGeom prst="rect">
            <a:avLst/>
          </a:prstGeom>
          <a:noFill/>
          <a:ln w="9525">
            <a:noFill/>
            <a:miter lim="800000"/>
            <a:headEnd/>
            <a:tailEnd/>
          </a:ln>
        </p:spPr>
        <p:txBody>
          <a:bodyPr>
            <a:spAutoFit/>
          </a:bodyPr>
          <a:lstStyle/>
          <a:p>
            <a:pPr algn="ctr" eaLnBrk="0" hangingPunct="0">
              <a:lnSpc>
                <a:spcPct val="75000"/>
              </a:lnSpc>
            </a:pPr>
            <a:r>
              <a:rPr lang="en-US" b="1">
                <a:latin typeface="Century Gothic" pitchFamily="34" charset="0"/>
              </a:rPr>
              <a:t>G</a:t>
            </a:r>
          </a:p>
          <a:p>
            <a:pPr algn="ctr" eaLnBrk="0" hangingPunct="0">
              <a:lnSpc>
                <a:spcPct val="75000"/>
              </a:lnSpc>
            </a:pPr>
            <a:r>
              <a:rPr lang="en-US" b="1">
                <a:latin typeface="Century Gothic" pitchFamily="34" charset="0"/>
              </a:rPr>
              <a:t>o</a:t>
            </a:r>
          </a:p>
          <a:p>
            <a:pPr algn="ctr" eaLnBrk="0" hangingPunct="0">
              <a:lnSpc>
                <a:spcPct val="75000"/>
              </a:lnSpc>
            </a:pPr>
            <a:r>
              <a:rPr lang="en-US" b="1">
                <a:latin typeface="Century Gothic" pitchFamily="34" charset="0"/>
              </a:rPr>
              <a:t>o</a:t>
            </a:r>
          </a:p>
          <a:p>
            <a:pPr algn="ctr" eaLnBrk="0" hangingPunct="0">
              <a:lnSpc>
                <a:spcPct val="75000"/>
              </a:lnSpc>
            </a:pPr>
            <a:r>
              <a:rPr lang="en-US" b="1">
                <a:latin typeface="Century Gothic" pitchFamily="34" charset="0"/>
              </a:rPr>
              <a:t>d</a:t>
            </a:r>
            <a:endParaRPr lang="en-US" sz="2400">
              <a:latin typeface="Times New Roman" pitchFamily="18" charset="0"/>
            </a:endParaRPr>
          </a:p>
        </p:txBody>
      </p:sp>
      <p:sp>
        <p:nvSpPr>
          <p:cNvPr id="10245" name="Text Box 5"/>
          <p:cNvSpPr txBox="1">
            <a:spLocks noChangeArrowheads="1"/>
          </p:cNvSpPr>
          <p:nvPr/>
        </p:nvSpPr>
        <p:spPr bwMode="auto">
          <a:xfrm>
            <a:off x="4343400" y="3962400"/>
            <a:ext cx="533400" cy="939800"/>
          </a:xfrm>
          <a:prstGeom prst="rect">
            <a:avLst/>
          </a:prstGeom>
          <a:noFill/>
          <a:ln w="9525">
            <a:noFill/>
            <a:miter lim="800000"/>
            <a:headEnd/>
            <a:tailEnd/>
          </a:ln>
        </p:spPr>
        <p:txBody>
          <a:bodyPr>
            <a:spAutoFit/>
          </a:bodyPr>
          <a:lstStyle/>
          <a:p>
            <a:pPr eaLnBrk="0" hangingPunct="0">
              <a:lnSpc>
                <a:spcPct val="75000"/>
              </a:lnSpc>
            </a:pPr>
            <a:r>
              <a:rPr lang="en-US" sz="2000" b="1">
                <a:latin typeface="Century Gothic" pitchFamily="34" charset="0"/>
              </a:rPr>
              <a:t> </a:t>
            </a:r>
            <a:r>
              <a:rPr lang="en-US" b="1">
                <a:latin typeface="Century Gothic" pitchFamily="34" charset="0"/>
              </a:rPr>
              <a:t>P</a:t>
            </a:r>
          </a:p>
          <a:p>
            <a:pPr eaLnBrk="0" hangingPunct="0">
              <a:lnSpc>
                <a:spcPct val="75000"/>
              </a:lnSpc>
            </a:pPr>
            <a:r>
              <a:rPr lang="en-US" b="1">
                <a:latin typeface="Century Gothic" pitchFamily="34" charset="0"/>
              </a:rPr>
              <a:t> o</a:t>
            </a:r>
          </a:p>
          <a:p>
            <a:pPr eaLnBrk="0" hangingPunct="0">
              <a:lnSpc>
                <a:spcPct val="75000"/>
              </a:lnSpc>
            </a:pPr>
            <a:r>
              <a:rPr lang="en-US" b="1">
                <a:latin typeface="Century Gothic" pitchFamily="34" charset="0"/>
              </a:rPr>
              <a:t> o</a:t>
            </a:r>
          </a:p>
          <a:p>
            <a:pPr eaLnBrk="0" hangingPunct="0">
              <a:lnSpc>
                <a:spcPct val="75000"/>
              </a:lnSpc>
            </a:pPr>
            <a:r>
              <a:rPr lang="en-US" b="1">
                <a:latin typeface="Century Gothic" pitchFamily="34" charset="0"/>
              </a:rPr>
              <a:t> r</a:t>
            </a:r>
            <a:endParaRPr lang="en-US">
              <a:latin typeface="Times New Roman" pitchFamily="18" charset="0"/>
            </a:endParaRPr>
          </a:p>
        </p:txBody>
      </p:sp>
      <p:sp>
        <p:nvSpPr>
          <p:cNvPr id="10246" name="Text Box 6"/>
          <p:cNvSpPr txBox="1">
            <a:spLocks noChangeArrowheads="1"/>
          </p:cNvSpPr>
          <p:nvPr/>
        </p:nvSpPr>
        <p:spPr bwMode="auto">
          <a:xfrm>
            <a:off x="3200400" y="3124200"/>
            <a:ext cx="762000" cy="366713"/>
          </a:xfrm>
          <a:prstGeom prst="rect">
            <a:avLst/>
          </a:prstGeom>
          <a:noFill/>
          <a:ln w="9525">
            <a:noFill/>
            <a:miter lim="800000"/>
            <a:headEnd/>
            <a:tailEnd/>
          </a:ln>
        </p:spPr>
        <p:txBody>
          <a:bodyPr>
            <a:spAutoFit/>
          </a:bodyPr>
          <a:lstStyle/>
          <a:p>
            <a:pPr eaLnBrk="0" hangingPunct="0">
              <a:spcBef>
                <a:spcPct val="50000"/>
              </a:spcBef>
            </a:pPr>
            <a:r>
              <a:rPr lang="en-US" b="1">
                <a:latin typeface="Century Gothic" pitchFamily="34" charset="0"/>
              </a:rPr>
              <a:t>Poor</a:t>
            </a:r>
            <a:endParaRPr lang="en-US" sz="2400">
              <a:latin typeface="Times New Roman" pitchFamily="18" charset="0"/>
            </a:endParaRPr>
          </a:p>
        </p:txBody>
      </p:sp>
      <p:sp>
        <p:nvSpPr>
          <p:cNvPr id="10247" name="Text Box 7"/>
          <p:cNvSpPr txBox="1">
            <a:spLocks noChangeArrowheads="1"/>
          </p:cNvSpPr>
          <p:nvPr/>
        </p:nvSpPr>
        <p:spPr bwMode="auto">
          <a:xfrm>
            <a:off x="5257800" y="3124200"/>
            <a:ext cx="838200" cy="366713"/>
          </a:xfrm>
          <a:prstGeom prst="rect">
            <a:avLst/>
          </a:prstGeom>
          <a:noFill/>
          <a:ln w="9525">
            <a:noFill/>
            <a:miter lim="800000"/>
            <a:headEnd/>
            <a:tailEnd/>
          </a:ln>
        </p:spPr>
        <p:txBody>
          <a:bodyPr>
            <a:spAutoFit/>
          </a:bodyPr>
          <a:lstStyle/>
          <a:p>
            <a:pPr eaLnBrk="0" hangingPunct="0">
              <a:spcBef>
                <a:spcPct val="50000"/>
              </a:spcBef>
            </a:pPr>
            <a:r>
              <a:rPr lang="en-US" b="1">
                <a:latin typeface="Century Gothic" pitchFamily="34" charset="0"/>
              </a:rPr>
              <a:t>Good</a:t>
            </a:r>
            <a:endParaRPr lang="en-US" sz="2400">
              <a:latin typeface="Times New Roman" pitchFamily="18" charset="0"/>
            </a:endParaRPr>
          </a:p>
        </p:txBody>
      </p:sp>
      <p:sp>
        <p:nvSpPr>
          <p:cNvPr id="10248" name="Text Box 8"/>
          <p:cNvSpPr txBox="1">
            <a:spLocks noChangeArrowheads="1"/>
          </p:cNvSpPr>
          <p:nvPr/>
        </p:nvSpPr>
        <p:spPr bwMode="auto">
          <a:xfrm>
            <a:off x="6781800" y="3048000"/>
            <a:ext cx="2133600" cy="830997"/>
          </a:xfrm>
          <a:prstGeom prst="rect">
            <a:avLst/>
          </a:prstGeom>
          <a:solidFill>
            <a:schemeClr val="hlink"/>
          </a:solidFill>
          <a:ln w="9525">
            <a:solidFill>
              <a:schemeClr val="tx1"/>
            </a:solidFill>
            <a:miter lim="800000"/>
            <a:headEnd/>
            <a:tailEnd/>
          </a:ln>
        </p:spPr>
        <p:txBody>
          <a:bodyPr>
            <a:spAutoFit/>
          </a:bodyPr>
          <a:lstStyle/>
          <a:p>
            <a:pPr algn="ctr" eaLnBrk="0" hangingPunct="0"/>
            <a:r>
              <a:rPr lang="en-US" sz="2400" b="1" dirty="0">
                <a:solidFill>
                  <a:schemeClr val="bg1"/>
                </a:solidFill>
                <a:latin typeface="Calibri" pitchFamily="34" charset="0"/>
              </a:rPr>
              <a:t>Transcriptional skills</a:t>
            </a:r>
            <a:endParaRPr lang="en-US" sz="2800" b="1" dirty="0">
              <a:solidFill>
                <a:schemeClr val="bg1"/>
              </a:solidFill>
              <a:latin typeface="Century Gothic" pitchFamily="34" charset="0"/>
            </a:endParaRPr>
          </a:p>
        </p:txBody>
      </p:sp>
      <p:sp>
        <p:nvSpPr>
          <p:cNvPr id="10249" name="Text Box 9"/>
          <p:cNvSpPr txBox="1">
            <a:spLocks noChangeArrowheads="1"/>
          </p:cNvSpPr>
          <p:nvPr/>
        </p:nvSpPr>
        <p:spPr bwMode="auto">
          <a:xfrm>
            <a:off x="457200" y="3048000"/>
            <a:ext cx="1981200" cy="711200"/>
          </a:xfrm>
          <a:prstGeom prst="rect">
            <a:avLst/>
          </a:prstGeom>
          <a:solidFill>
            <a:schemeClr val="hlink"/>
          </a:solidFill>
          <a:ln w="9525">
            <a:solidFill>
              <a:schemeClr val="tx1"/>
            </a:solidFill>
            <a:miter lim="800000"/>
            <a:headEnd/>
            <a:tailEnd/>
          </a:ln>
        </p:spPr>
        <p:txBody>
          <a:bodyPr>
            <a:spAutoFit/>
          </a:bodyPr>
          <a:lstStyle/>
          <a:p>
            <a:pPr algn="ctr" eaLnBrk="0" hangingPunct="0"/>
            <a:r>
              <a:rPr lang="en-US" sz="2000" b="1" dirty="0">
                <a:solidFill>
                  <a:schemeClr val="bg1"/>
                </a:solidFill>
                <a:latin typeface="Century Gothic" pitchFamily="34" charset="0"/>
              </a:rPr>
              <a:t>Transcriptional skills</a:t>
            </a:r>
            <a:endParaRPr lang="en-US" sz="2400" b="1" dirty="0">
              <a:solidFill>
                <a:schemeClr val="bg1"/>
              </a:solidFill>
              <a:latin typeface="Century Gothic" pitchFamily="34" charset="0"/>
            </a:endParaRPr>
          </a:p>
        </p:txBody>
      </p:sp>
      <p:sp>
        <p:nvSpPr>
          <p:cNvPr id="10250" name="Line 10"/>
          <p:cNvSpPr>
            <a:spLocks noChangeShapeType="1"/>
          </p:cNvSpPr>
          <p:nvPr/>
        </p:nvSpPr>
        <p:spPr bwMode="auto">
          <a:xfrm>
            <a:off x="4572000" y="3048000"/>
            <a:ext cx="0" cy="914400"/>
          </a:xfrm>
          <a:prstGeom prst="line">
            <a:avLst/>
          </a:prstGeom>
          <a:noFill/>
          <a:ln w="38100">
            <a:solidFill>
              <a:schemeClr val="tx1"/>
            </a:solidFill>
            <a:round/>
            <a:headEnd/>
            <a:tailEnd/>
          </a:ln>
        </p:spPr>
        <p:txBody>
          <a:bodyPr wrap="none" anchor="ctr"/>
          <a:lstStyle/>
          <a:p>
            <a:endParaRPr lang="en-GB"/>
          </a:p>
        </p:txBody>
      </p:sp>
      <p:sp>
        <p:nvSpPr>
          <p:cNvPr id="10251" name="Line 11"/>
          <p:cNvSpPr>
            <a:spLocks noChangeShapeType="1"/>
          </p:cNvSpPr>
          <p:nvPr/>
        </p:nvSpPr>
        <p:spPr bwMode="auto">
          <a:xfrm>
            <a:off x="3810000" y="3429000"/>
            <a:ext cx="1524000" cy="0"/>
          </a:xfrm>
          <a:prstGeom prst="line">
            <a:avLst/>
          </a:prstGeom>
          <a:noFill/>
          <a:ln w="38100">
            <a:solidFill>
              <a:schemeClr val="tx1"/>
            </a:solidFill>
            <a:round/>
            <a:headEnd/>
            <a:tailEnd/>
          </a:ln>
        </p:spPr>
        <p:txBody>
          <a:bodyPr wrap="none" anchor="ctr"/>
          <a:lstStyle/>
          <a:p>
            <a:endParaRPr lang="en-GB"/>
          </a:p>
        </p:txBody>
      </p:sp>
      <p:sp>
        <p:nvSpPr>
          <p:cNvPr id="10252" name="Line 12"/>
          <p:cNvSpPr>
            <a:spLocks noChangeShapeType="1"/>
          </p:cNvSpPr>
          <p:nvPr/>
        </p:nvSpPr>
        <p:spPr bwMode="auto">
          <a:xfrm>
            <a:off x="6019800" y="3429000"/>
            <a:ext cx="762000" cy="0"/>
          </a:xfrm>
          <a:prstGeom prst="line">
            <a:avLst/>
          </a:prstGeom>
          <a:noFill/>
          <a:ln w="38100">
            <a:solidFill>
              <a:schemeClr val="tx1"/>
            </a:solidFill>
            <a:round/>
            <a:headEnd/>
            <a:tailEnd type="triangle" w="med" len="med"/>
          </a:ln>
        </p:spPr>
        <p:txBody>
          <a:bodyPr wrap="none" anchor="ctr"/>
          <a:lstStyle/>
          <a:p>
            <a:endParaRPr lang="en-GB"/>
          </a:p>
        </p:txBody>
      </p:sp>
      <p:sp>
        <p:nvSpPr>
          <p:cNvPr id="10253" name="Line 13"/>
          <p:cNvSpPr>
            <a:spLocks noChangeShapeType="1"/>
          </p:cNvSpPr>
          <p:nvPr/>
        </p:nvSpPr>
        <p:spPr bwMode="auto">
          <a:xfrm flipH="1">
            <a:off x="2438400" y="3429000"/>
            <a:ext cx="838200" cy="0"/>
          </a:xfrm>
          <a:prstGeom prst="line">
            <a:avLst/>
          </a:prstGeom>
          <a:noFill/>
          <a:ln w="38100">
            <a:solidFill>
              <a:schemeClr val="tx1"/>
            </a:solidFill>
            <a:round/>
            <a:headEnd/>
            <a:tailEnd type="triangle" w="med" len="med"/>
          </a:ln>
        </p:spPr>
        <p:txBody>
          <a:bodyPr wrap="none" anchor="ctr"/>
          <a:lstStyle/>
          <a:p>
            <a:endParaRPr lang="en-GB"/>
          </a:p>
        </p:txBody>
      </p:sp>
      <p:sp>
        <p:nvSpPr>
          <p:cNvPr id="10254" name="Line 14"/>
          <p:cNvSpPr>
            <a:spLocks noChangeShapeType="1"/>
          </p:cNvSpPr>
          <p:nvPr/>
        </p:nvSpPr>
        <p:spPr bwMode="auto">
          <a:xfrm flipV="1">
            <a:off x="4572000" y="1371600"/>
            <a:ext cx="0" cy="762000"/>
          </a:xfrm>
          <a:prstGeom prst="line">
            <a:avLst/>
          </a:prstGeom>
          <a:noFill/>
          <a:ln w="38100">
            <a:solidFill>
              <a:schemeClr val="tx1"/>
            </a:solidFill>
            <a:round/>
            <a:headEnd/>
            <a:tailEnd type="triangle" w="med" len="med"/>
          </a:ln>
        </p:spPr>
        <p:txBody>
          <a:bodyPr wrap="none" anchor="ctr"/>
          <a:lstStyle/>
          <a:p>
            <a:endParaRPr lang="en-GB"/>
          </a:p>
        </p:txBody>
      </p:sp>
      <p:sp>
        <p:nvSpPr>
          <p:cNvPr id="10255" name="Line 15"/>
          <p:cNvSpPr>
            <a:spLocks noChangeShapeType="1"/>
          </p:cNvSpPr>
          <p:nvPr/>
        </p:nvSpPr>
        <p:spPr bwMode="auto">
          <a:xfrm>
            <a:off x="4572000" y="4876800"/>
            <a:ext cx="0" cy="533400"/>
          </a:xfrm>
          <a:prstGeom prst="line">
            <a:avLst/>
          </a:prstGeom>
          <a:noFill/>
          <a:ln w="38100">
            <a:solidFill>
              <a:schemeClr val="tx1"/>
            </a:solidFill>
            <a:round/>
            <a:headEnd/>
            <a:tailEnd type="triangle" w="med" len="med"/>
          </a:ln>
        </p:spPr>
        <p:txBody>
          <a:bodyPr wrap="none" anchor="ctr"/>
          <a:lstStyle/>
          <a:p>
            <a:endParaRPr lang="en-GB"/>
          </a:p>
        </p:txBody>
      </p:sp>
      <p:sp>
        <p:nvSpPr>
          <p:cNvPr id="10256" name="Text Box 16"/>
          <p:cNvSpPr txBox="1">
            <a:spLocks noChangeArrowheads="1"/>
          </p:cNvSpPr>
          <p:nvPr/>
        </p:nvSpPr>
        <p:spPr bwMode="auto">
          <a:xfrm>
            <a:off x="5148263" y="1916113"/>
            <a:ext cx="2901950" cy="641350"/>
          </a:xfrm>
          <a:prstGeom prst="rect">
            <a:avLst/>
          </a:prstGeom>
          <a:noFill/>
          <a:ln w="9525">
            <a:noFill/>
            <a:miter lim="800000"/>
            <a:headEnd/>
            <a:tailEnd/>
          </a:ln>
        </p:spPr>
        <p:txBody>
          <a:bodyPr>
            <a:spAutoFit/>
          </a:bodyPr>
          <a:lstStyle/>
          <a:p>
            <a:pPr algn="ctr" eaLnBrk="0" hangingPunct="0">
              <a:spcBef>
                <a:spcPct val="50000"/>
              </a:spcBef>
            </a:pPr>
            <a:r>
              <a:rPr lang="en-US" b="1" dirty="0">
                <a:latin typeface="Century Gothic" pitchFamily="34" charset="0"/>
              </a:rPr>
              <a:t>Good composition;  Good transcription</a:t>
            </a:r>
          </a:p>
        </p:txBody>
      </p:sp>
      <p:sp>
        <p:nvSpPr>
          <p:cNvPr id="10257" name="Text Box 17"/>
          <p:cNvSpPr txBox="1">
            <a:spLocks noChangeArrowheads="1"/>
          </p:cNvSpPr>
          <p:nvPr/>
        </p:nvSpPr>
        <p:spPr bwMode="auto">
          <a:xfrm>
            <a:off x="1187450" y="1989138"/>
            <a:ext cx="2906713" cy="641350"/>
          </a:xfrm>
          <a:prstGeom prst="rect">
            <a:avLst/>
          </a:prstGeom>
          <a:noFill/>
          <a:ln w="9525">
            <a:noFill/>
            <a:miter lim="800000"/>
            <a:headEnd/>
            <a:tailEnd/>
          </a:ln>
        </p:spPr>
        <p:txBody>
          <a:bodyPr>
            <a:spAutoFit/>
          </a:bodyPr>
          <a:lstStyle/>
          <a:p>
            <a:pPr algn="ctr" eaLnBrk="0" hangingPunct="0">
              <a:spcBef>
                <a:spcPct val="50000"/>
              </a:spcBef>
            </a:pPr>
            <a:r>
              <a:rPr lang="en-US" b="1">
                <a:latin typeface="Century Gothic" pitchFamily="34" charset="0"/>
              </a:rPr>
              <a:t>Good composition;  poor transcription </a:t>
            </a:r>
          </a:p>
        </p:txBody>
      </p:sp>
      <p:sp>
        <p:nvSpPr>
          <p:cNvPr id="10258" name="Text Box 18"/>
          <p:cNvSpPr txBox="1">
            <a:spLocks noChangeArrowheads="1"/>
          </p:cNvSpPr>
          <p:nvPr/>
        </p:nvSpPr>
        <p:spPr bwMode="auto">
          <a:xfrm>
            <a:off x="971550" y="4365625"/>
            <a:ext cx="3009900" cy="641350"/>
          </a:xfrm>
          <a:prstGeom prst="rect">
            <a:avLst/>
          </a:prstGeom>
          <a:noFill/>
          <a:ln w="9525">
            <a:noFill/>
            <a:miter lim="800000"/>
            <a:headEnd/>
            <a:tailEnd/>
          </a:ln>
        </p:spPr>
        <p:txBody>
          <a:bodyPr>
            <a:spAutoFit/>
          </a:bodyPr>
          <a:lstStyle/>
          <a:p>
            <a:pPr algn="ctr" eaLnBrk="0" hangingPunct="0">
              <a:spcBef>
                <a:spcPct val="50000"/>
              </a:spcBef>
            </a:pPr>
            <a:r>
              <a:rPr lang="en-US" b="1">
                <a:latin typeface="Century Gothic" pitchFamily="34" charset="0"/>
              </a:rPr>
              <a:t>Poor composition;      Poor transcription</a:t>
            </a:r>
          </a:p>
        </p:txBody>
      </p:sp>
      <p:sp>
        <p:nvSpPr>
          <p:cNvPr id="10259" name="Text Box 19"/>
          <p:cNvSpPr txBox="1">
            <a:spLocks noChangeArrowheads="1"/>
          </p:cNvSpPr>
          <p:nvPr/>
        </p:nvSpPr>
        <p:spPr bwMode="auto">
          <a:xfrm>
            <a:off x="5292725" y="4365625"/>
            <a:ext cx="3416300" cy="641350"/>
          </a:xfrm>
          <a:prstGeom prst="rect">
            <a:avLst/>
          </a:prstGeom>
          <a:noFill/>
          <a:ln w="9525">
            <a:noFill/>
            <a:miter lim="800000"/>
            <a:headEnd/>
            <a:tailEnd/>
          </a:ln>
        </p:spPr>
        <p:txBody>
          <a:bodyPr>
            <a:spAutoFit/>
          </a:bodyPr>
          <a:lstStyle/>
          <a:p>
            <a:r>
              <a:rPr lang="en-US" b="1">
                <a:latin typeface="Century Gothic" pitchFamily="34" charset="0"/>
              </a:rPr>
              <a:t>Poor composition;            Good transcription</a:t>
            </a:r>
          </a:p>
        </p:txBody>
      </p:sp>
      <p:sp>
        <p:nvSpPr>
          <p:cNvPr id="10260" name="Text Box 20"/>
          <p:cNvSpPr txBox="1">
            <a:spLocks noChangeArrowheads="1"/>
          </p:cNvSpPr>
          <p:nvPr/>
        </p:nvSpPr>
        <p:spPr bwMode="auto">
          <a:xfrm>
            <a:off x="304800" y="304800"/>
            <a:ext cx="2819400" cy="830997"/>
          </a:xfrm>
          <a:prstGeom prst="rect">
            <a:avLst/>
          </a:prstGeom>
          <a:noFill/>
          <a:ln w="9525">
            <a:noFill/>
            <a:miter lim="800000"/>
            <a:headEnd/>
            <a:tailEnd/>
          </a:ln>
        </p:spPr>
        <p:txBody>
          <a:bodyPr>
            <a:spAutoFit/>
          </a:bodyPr>
          <a:lstStyle/>
          <a:p>
            <a:pPr eaLnBrk="0" hangingPunct="0">
              <a:spcBef>
                <a:spcPct val="50000"/>
              </a:spcBef>
            </a:pPr>
            <a:r>
              <a:rPr lang="en-US" sz="2400" b="1" dirty="0">
                <a:solidFill>
                  <a:srgbClr val="FF0066"/>
                </a:solidFill>
                <a:latin typeface="Century Gothic" pitchFamily="34" charset="0"/>
              </a:rPr>
              <a:t>The </a:t>
            </a:r>
            <a:r>
              <a:rPr lang="en-US" sz="2400" b="1" dirty="0" smtClean="0">
                <a:solidFill>
                  <a:srgbClr val="FF0066"/>
                </a:solidFill>
                <a:latin typeface="Century Gothic" pitchFamily="34" charset="0"/>
              </a:rPr>
              <a:t>simple view of writing</a:t>
            </a:r>
            <a:endParaRPr lang="en-US" sz="2400" b="1" dirty="0">
              <a:solidFill>
                <a:srgbClr val="FF0066"/>
              </a:solidFill>
              <a:latin typeface="Century Gothic" pitchFamily="34" charset="0"/>
            </a:endParaRPr>
          </a:p>
        </p:txBody>
      </p:sp>
    </p:spTree>
    <p:extLst>
      <p:ext uri="{BB962C8B-B14F-4D97-AF65-F5344CB8AC3E}">
        <p14:creationId xmlns:p14="http://schemas.microsoft.com/office/powerpoint/2010/main" val="1543951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0014" t="20846" r="636" b="8453"/>
          <a:stretch/>
        </p:blipFill>
        <p:spPr bwMode="auto">
          <a:xfrm>
            <a:off x="179512" y="116632"/>
            <a:ext cx="8748464" cy="665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5517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Why is this important for teachers?</a:t>
            </a:r>
            <a:endParaRPr lang="en-GB" dirty="0"/>
          </a:p>
        </p:txBody>
      </p:sp>
      <p:sp>
        <p:nvSpPr>
          <p:cNvPr id="3" name="Content Placeholder 2"/>
          <p:cNvSpPr>
            <a:spLocks noGrp="1"/>
          </p:cNvSpPr>
          <p:nvPr>
            <p:ph idx="1"/>
          </p:nvPr>
        </p:nvSpPr>
        <p:spPr/>
        <p:txBody>
          <a:bodyPr>
            <a:normAutofit lnSpcReduction="10000"/>
          </a:bodyPr>
          <a:lstStyle/>
          <a:p>
            <a:r>
              <a:rPr lang="en-GB" dirty="0" smtClean="0"/>
              <a:t>They need to have a positive attitude to writing if they are to teach it successfully</a:t>
            </a:r>
          </a:p>
          <a:p>
            <a:r>
              <a:rPr lang="en-GB" dirty="0" smtClean="0"/>
              <a:t>They need to understand the process of writing so that they understand the challenges children face</a:t>
            </a:r>
          </a:p>
          <a:p>
            <a:r>
              <a:rPr lang="en-GB" dirty="0" smtClean="0"/>
              <a:t>They need to develop their own confidence in writing</a:t>
            </a:r>
          </a:p>
          <a:p>
            <a:r>
              <a:rPr lang="en-GB" dirty="0" smtClean="0"/>
              <a:t>They need to understand the language of writing.</a:t>
            </a:r>
          </a:p>
        </p:txBody>
      </p:sp>
    </p:spTree>
    <p:extLst>
      <p:ext uri="{BB962C8B-B14F-4D97-AF65-F5344CB8AC3E}">
        <p14:creationId xmlns:p14="http://schemas.microsoft.com/office/powerpoint/2010/main" val="26238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Cremin and </a:t>
            </a:r>
            <a:r>
              <a:rPr lang="en-US" dirty="0" smtClean="0"/>
              <a:t>Baker (2014)</a:t>
            </a:r>
            <a:endParaRPr lang="en-GB" dirty="0"/>
          </a:p>
        </p:txBody>
      </p:sp>
      <p:sp>
        <p:nvSpPr>
          <p:cNvPr id="3" name="Content Placeholder 2"/>
          <p:cNvSpPr>
            <a:spLocks noGrp="1"/>
          </p:cNvSpPr>
          <p:nvPr>
            <p:ph idx="1"/>
          </p:nvPr>
        </p:nvSpPr>
        <p:spPr/>
        <p:txBody>
          <a:bodyPr>
            <a:normAutofit/>
          </a:bodyPr>
          <a:lstStyle/>
          <a:p>
            <a:r>
              <a:rPr lang="en-US" dirty="0" smtClean="0">
                <a:solidFill>
                  <a:srgbClr val="FF0000"/>
                </a:solidFill>
              </a:rPr>
              <a:t>“</a:t>
            </a:r>
            <a:r>
              <a:rPr lang="en-US" b="1" dirty="0" smtClean="0">
                <a:solidFill>
                  <a:srgbClr val="C00000"/>
                </a:solidFill>
              </a:rPr>
              <a:t>A </a:t>
            </a:r>
            <a:r>
              <a:rPr lang="en-US" b="1" dirty="0">
                <a:solidFill>
                  <a:srgbClr val="C00000"/>
                </a:solidFill>
              </a:rPr>
              <a:t>stronger community of writers can be built in the classroom if teachers and support staff are able to connect to and share their writing lives and enable children to recognise and celebrate the diversity of their own writing practices”</a:t>
            </a:r>
            <a:r>
              <a:rPr lang="en-US" dirty="0"/>
              <a:t> (p.5).</a:t>
            </a:r>
            <a:endParaRPr lang="en-GB" dirty="0"/>
          </a:p>
        </p:txBody>
      </p:sp>
    </p:spTree>
    <p:extLst>
      <p:ext uri="{BB962C8B-B14F-4D97-AF65-F5344CB8AC3E}">
        <p14:creationId xmlns:p14="http://schemas.microsoft.com/office/powerpoint/2010/main" val="3048082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 of the mouths of children…</a:t>
            </a:r>
            <a:endParaRPr lang="en-GB" dirty="0"/>
          </a:p>
        </p:txBody>
      </p:sp>
      <p:sp>
        <p:nvSpPr>
          <p:cNvPr id="3" name="Content Placeholder 2"/>
          <p:cNvSpPr>
            <a:spLocks noGrp="1"/>
          </p:cNvSpPr>
          <p:nvPr>
            <p:ph idx="1"/>
          </p:nvPr>
        </p:nvSpPr>
        <p:spPr/>
        <p:txBody>
          <a:bodyPr/>
          <a:lstStyle/>
          <a:p>
            <a:pPr marL="0" indent="0">
              <a:buNone/>
            </a:pPr>
            <a:r>
              <a:rPr lang="en-GB" i="1" dirty="0"/>
              <a:t>“Anyone can write – unless they haven’t got a pen!” </a:t>
            </a:r>
            <a:endParaRPr lang="en-GB" i="1" dirty="0" smtClean="0"/>
          </a:p>
          <a:p>
            <a:pPr marL="0" indent="0">
              <a:buNone/>
            </a:pPr>
            <a:r>
              <a:rPr lang="en-GB" i="1" dirty="0"/>
              <a:t>	</a:t>
            </a:r>
            <a:r>
              <a:rPr lang="en-GB" i="1" dirty="0" smtClean="0"/>
              <a:t>	</a:t>
            </a:r>
            <a:r>
              <a:rPr lang="en-GB" dirty="0" smtClean="0"/>
              <a:t>(</a:t>
            </a:r>
            <a:r>
              <a:rPr lang="en-GB" dirty="0"/>
              <a:t>Child in National Writing Project)</a:t>
            </a:r>
          </a:p>
          <a:p>
            <a:pPr marL="0" indent="0">
              <a:buNone/>
            </a:pPr>
            <a:endParaRPr lang="en-GB" i="1" dirty="0" smtClean="0"/>
          </a:p>
          <a:p>
            <a:pPr marL="0" indent="0">
              <a:buNone/>
            </a:pPr>
            <a:r>
              <a:rPr lang="en-GB" i="1" dirty="0" smtClean="0"/>
              <a:t>“</a:t>
            </a:r>
            <a:r>
              <a:rPr lang="en-GB" i="1" dirty="0"/>
              <a:t>People who have got pensions write because it will give them something to do before they die.”</a:t>
            </a:r>
          </a:p>
          <a:p>
            <a:pPr marL="0" indent="0">
              <a:buNone/>
            </a:pPr>
            <a:r>
              <a:rPr lang="en-GB" dirty="0" smtClean="0"/>
              <a:t>		(</a:t>
            </a:r>
            <a:r>
              <a:rPr lang="en-GB" dirty="0"/>
              <a:t>Child in National Writing Project)</a:t>
            </a:r>
          </a:p>
          <a:p>
            <a:pPr marL="0" indent="0">
              <a:buNone/>
            </a:pPr>
            <a:endParaRPr lang="en-GB" dirty="0"/>
          </a:p>
        </p:txBody>
      </p:sp>
    </p:spTree>
    <p:extLst>
      <p:ext uri="{BB962C8B-B14F-4D97-AF65-F5344CB8AC3E}">
        <p14:creationId xmlns:p14="http://schemas.microsoft.com/office/powerpoint/2010/main" val="2078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solidFill>
                  <a:schemeClr val="bg1"/>
                </a:solidFill>
              </a:rPr>
              <a:t>A novel written with 45 children</a:t>
            </a:r>
            <a:endParaRPr lang="en-GB" sz="3200" b="1" dirty="0">
              <a:solidFill>
                <a:schemeClr val="bg1"/>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686719"/>
            <a:ext cx="6096000" cy="435292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52800">
            <a:off x="314322" y="355230"/>
            <a:ext cx="1492956" cy="20452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16683">
            <a:off x="7446444" y="97500"/>
            <a:ext cx="1499257" cy="205384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32624">
            <a:off x="298473" y="4627565"/>
            <a:ext cx="1471797" cy="201622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71374">
            <a:off x="7171316" y="4456729"/>
            <a:ext cx="1576926" cy="2160240"/>
          </a:xfrm>
          <a:prstGeom prst="rect">
            <a:avLst/>
          </a:prstGeom>
        </p:spPr>
      </p:pic>
    </p:spTree>
    <p:extLst>
      <p:ext uri="{BB962C8B-B14F-4D97-AF65-F5344CB8AC3E}">
        <p14:creationId xmlns:p14="http://schemas.microsoft.com/office/powerpoint/2010/main" val="10782641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Writing with and for children</a:t>
            </a:r>
            <a:endParaRPr lang="en-GB" dirty="0"/>
          </a:p>
        </p:txBody>
      </p:sp>
      <p:sp>
        <p:nvSpPr>
          <p:cNvPr id="3" name="Content Placeholder 2"/>
          <p:cNvSpPr>
            <a:spLocks noGrp="1"/>
          </p:cNvSpPr>
          <p:nvPr>
            <p:ph idx="1"/>
          </p:nvPr>
        </p:nvSpPr>
        <p:spPr/>
        <p:txBody>
          <a:bodyPr/>
          <a:lstStyle/>
          <a:p>
            <a:r>
              <a:rPr lang="en-GB" dirty="0" smtClean="0"/>
              <a:t>We can all write – we just need a reason</a:t>
            </a:r>
          </a:p>
          <a:p>
            <a:r>
              <a:rPr lang="en-GB" dirty="0" smtClean="0"/>
              <a:t>By writing, we develop our understanding of the process</a:t>
            </a:r>
          </a:p>
          <a:p>
            <a:r>
              <a:rPr lang="en-GB" dirty="0" smtClean="0"/>
              <a:t>By writing, we develop our understanding of how language works</a:t>
            </a:r>
          </a:p>
          <a:p>
            <a:r>
              <a:rPr lang="en-GB" dirty="0" smtClean="0"/>
              <a:t>By writing, we become more confident teachers of writing</a:t>
            </a:r>
          </a:p>
          <a:p>
            <a:endParaRPr lang="en-GB" dirty="0"/>
          </a:p>
        </p:txBody>
      </p:sp>
    </p:spTree>
    <p:extLst>
      <p:ext uri="{BB962C8B-B14F-4D97-AF65-F5344CB8AC3E}">
        <p14:creationId xmlns:p14="http://schemas.microsoft.com/office/powerpoint/2010/main" val="30937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68760"/>
            <a:ext cx="8229600" cy="5112568"/>
          </a:xfrm>
        </p:spPr>
        <p:txBody>
          <a:bodyPr>
            <a:normAutofit fontScale="55000" lnSpcReduction="20000"/>
          </a:bodyPr>
          <a:lstStyle/>
          <a:p>
            <a:r>
              <a:rPr lang="en-GB" sz="4500" dirty="0" smtClean="0">
                <a:latin typeface="Arial" pitchFamily="34" charset="0"/>
                <a:cs typeface="Arial" pitchFamily="34" charset="0"/>
              </a:rPr>
              <a:t>Head in books, feet in flowers.</a:t>
            </a:r>
          </a:p>
          <a:p>
            <a:pPr marL="0" indent="0">
              <a:buNone/>
            </a:pPr>
            <a:endParaRPr lang="en-GB" sz="4500" dirty="0" smtClean="0">
              <a:latin typeface="Arial" pitchFamily="34" charset="0"/>
              <a:cs typeface="Arial" pitchFamily="34" charset="0"/>
            </a:endParaRPr>
          </a:p>
          <a:p>
            <a:r>
              <a:rPr lang="en-GB" sz="4500" dirty="0" smtClean="0">
                <a:latin typeface="Arial" pitchFamily="34" charset="0"/>
                <a:cs typeface="Arial" pitchFamily="34" charset="0"/>
              </a:rPr>
              <a:t>Trust me, I did my best.</a:t>
            </a:r>
            <a:br>
              <a:rPr lang="en-GB" sz="4500" dirty="0" smtClean="0">
                <a:latin typeface="Arial" pitchFamily="34" charset="0"/>
                <a:cs typeface="Arial" pitchFamily="34" charset="0"/>
              </a:rPr>
            </a:br>
            <a:endParaRPr lang="en-GB" sz="4500" b="1" dirty="0" smtClean="0">
              <a:latin typeface="Arial" pitchFamily="34" charset="0"/>
              <a:cs typeface="Arial" pitchFamily="34" charset="0"/>
            </a:endParaRPr>
          </a:p>
          <a:p>
            <a:r>
              <a:rPr lang="en-GB" sz="4500" dirty="0" smtClean="0">
                <a:latin typeface="Arial" pitchFamily="34" charset="0"/>
                <a:cs typeface="Arial" pitchFamily="34" charset="0"/>
              </a:rPr>
              <a:t>Best selling author? Instead there's this. </a:t>
            </a:r>
            <a:br>
              <a:rPr lang="en-GB" sz="4500" dirty="0" smtClean="0">
                <a:latin typeface="Arial" pitchFamily="34" charset="0"/>
                <a:cs typeface="Arial" pitchFamily="34" charset="0"/>
              </a:rPr>
            </a:br>
            <a:endParaRPr lang="en-GB" sz="4500" b="1" dirty="0" smtClean="0">
              <a:latin typeface="Arial" pitchFamily="34" charset="0"/>
              <a:cs typeface="Arial" pitchFamily="34" charset="0"/>
            </a:endParaRPr>
          </a:p>
          <a:p>
            <a:r>
              <a:rPr lang="en-GB" sz="4500" dirty="0" smtClean="0">
                <a:latin typeface="Arial" pitchFamily="34" charset="0"/>
                <a:cs typeface="Arial" pitchFamily="34" charset="0"/>
              </a:rPr>
              <a:t>Wasted my whole life getting comfortable.</a:t>
            </a:r>
            <a:br>
              <a:rPr lang="en-GB" sz="4500" dirty="0" smtClean="0">
                <a:latin typeface="Arial" pitchFamily="34" charset="0"/>
                <a:cs typeface="Arial" pitchFamily="34" charset="0"/>
              </a:rPr>
            </a:br>
            <a:endParaRPr lang="en-GB" sz="4500" b="1" dirty="0" smtClean="0">
              <a:latin typeface="Arial" pitchFamily="34" charset="0"/>
              <a:cs typeface="Arial" pitchFamily="34" charset="0"/>
            </a:endParaRPr>
          </a:p>
          <a:p>
            <a:r>
              <a:rPr lang="en-GB" sz="4500" dirty="0" smtClean="0">
                <a:latin typeface="Arial" pitchFamily="34" charset="0"/>
                <a:cs typeface="Arial" pitchFamily="34" charset="0"/>
              </a:rPr>
              <a:t>Worry about tomorrow, rarely enjoy today!</a:t>
            </a:r>
            <a:br>
              <a:rPr lang="en-GB" sz="4500" dirty="0" smtClean="0">
                <a:latin typeface="Arial" pitchFamily="34" charset="0"/>
                <a:cs typeface="Arial" pitchFamily="34" charset="0"/>
              </a:rPr>
            </a:br>
            <a:endParaRPr lang="en-GB" sz="4500" b="1" dirty="0" smtClean="0">
              <a:latin typeface="Arial" pitchFamily="34" charset="0"/>
              <a:cs typeface="Arial" pitchFamily="34" charset="0"/>
            </a:endParaRPr>
          </a:p>
          <a:p>
            <a:r>
              <a:rPr lang="en-GB" sz="4500" dirty="0" smtClean="0">
                <a:latin typeface="Arial" pitchFamily="34" charset="0"/>
                <a:cs typeface="Arial" pitchFamily="34" charset="0"/>
              </a:rPr>
              <a:t>Lifetime partner, love, laughs - what now?</a:t>
            </a:r>
            <a:br>
              <a:rPr lang="en-GB" sz="4500" dirty="0" smtClean="0">
                <a:latin typeface="Arial" pitchFamily="34" charset="0"/>
                <a:cs typeface="Arial" pitchFamily="34" charset="0"/>
              </a:rPr>
            </a:br>
            <a:endParaRPr lang="en-GB" sz="4500" b="1" dirty="0" smtClean="0">
              <a:latin typeface="Arial" pitchFamily="34" charset="0"/>
              <a:cs typeface="Arial" pitchFamily="34" charset="0"/>
            </a:endParaRPr>
          </a:p>
          <a:p>
            <a:r>
              <a:rPr lang="en-GB" sz="4500" dirty="0" smtClean="0">
                <a:latin typeface="Arial" pitchFamily="34" charset="0"/>
                <a:cs typeface="Arial" pitchFamily="34" charset="0"/>
              </a:rPr>
              <a:t>I'm just happy to be here!</a:t>
            </a:r>
            <a:r>
              <a:rPr lang="en-GB" dirty="0" smtClean="0"/>
              <a:t/>
            </a:r>
            <a:br>
              <a:rPr lang="en-GB" dirty="0" smtClean="0"/>
            </a:br>
            <a:r>
              <a:rPr lang="en-GB" b="1" dirty="0" smtClean="0"/>
              <a:t/>
            </a:r>
            <a:br>
              <a:rPr lang="en-GB" b="1" dirty="0" smtClean="0"/>
            </a:br>
            <a:endParaRPr lang="en-GB" dirty="0"/>
          </a:p>
        </p:txBody>
      </p:sp>
      <p:sp>
        <p:nvSpPr>
          <p:cNvPr id="3" name="Title 2"/>
          <p:cNvSpPr>
            <a:spLocks noGrp="1"/>
          </p:cNvSpPr>
          <p:nvPr>
            <p:ph type="title"/>
          </p:nvPr>
        </p:nvSpPr>
        <p:spPr/>
        <p:txBody>
          <a:bodyPr>
            <a:noAutofit/>
          </a:bodyPr>
          <a:lstStyle/>
          <a:p>
            <a:r>
              <a:rPr lang="en-GB" sz="3200" dirty="0" smtClean="0"/>
              <a:t>Try this: write about your life in 6 words</a:t>
            </a:r>
            <a:endParaRPr lang="en-GB" sz="3200" dirty="0"/>
          </a:p>
        </p:txBody>
      </p:sp>
    </p:spTree>
    <p:extLst>
      <p:ext uri="{BB962C8B-B14F-4D97-AF65-F5344CB8AC3E}">
        <p14:creationId xmlns:p14="http://schemas.microsoft.com/office/powerpoint/2010/main" val="29915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20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20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smtClean="0"/>
              <a:t>Every subject can involve writing</a:t>
            </a:r>
            <a:endParaRPr lang="en-GB"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90" t="2742" r="2009" b="9517"/>
          <a:stretch/>
        </p:blipFill>
        <p:spPr bwMode="auto">
          <a:xfrm>
            <a:off x="539552" y="1124744"/>
            <a:ext cx="7992888" cy="556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7108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dirty="0" smtClean="0"/>
              <a:t>Higgins, 2015</a:t>
            </a:r>
            <a:endParaRPr lang="en-GB" dirty="0"/>
          </a:p>
        </p:txBody>
      </p:sp>
      <p:sp>
        <p:nvSpPr>
          <p:cNvPr id="3" name="Content Placeholder 2"/>
          <p:cNvSpPr>
            <a:spLocks noGrp="1"/>
          </p:cNvSpPr>
          <p:nvPr>
            <p:ph idx="1"/>
          </p:nvPr>
        </p:nvSpPr>
        <p:spPr>
          <a:xfrm>
            <a:off x="179512" y="1124744"/>
            <a:ext cx="8712968" cy="5616624"/>
          </a:xfrm>
        </p:spPr>
        <p:txBody>
          <a:bodyPr>
            <a:normAutofit fontScale="85000" lnSpcReduction="20000"/>
          </a:bodyPr>
          <a:lstStyle/>
          <a:p>
            <a:r>
              <a:rPr lang="en-GB" dirty="0"/>
              <a:t>Evidence </a:t>
            </a:r>
            <a:r>
              <a:rPr lang="en-GB" dirty="0" smtClean="0"/>
              <a:t>(Graham et al. 2012) indicates </a:t>
            </a:r>
            <a:r>
              <a:rPr lang="en-GB" dirty="0"/>
              <a:t>it is </a:t>
            </a:r>
            <a:r>
              <a:rPr lang="en-GB" dirty="0" smtClean="0"/>
              <a:t>important </a:t>
            </a:r>
            <a:r>
              <a:rPr lang="en-GB" dirty="0"/>
              <a:t>to </a:t>
            </a:r>
            <a:r>
              <a:rPr lang="en-GB" b="1" dirty="0">
                <a:solidFill>
                  <a:srgbClr val="FF0000"/>
                </a:solidFill>
              </a:rPr>
              <a:t>expose pupils to a </a:t>
            </a:r>
            <a:r>
              <a:rPr lang="en-GB" b="1" i="1" dirty="0">
                <a:solidFill>
                  <a:srgbClr val="FF0000"/>
                </a:solidFill>
              </a:rPr>
              <a:t>variety of forms of writing</a:t>
            </a:r>
            <a:r>
              <a:rPr lang="en-GB" b="1" dirty="0">
                <a:solidFill>
                  <a:srgbClr val="FF0000"/>
                </a:solidFill>
              </a:rPr>
              <a:t> and to practise these </a:t>
            </a:r>
            <a:r>
              <a:rPr lang="en-GB" dirty="0"/>
              <a:t>so that they learn to write for a variety of purposes and master different genres of writing (e.g. description, narration, persuasion or argumentation, information and explanatory texts</a:t>
            </a:r>
            <a:r>
              <a:rPr lang="en-GB" dirty="0" smtClean="0"/>
              <a:t>).</a:t>
            </a:r>
          </a:p>
          <a:p>
            <a:r>
              <a:rPr lang="en-GB" dirty="0" smtClean="0"/>
              <a:t>Seeing </a:t>
            </a:r>
            <a:r>
              <a:rPr lang="en-GB" b="1" dirty="0">
                <a:solidFill>
                  <a:srgbClr val="FF0000"/>
                </a:solidFill>
              </a:rPr>
              <a:t>examples of good writing </a:t>
            </a:r>
            <a:r>
              <a:rPr lang="en-GB" dirty="0"/>
              <a:t>in these different forms and being given </a:t>
            </a:r>
            <a:r>
              <a:rPr lang="en-GB" b="1" dirty="0">
                <a:solidFill>
                  <a:srgbClr val="FF0000"/>
                </a:solidFill>
              </a:rPr>
              <a:t>positive feedback </a:t>
            </a:r>
            <a:r>
              <a:rPr lang="en-GB" dirty="0"/>
              <a:t>when they develop key features is </a:t>
            </a:r>
            <a:r>
              <a:rPr lang="en-GB" dirty="0" smtClean="0"/>
              <a:t>essential.</a:t>
            </a:r>
          </a:p>
          <a:p>
            <a:r>
              <a:rPr lang="en-GB" b="1" dirty="0" smtClean="0">
                <a:solidFill>
                  <a:srgbClr val="FF0000"/>
                </a:solidFill>
              </a:rPr>
              <a:t>Teach explicit strategies</a:t>
            </a:r>
            <a:r>
              <a:rPr lang="en-GB" dirty="0" smtClean="0"/>
              <a:t>. For </a:t>
            </a:r>
            <a:r>
              <a:rPr lang="en-GB" dirty="0"/>
              <a:t>example, in descriptive writing one approach which has been shown to be effective is to link written descriptions with the senses: </a:t>
            </a:r>
            <a:r>
              <a:rPr lang="en-GB" i="1" dirty="0"/>
              <a:t>What did you see? How did it look? What sounds did you hear? What did you touch? How did it feel? What could you smell? What did you taste</a:t>
            </a:r>
            <a:r>
              <a:rPr lang="en-GB" i="1" dirty="0" smtClean="0"/>
              <a:t>?</a:t>
            </a:r>
            <a:endParaRPr lang="en-GB" dirty="0"/>
          </a:p>
          <a:p>
            <a:endParaRPr lang="en-GB" dirty="0"/>
          </a:p>
        </p:txBody>
      </p:sp>
    </p:spTree>
    <p:extLst>
      <p:ext uri="{BB962C8B-B14F-4D97-AF65-F5344CB8AC3E}">
        <p14:creationId xmlns:p14="http://schemas.microsoft.com/office/powerpoint/2010/main" val="13834174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GB" dirty="0" smtClean="0"/>
              <a:t>Grammar and writing</a:t>
            </a:r>
            <a:endParaRPr lang="en-GB" dirty="0"/>
          </a:p>
        </p:txBody>
      </p:sp>
      <p:sp>
        <p:nvSpPr>
          <p:cNvPr id="3" name="Content Placeholder 2"/>
          <p:cNvSpPr>
            <a:spLocks noGrp="1"/>
          </p:cNvSpPr>
          <p:nvPr>
            <p:ph idx="1"/>
          </p:nvPr>
        </p:nvSpPr>
        <p:spPr>
          <a:xfrm>
            <a:off x="179512" y="1124744"/>
            <a:ext cx="8784976" cy="5544616"/>
          </a:xfrm>
        </p:spPr>
        <p:txBody>
          <a:bodyPr>
            <a:normAutofit fontScale="70000" lnSpcReduction="20000"/>
          </a:bodyPr>
          <a:lstStyle/>
          <a:p>
            <a:r>
              <a:rPr lang="en-GB" dirty="0"/>
              <a:t>Myhill, Lines and Watson (2011) examined ways of developing children’s writing and discovered that </a:t>
            </a:r>
            <a:r>
              <a:rPr lang="en-GB" b="1" dirty="0">
                <a:solidFill>
                  <a:srgbClr val="FF0000"/>
                </a:solidFill>
              </a:rPr>
              <a:t>actively engaging children with grammar through writing was more effective than teaching grammar as a separate topic</a:t>
            </a:r>
            <a:r>
              <a:rPr lang="en-GB" dirty="0"/>
              <a:t>.  They found that children were less likely to see the purpose of grammatical knowledge when it was taught out of the context of actual writing, and asserted that children can become more aware to the </a:t>
            </a:r>
            <a:r>
              <a:rPr lang="en-GB" i="1" dirty="0"/>
              <a:t>infinite possibilities</a:t>
            </a:r>
            <a:r>
              <a:rPr lang="en-GB" dirty="0"/>
              <a:t> of the English language through studying how language works, and that this can enable them to evaluate others’ language use. They suggest that: </a:t>
            </a:r>
          </a:p>
          <a:p>
            <a:r>
              <a:rPr lang="en-GB" dirty="0"/>
              <a:t>‘… a writing curriculum which </a:t>
            </a:r>
            <a:r>
              <a:rPr lang="en-GB" b="1" dirty="0">
                <a:solidFill>
                  <a:srgbClr val="FF0000"/>
                </a:solidFill>
              </a:rPr>
              <a:t>draws attention to the grammar of writing in an embedded and purposeful way at relevant points in the learning</a:t>
            </a:r>
            <a:r>
              <a:rPr lang="en-GB" dirty="0"/>
              <a:t> is a more positive way forward. In this way, young writers are introduced to what we have called ‘a repertoire of infinite possibilities’, explicitly showing them how different ways of shaping sentences or texts, and … different choices of words can generate different possibilities for meaning-making’ </a:t>
            </a:r>
          </a:p>
          <a:p>
            <a:pPr marL="0" indent="0">
              <a:buNone/>
            </a:pPr>
            <a:r>
              <a:rPr lang="en-GB" dirty="0" smtClean="0"/>
              <a:t>     	  (</a:t>
            </a:r>
            <a:r>
              <a:rPr lang="en-GB" sz="5700" b="1" u="sng" dirty="0" smtClean="0">
                <a:solidFill>
                  <a:srgbClr val="7030A0"/>
                </a:solidFill>
              </a:rPr>
              <a:t>Myhill</a:t>
            </a:r>
            <a:r>
              <a:rPr lang="en-GB" sz="5700" dirty="0" smtClean="0"/>
              <a:t> </a:t>
            </a:r>
            <a:r>
              <a:rPr lang="en-GB" dirty="0" smtClean="0"/>
              <a:t>et al, 2012, p.3)</a:t>
            </a:r>
            <a:endParaRPr lang="en-GB" dirty="0"/>
          </a:p>
        </p:txBody>
      </p:sp>
    </p:spTree>
    <p:extLst>
      <p:ext uri="{BB962C8B-B14F-4D97-AF65-F5344CB8AC3E}">
        <p14:creationId xmlns:p14="http://schemas.microsoft.com/office/powerpoint/2010/main" val="28155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Terminology</a:t>
            </a:r>
            <a:endParaRPr lang="en-GB" dirty="0"/>
          </a:p>
        </p:txBody>
      </p:sp>
      <p:sp>
        <p:nvSpPr>
          <p:cNvPr id="3" name="Content Placeholder 2"/>
          <p:cNvSpPr>
            <a:spLocks noGrp="1"/>
          </p:cNvSpPr>
          <p:nvPr>
            <p:ph idx="1"/>
          </p:nvPr>
        </p:nvSpPr>
        <p:spPr>
          <a:xfrm>
            <a:off x="457200" y="1196752"/>
            <a:ext cx="8229600" cy="5472608"/>
          </a:xfrm>
        </p:spPr>
        <p:txBody>
          <a:bodyPr>
            <a:normAutofit fontScale="85000" lnSpcReduction="20000"/>
          </a:bodyPr>
          <a:lstStyle/>
          <a:p>
            <a:pPr marL="0" indent="0">
              <a:buNone/>
            </a:pPr>
            <a:r>
              <a:rPr lang="en-GB" dirty="0"/>
              <a:t>Horton and Bingle (2014, p.17) argue that terminology should be introduced when children are exploring and using language:</a:t>
            </a:r>
          </a:p>
          <a:p>
            <a:pPr marL="0" indent="0">
              <a:buNone/>
            </a:pPr>
            <a:endParaRPr lang="en-GB" dirty="0"/>
          </a:p>
          <a:p>
            <a:r>
              <a:rPr lang="en-GB" dirty="0"/>
              <a:t>“You would not teach children to swim without introducing terms such as breast stroke, front crawl and sculling in order to communicate precise meaning and it is more than likely that you would do this whilst swimming.  It is no different from teaching children about language: </a:t>
            </a:r>
            <a:r>
              <a:rPr lang="en-GB" b="1" dirty="0">
                <a:solidFill>
                  <a:srgbClr val="C00000"/>
                </a:solidFill>
              </a:rPr>
              <a:t>terms such as adverbial, subordinate clause and collective noun can all be used effectively whilst engaged in a writing activity.  The use of a metalanguage will give children the tools with which to discuss choices and manipulate language confidently and powerfully”.</a:t>
            </a:r>
          </a:p>
          <a:p>
            <a:endParaRPr lang="en-GB" dirty="0"/>
          </a:p>
        </p:txBody>
      </p:sp>
    </p:spTree>
    <p:extLst>
      <p:ext uri="{BB962C8B-B14F-4D97-AF65-F5344CB8AC3E}">
        <p14:creationId xmlns:p14="http://schemas.microsoft.com/office/powerpoint/2010/main" val="30566018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096" y="274638"/>
            <a:ext cx="3250704" cy="1210146"/>
          </a:xfrm>
        </p:spPr>
        <p:txBody>
          <a:bodyPr>
            <a:normAutofit fontScale="90000"/>
          </a:bodyPr>
          <a:lstStyle/>
          <a:p>
            <a:r>
              <a:rPr lang="en-GB" dirty="0" smtClean="0"/>
              <a:t>A short chapter</a:t>
            </a:r>
            <a:endParaRPr lang="en-GB"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791" t="19372" r="51007" b="14391"/>
          <a:stretch/>
        </p:blipFill>
        <p:spPr bwMode="auto">
          <a:xfrm>
            <a:off x="347751" y="188639"/>
            <a:ext cx="5544799" cy="662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906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6712"/>
            <a:ext cx="8229600" cy="5170388"/>
          </a:xfrm>
        </p:spPr>
        <p:txBody>
          <a:bodyPr/>
          <a:lstStyle/>
          <a:p>
            <a:pPr marL="109537" indent="0">
              <a:buNone/>
            </a:pPr>
            <a:r>
              <a:rPr lang="en-GB" sz="2200" dirty="0"/>
              <a:t>accident, advertise, approve, benefit, behave, bicycle, breath, breathe, building, calendar, certain, concentrate, chocolate, congratulate, conscience, continue, decorate, describe, dictionary, difficult, discover, disturb, early, earn, earth, educate, excite, experience, experiment, explore, extreme, February, grammar, guide, guard, half, heart, immediate, improve, increase, independent, injure, inquire, interest, island, junior, knowledge, library, material, medicine, mention, multiply, murmur, nephew, occasion, often, opposite, paragraph, particular, peculiar, position, possess, produce, professor, promise, property, prove, punctuate, quality, quantity, quarrel, quarter, recite, recover, register, regular, reign, remember, sentence, separate, sew, situate, strength, sufficient, sure, surprise, surround, thought, though, weary </a:t>
            </a:r>
          </a:p>
        </p:txBody>
      </p:sp>
      <p:sp>
        <p:nvSpPr>
          <p:cNvPr id="3" name="Title 2"/>
          <p:cNvSpPr>
            <a:spLocks noGrp="1"/>
          </p:cNvSpPr>
          <p:nvPr>
            <p:ph type="title"/>
          </p:nvPr>
        </p:nvSpPr>
        <p:spPr>
          <a:xfrm>
            <a:off x="457200" y="274638"/>
            <a:ext cx="8229600" cy="634082"/>
          </a:xfrm>
        </p:spPr>
        <p:txBody>
          <a:bodyPr>
            <a:normAutofit/>
          </a:bodyPr>
          <a:lstStyle/>
          <a:p>
            <a:r>
              <a:rPr lang="en-GB" sz="2800" dirty="0" smtClean="0"/>
              <a:t>70 words Y3-4 should learn (draft NC)</a:t>
            </a:r>
            <a:endParaRPr lang="en-GB" sz="2800" dirty="0"/>
          </a:p>
        </p:txBody>
      </p:sp>
    </p:spTree>
    <p:extLst>
      <p:ext uri="{BB962C8B-B14F-4D97-AF65-F5344CB8AC3E}">
        <p14:creationId xmlns:p14="http://schemas.microsoft.com/office/powerpoint/2010/main" val="10111709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6712"/>
            <a:ext cx="8229600" cy="5170388"/>
          </a:xfrm>
        </p:spPr>
        <p:txBody>
          <a:bodyPr/>
          <a:lstStyle/>
          <a:p>
            <a:pPr marL="109537" indent="0">
              <a:buNone/>
            </a:pPr>
            <a:r>
              <a:rPr lang="en-GB" sz="2200" dirty="0"/>
              <a:t>accident, advertise, </a:t>
            </a:r>
            <a:r>
              <a:rPr lang="en-GB" sz="2200" b="1" dirty="0">
                <a:solidFill>
                  <a:srgbClr val="FF0000"/>
                </a:solidFill>
              </a:rPr>
              <a:t>approve</a:t>
            </a:r>
            <a:r>
              <a:rPr lang="en-GB" sz="2200" dirty="0"/>
              <a:t>, benefit, </a:t>
            </a:r>
            <a:r>
              <a:rPr lang="en-GB" sz="2200" b="1" dirty="0">
                <a:solidFill>
                  <a:srgbClr val="FF0000"/>
                </a:solidFill>
              </a:rPr>
              <a:t>behave</a:t>
            </a:r>
            <a:r>
              <a:rPr lang="en-GB" sz="2200" dirty="0"/>
              <a:t>, bicycle, breath, breathe, building, calendar, certain, </a:t>
            </a:r>
            <a:r>
              <a:rPr lang="en-GB" sz="2200" b="1" dirty="0">
                <a:solidFill>
                  <a:srgbClr val="FF0000"/>
                </a:solidFill>
              </a:rPr>
              <a:t>concentrate</a:t>
            </a:r>
            <a:r>
              <a:rPr lang="en-GB" sz="2200" dirty="0"/>
              <a:t>, chocolate, congratulate, conscience, continue, decorate, describe, dictionary, </a:t>
            </a:r>
            <a:r>
              <a:rPr lang="en-GB" sz="2200" b="1" dirty="0">
                <a:solidFill>
                  <a:srgbClr val="FF0000"/>
                </a:solidFill>
              </a:rPr>
              <a:t>difficult</a:t>
            </a:r>
            <a:r>
              <a:rPr lang="en-GB" sz="2200" dirty="0"/>
              <a:t>, discover, disturb, early, earn, earth, </a:t>
            </a:r>
            <a:r>
              <a:rPr lang="en-GB" sz="2200" b="1" dirty="0">
                <a:solidFill>
                  <a:srgbClr val="FF0000"/>
                </a:solidFill>
              </a:rPr>
              <a:t>educate</a:t>
            </a:r>
            <a:r>
              <a:rPr lang="en-GB" sz="2200" dirty="0"/>
              <a:t>, excite, experience, experiment, explore, </a:t>
            </a:r>
            <a:r>
              <a:rPr lang="en-GB" sz="2200" b="1" dirty="0">
                <a:solidFill>
                  <a:srgbClr val="FF0000"/>
                </a:solidFill>
              </a:rPr>
              <a:t>extreme</a:t>
            </a:r>
            <a:r>
              <a:rPr lang="en-GB" sz="2200" dirty="0"/>
              <a:t>, February, </a:t>
            </a:r>
            <a:r>
              <a:rPr lang="en-GB" sz="2200" b="1" dirty="0">
                <a:solidFill>
                  <a:srgbClr val="FF0000"/>
                </a:solidFill>
              </a:rPr>
              <a:t>grammar</a:t>
            </a:r>
            <a:r>
              <a:rPr lang="en-GB" sz="2200" dirty="0"/>
              <a:t>, guide, guard, half, heart, immediate, </a:t>
            </a:r>
            <a:r>
              <a:rPr lang="en-GB" sz="2200" b="1" dirty="0">
                <a:solidFill>
                  <a:srgbClr val="FF0000"/>
                </a:solidFill>
              </a:rPr>
              <a:t>improve</a:t>
            </a:r>
            <a:r>
              <a:rPr lang="en-GB" sz="2200" dirty="0"/>
              <a:t>, increase, independent, injure, inquire, interest, island, junior, </a:t>
            </a:r>
            <a:r>
              <a:rPr lang="en-GB" sz="2200" b="1" dirty="0">
                <a:solidFill>
                  <a:srgbClr val="FF0000"/>
                </a:solidFill>
              </a:rPr>
              <a:t>knowledge</a:t>
            </a:r>
            <a:r>
              <a:rPr lang="en-GB" sz="2200" dirty="0"/>
              <a:t>, library, material, medicine, mention, multiply, murmur, nephew, occasion, often, opposite, </a:t>
            </a:r>
            <a:r>
              <a:rPr lang="en-GB" sz="2200" b="1" dirty="0">
                <a:solidFill>
                  <a:srgbClr val="FF0000"/>
                </a:solidFill>
              </a:rPr>
              <a:t>paragraph</a:t>
            </a:r>
            <a:r>
              <a:rPr lang="en-GB" sz="2200" dirty="0"/>
              <a:t>, particular, peculiar, position, possess, produce, </a:t>
            </a:r>
            <a:r>
              <a:rPr lang="en-GB" sz="2200" b="1" dirty="0">
                <a:solidFill>
                  <a:srgbClr val="FF0000"/>
                </a:solidFill>
              </a:rPr>
              <a:t>professor</a:t>
            </a:r>
            <a:r>
              <a:rPr lang="en-GB" sz="2200" dirty="0"/>
              <a:t>, promise, property, prove, </a:t>
            </a:r>
            <a:r>
              <a:rPr lang="en-GB" sz="2200" b="1" dirty="0">
                <a:solidFill>
                  <a:srgbClr val="FF0000"/>
                </a:solidFill>
              </a:rPr>
              <a:t>punctuate</a:t>
            </a:r>
            <a:r>
              <a:rPr lang="en-GB" sz="2200" dirty="0"/>
              <a:t>, quality, quantity, quarrel, quarter, </a:t>
            </a:r>
            <a:r>
              <a:rPr lang="en-GB" sz="2200" b="1" dirty="0">
                <a:solidFill>
                  <a:srgbClr val="FF0000"/>
                </a:solidFill>
              </a:rPr>
              <a:t>recite</a:t>
            </a:r>
            <a:r>
              <a:rPr lang="en-GB" sz="2200" dirty="0"/>
              <a:t>, recover, register, </a:t>
            </a:r>
            <a:r>
              <a:rPr lang="en-GB" sz="2200" b="1" dirty="0">
                <a:solidFill>
                  <a:srgbClr val="FF0000"/>
                </a:solidFill>
              </a:rPr>
              <a:t>regular</a:t>
            </a:r>
            <a:r>
              <a:rPr lang="en-GB" sz="2200" dirty="0"/>
              <a:t>, reign, </a:t>
            </a:r>
            <a:r>
              <a:rPr lang="en-GB" sz="2200" b="1" dirty="0">
                <a:solidFill>
                  <a:srgbClr val="FF0000"/>
                </a:solidFill>
              </a:rPr>
              <a:t>remember</a:t>
            </a:r>
            <a:r>
              <a:rPr lang="en-GB" sz="2200" dirty="0"/>
              <a:t>, </a:t>
            </a:r>
            <a:r>
              <a:rPr lang="en-GB" sz="2200" b="1" dirty="0">
                <a:solidFill>
                  <a:srgbClr val="FF0000"/>
                </a:solidFill>
              </a:rPr>
              <a:t>sentence</a:t>
            </a:r>
            <a:r>
              <a:rPr lang="en-GB" sz="2200" dirty="0"/>
              <a:t>, separate, sew, situate, strength, sufficient, sure, surprise, surround, thought, though, </a:t>
            </a:r>
            <a:r>
              <a:rPr lang="en-GB" sz="2200" b="1" dirty="0">
                <a:solidFill>
                  <a:srgbClr val="7030A0"/>
                </a:solidFill>
              </a:rPr>
              <a:t>weary </a:t>
            </a:r>
          </a:p>
        </p:txBody>
      </p:sp>
      <p:sp>
        <p:nvSpPr>
          <p:cNvPr id="3" name="Title 2"/>
          <p:cNvSpPr>
            <a:spLocks noGrp="1"/>
          </p:cNvSpPr>
          <p:nvPr>
            <p:ph type="title"/>
          </p:nvPr>
        </p:nvSpPr>
        <p:spPr>
          <a:xfrm>
            <a:off x="457200" y="274638"/>
            <a:ext cx="8229600" cy="634082"/>
          </a:xfrm>
        </p:spPr>
        <p:txBody>
          <a:bodyPr>
            <a:normAutofit/>
          </a:bodyPr>
          <a:lstStyle/>
          <a:p>
            <a:r>
              <a:rPr lang="en-GB" sz="2800" dirty="0" smtClean="0"/>
              <a:t>70 words Y3-4 should learn (draft NC)</a:t>
            </a:r>
            <a:endParaRPr lang="en-GB" sz="2800" dirty="0"/>
          </a:p>
        </p:txBody>
      </p:sp>
    </p:spTree>
    <p:extLst>
      <p:ext uri="{BB962C8B-B14F-4D97-AF65-F5344CB8AC3E}">
        <p14:creationId xmlns:p14="http://schemas.microsoft.com/office/powerpoint/2010/main" val="38072725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dirty="0"/>
          </a:p>
        </p:txBody>
      </p:sp>
      <p:sp>
        <p:nvSpPr>
          <p:cNvPr id="16387" name="Rectangle 3"/>
          <p:cNvSpPr>
            <a:spLocks noGrp="1" noChangeArrowheads="1"/>
          </p:cNvSpPr>
          <p:nvPr>
            <p:ph type="body" idx="1"/>
          </p:nvPr>
        </p:nvSpPr>
        <p:spPr/>
        <p:txBody>
          <a:bodyPr/>
          <a:lstStyle/>
          <a:p>
            <a:endParaRPr lang="en-US" dirty="0"/>
          </a:p>
        </p:txBody>
      </p:sp>
      <p:pic>
        <p:nvPicPr>
          <p:cNvPr id="16388" name="Picture 4" descr="sorry you have to live"/>
          <p:cNvPicPr>
            <a:picLocks noChangeAspect="1" noChangeArrowheads="1"/>
          </p:cNvPicPr>
          <p:nvPr/>
        </p:nvPicPr>
        <p:blipFill>
          <a:blip r:embed="rId3" cstate="print"/>
          <a:srcRect/>
          <a:stretch>
            <a:fillRect/>
          </a:stretch>
        </p:blipFill>
        <p:spPr bwMode="auto">
          <a:xfrm>
            <a:off x="251520" y="0"/>
            <a:ext cx="8568952" cy="6669360"/>
          </a:xfrm>
          <a:prstGeom prst="rect">
            <a:avLst/>
          </a:prstGeom>
          <a:noFill/>
        </p:spPr>
      </p:pic>
      <p:sp>
        <p:nvSpPr>
          <p:cNvPr id="16389" name="Rectangle 5"/>
          <p:cNvSpPr>
            <a:spLocks noChangeArrowheads="1"/>
          </p:cNvSpPr>
          <p:nvPr/>
        </p:nvSpPr>
        <p:spPr bwMode="auto">
          <a:xfrm>
            <a:off x="395536" y="0"/>
            <a:ext cx="8280920" cy="2636912"/>
          </a:xfrm>
          <a:prstGeom prst="rect">
            <a:avLst/>
          </a:prstGeom>
          <a:solidFill>
            <a:schemeClr val="bg1"/>
          </a:solidFill>
          <a:ln w="9525">
            <a:noFill/>
            <a:miter lim="800000"/>
            <a:headEnd/>
            <a:tailEnd/>
          </a:ln>
          <a:effectLst/>
        </p:spPr>
        <p:txBody>
          <a:bodyPr wrap="none" anchor="ctr"/>
          <a:lstStyle/>
          <a:p>
            <a:endParaRPr lang="en-GB" dirty="0"/>
          </a:p>
        </p:txBody>
      </p:sp>
    </p:spTree>
    <p:extLst>
      <p:ext uri="{BB962C8B-B14F-4D97-AF65-F5344CB8AC3E}">
        <p14:creationId xmlns:p14="http://schemas.microsoft.com/office/powerpoint/2010/main" val="298917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6389"/>
                                        </p:tgtEl>
                                      </p:cBhvr>
                                    </p:animEffect>
                                    <p:set>
                                      <p:cBhvr>
                                        <p:cTn id="7" dur="1" fill="hold">
                                          <p:stCondLst>
                                            <p:cond delay="499"/>
                                          </p:stCondLst>
                                        </p:cTn>
                                        <p:tgtEl>
                                          <p:spTgt spid="163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t>Spelling rules – OK?</a:t>
            </a:r>
          </a:p>
        </p:txBody>
      </p:sp>
      <p:sp>
        <p:nvSpPr>
          <p:cNvPr id="27651" name="Rectangle 3"/>
          <p:cNvSpPr>
            <a:spLocks noGrp="1" noChangeArrowheads="1"/>
          </p:cNvSpPr>
          <p:nvPr>
            <p:ph type="body" idx="1"/>
          </p:nvPr>
        </p:nvSpPr>
        <p:spPr/>
        <p:txBody>
          <a:bodyPr/>
          <a:lstStyle/>
          <a:p>
            <a:r>
              <a:rPr lang="en-GB" dirty="0" smtClean="0"/>
              <a:t>Tell your neighbour a spelling rule.</a:t>
            </a:r>
            <a:endParaRPr lang="en-GB" dirty="0"/>
          </a:p>
          <a:p>
            <a:endParaRPr lang="en-GB" dirty="0"/>
          </a:p>
          <a:p>
            <a:r>
              <a:rPr lang="en-GB" dirty="0"/>
              <a:t>Who </a:t>
            </a:r>
            <a:r>
              <a:rPr lang="en-GB" dirty="0" smtClean="0"/>
              <a:t>said i </a:t>
            </a:r>
            <a:r>
              <a:rPr lang="en-GB" dirty="0"/>
              <a:t>before e except after c?</a:t>
            </a:r>
          </a:p>
          <a:p>
            <a:endParaRPr lang="en-GB" dirty="0"/>
          </a:p>
          <a:p>
            <a:r>
              <a:rPr lang="en-GB" dirty="0"/>
              <a:t>Now name another spelling rule.</a:t>
            </a:r>
          </a:p>
          <a:p>
            <a:endParaRPr lang="en-GB" dirty="0"/>
          </a:p>
        </p:txBody>
      </p:sp>
    </p:spTree>
    <p:extLst>
      <p:ext uri="{BB962C8B-B14F-4D97-AF65-F5344CB8AC3E}">
        <p14:creationId xmlns:p14="http://schemas.microsoft.com/office/powerpoint/2010/main" val="526418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GB" sz="4000"/>
              <a:t>Work out spelling rules for each of the following:</a:t>
            </a:r>
          </a:p>
        </p:txBody>
      </p:sp>
      <p:sp>
        <p:nvSpPr>
          <p:cNvPr id="29699" name="Rectangle 3"/>
          <p:cNvSpPr>
            <a:spLocks noGrp="1" noChangeArrowheads="1"/>
          </p:cNvSpPr>
          <p:nvPr>
            <p:ph type="body" idx="1"/>
          </p:nvPr>
        </p:nvSpPr>
        <p:spPr/>
        <p:txBody>
          <a:bodyPr/>
          <a:lstStyle/>
          <a:p>
            <a:r>
              <a:rPr lang="en-GB" dirty="0"/>
              <a:t>Which letters don’t </a:t>
            </a:r>
            <a:r>
              <a:rPr lang="en-GB" dirty="0" smtClean="0"/>
              <a:t>you find at the end of English </a:t>
            </a:r>
            <a:r>
              <a:rPr lang="en-GB" dirty="0"/>
              <a:t>words?</a:t>
            </a:r>
          </a:p>
          <a:p>
            <a:r>
              <a:rPr lang="en-GB" dirty="0" smtClean="0"/>
              <a:t>Plurals </a:t>
            </a:r>
            <a:r>
              <a:rPr lang="en-GB" dirty="0"/>
              <a:t>for words ending with y</a:t>
            </a:r>
          </a:p>
          <a:p>
            <a:r>
              <a:rPr lang="en-GB" dirty="0" smtClean="0"/>
              <a:t>Making </a:t>
            </a:r>
            <a:r>
              <a:rPr lang="en-GB" dirty="0"/>
              <a:t>words ending with s into </a:t>
            </a:r>
            <a:r>
              <a:rPr lang="en-GB" dirty="0" smtClean="0"/>
              <a:t>plurals</a:t>
            </a:r>
          </a:p>
          <a:p>
            <a:r>
              <a:rPr lang="en-GB" dirty="0" smtClean="0"/>
              <a:t>Deciding which word endings add –es in the plural</a:t>
            </a:r>
            <a:endParaRPr lang="en-GB" dirty="0"/>
          </a:p>
          <a:p>
            <a:endParaRPr lang="en-GB" dirty="0"/>
          </a:p>
        </p:txBody>
      </p:sp>
    </p:spTree>
    <p:extLst>
      <p:ext uri="{BB962C8B-B14F-4D97-AF65-F5344CB8AC3E}">
        <p14:creationId xmlns:p14="http://schemas.microsoft.com/office/powerpoint/2010/main" val="68274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91264" cy="467970"/>
          </a:xfrm>
        </p:spPr>
        <p:txBody>
          <a:bodyPr>
            <a:normAutofit fontScale="90000"/>
          </a:bodyPr>
          <a:lstStyle/>
          <a:p>
            <a:r>
              <a:rPr lang="en-GB" dirty="0" smtClean="0"/>
              <a:t>Y5-6 spelling list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44858971"/>
              </p:ext>
            </p:extLst>
          </p:nvPr>
        </p:nvGraphicFramePr>
        <p:xfrm>
          <a:off x="539552" y="692696"/>
          <a:ext cx="7920880" cy="5943600"/>
        </p:xfrm>
        <a:graphic>
          <a:graphicData uri="http://schemas.openxmlformats.org/drawingml/2006/table">
            <a:tbl>
              <a:tblPr firstRow="1" firstCol="1" bandRow="1">
                <a:tableStyleId>{5C22544A-7EE6-4342-B048-85BDC9FD1C3A}</a:tableStyleId>
              </a:tblPr>
              <a:tblGrid>
                <a:gridCol w="1861883">
                  <a:extLst>
                    <a:ext uri="{9D8B030D-6E8A-4147-A177-3AD203B41FA5}">
                      <a16:colId xmlns:a16="http://schemas.microsoft.com/office/drawing/2014/main" val="20000"/>
                    </a:ext>
                  </a:extLst>
                </a:gridCol>
                <a:gridCol w="2026017">
                  <a:extLst>
                    <a:ext uri="{9D8B030D-6E8A-4147-A177-3AD203B41FA5}">
                      <a16:colId xmlns:a16="http://schemas.microsoft.com/office/drawing/2014/main" val="20001"/>
                    </a:ext>
                  </a:extLst>
                </a:gridCol>
                <a:gridCol w="2086832">
                  <a:extLst>
                    <a:ext uri="{9D8B030D-6E8A-4147-A177-3AD203B41FA5}">
                      <a16:colId xmlns:a16="http://schemas.microsoft.com/office/drawing/2014/main" val="20002"/>
                    </a:ext>
                  </a:extLst>
                </a:gridCol>
                <a:gridCol w="1946148">
                  <a:extLst>
                    <a:ext uri="{9D8B030D-6E8A-4147-A177-3AD203B41FA5}">
                      <a16:colId xmlns:a16="http://schemas.microsoft.com/office/drawing/2014/main" val="20003"/>
                    </a:ext>
                  </a:extLst>
                </a:gridCol>
              </a:tblGrid>
              <a:tr h="218793">
                <a:tc>
                  <a:txBody>
                    <a:bodyPr/>
                    <a:lstStyle/>
                    <a:p>
                      <a:pPr>
                        <a:spcAft>
                          <a:spcPts val="0"/>
                        </a:spcAft>
                      </a:pPr>
                      <a:r>
                        <a:rPr lang="en-US" sz="1500" b="1" spc="-5" dirty="0">
                          <a:solidFill>
                            <a:schemeClr val="tx1"/>
                          </a:solidFill>
                          <a:effectLst/>
                        </a:rPr>
                        <a:t>a</a:t>
                      </a:r>
                      <a:r>
                        <a:rPr lang="en-US" sz="1500" b="1" dirty="0">
                          <a:solidFill>
                            <a:schemeClr val="tx1"/>
                          </a:solidFill>
                          <a:effectLst/>
                        </a:rPr>
                        <a:t>cc</a:t>
                      </a:r>
                      <a:r>
                        <a:rPr lang="en-US" sz="1500" b="1" spc="-5" dirty="0">
                          <a:solidFill>
                            <a:schemeClr val="tx1"/>
                          </a:solidFill>
                          <a:effectLst/>
                        </a:rPr>
                        <a:t>o</a:t>
                      </a:r>
                      <a:r>
                        <a:rPr lang="en-US" sz="1500" b="1" dirty="0">
                          <a:solidFill>
                            <a:schemeClr val="tx1"/>
                          </a:solidFill>
                          <a:effectLst/>
                        </a:rPr>
                        <a:t>mm</a:t>
                      </a:r>
                      <a:r>
                        <a:rPr lang="en-US" sz="1500" b="1" spc="-5" dirty="0">
                          <a:solidFill>
                            <a:schemeClr val="tx1"/>
                          </a:solidFill>
                          <a:effectLst/>
                        </a:rPr>
                        <a:t>oda</a:t>
                      </a:r>
                      <a:r>
                        <a:rPr lang="en-US" sz="1500" b="1" dirty="0">
                          <a:solidFill>
                            <a:schemeClr val="tx1"/>
                          </a:solidFill>
                          <a:effectLst/>
                        </a:rPr>
                        <a:t>te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US" sz="1500" b="1" dirty="0">
                          <a:solidFill>
                            <a:schemeClr val="tx1"/>
                          </a:solidFill>
                          <a:effectLst/>
                        </a:rPr>
                        <a:t>    </a:t>
                      </a:r>
                      <a:r>
                        <a:rPr lang="en-US" sz="1500" b="1" dirty="0" smtClean="0">
                          <a:solidFill>
                            <a:schemeClr val="tx1"/>
                          </a:solidFill>
                          <a:effectLst/>
                        </a:rPr>
                        <a:t>    cr</a:t>
                      </a:r>
                      <a:r>
                        <a:rPr lang="en-US" sz="1500" b="1" spc="-5" dirty="0" smtClean="0">
                          <a:solidFill>
                            <a:schemeClr val="tx1"/>
                          </a:solidFill>
                          <a:effectLst/>
                        </a:rPr>
                        <a:t>i</a:t>
                      </a:r>
                      <a:r>
                        <a:rPr lang="en-US" sz="1500" b="1" dirty="0" smtClean="0">
                          <a:solidFill>
                            <a:schemeClr val="tx1"/>
                          </a:solidFill>
                          <a:effectLst/>
                        </a:rPr>
                        <a:t>t</a:t>
                      </a:r>
                      <a:r>
                        <a:rPr lang="en-US" sz="1500" b="1" spc="-5" dirty="0" smtClean="0">
                          <a:solidFill>
                            <a:schemeClr val="tx1"/>
                          </a:solidFill>
                          <a:effectLst/>
                        </a:rPr>
                        <a:t>icis</a:t>
                      </a:r>
                      <a:r>
                        <a:rPr lang="en-US" sz="1500" b="1" dirty="0" smtClean="0">
                          <a:solidFill>
                            <a:schemeClr val="tx1"/>
                          </a:solidFill>
                          <a:effectLst/>
                        </a:rPr>
                        <a:t>e</a:t>
                      </a:r>
                      <a:r>
                        <a:rPr lang="en-US" sz="1500" b="1" spc="-5" dirty="0" smtClean="0">
                          <a:solidFill>
                            <a:schemeClr val="tx1"/>
                          </a:solidFill>
                          <a:effectLst/>
                        </a:rPr>
                        <a:t> </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US" sz="1500" b="1" spc="-5" dirty="0">
                          <a:solidFill>
                            <a:schemeClr val="tx1"/>
                          </a:solidFill>
                          <a:effectLst/>
                        </a:rPr>
                        <a:t>  </a:t>
                      </a:r>
                      <a:r>
                        <a:rPr lang="en-US" sz="1500" b="1" spc="-5" dirty="0" smtClean="0">
                          <a:solidFill>
                            <a:schemeClr val="tx1"/>
                          </a:solidFill>
                          <a:effectLst/>
                        </a:rPr>
                        <a:t>indi</a:t>
                      </a:r>
                      <a:r>
                        <a:rPr lang="en-US" sz="1500" b="1" spc="5" dirty="0" smtClean="0">
                          <a:solidFill>
                            <a:schemeClr val="tx1"/>
                          </a:solidFill>
                          <a:effectLst/>
                        </a:rPr>
                        <a:t>v</a:t>
                      </a:r>
                      <a:r>
                        <a:rPr lang="en-US" sz="1500" b="1" spc="-5" dirty="0" smtClean="0">
                          <a:solidFill>
                            <a:schemeClr val="tx1"/>
                          </a:solidFill>
                          <a:effectLst/>
                        </a:rPr>
                        <a:t>idu</a:t>
                      </a:r>
                      <a:r>
                        <a:rPr lang="en-US" sz="1500" b="1" dirty="0" smtClean="0">
                          <a:solidFill>
                            <a:schemeClr val="tx1"/>
                          </a:solidFill>
                          <a:effectLst/>
                        </a:rPr>
                        <a:t>al</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US" sz="1500" b="1">
                          <a:solidFill>
                            <a:schemeClr val="tx1"/>
                          </a:solidFill>
                          <a:effectLst/>
                        </a:rPr>
                        <a:t>      </a:t>
                      </a:r>
                      <a:r>
                        <a:rPr lang="en-US" sz="1500" b="1" smtClean="0">
                          <a:solidFill>
                            <a:schemeClr val="tx1"/>
                          </a:solidFill>
                          <a:effectLst/>
                        </a:rPr>
                        <a:t>r</a:t>
                      </a:r>
                      <a:r>
                        <a:rPr lang="en-US" sz="1500" b="1" spc="-5" smtClean="0">
                          <a:solidFill>
                            <a:schemeClr val="tx1"/>
                          </a:solidFill>
                          <a:effectLst/>
                        </a:rPr>
                        <a:t>elevant</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0"/>
                  </a:ext>
                </a:extLst>
              </a:tr>
              <a:tr h="218793">
                <a:tc>
                  <a:txBody>
                    <a:bodyPr/>
                    <a:lstStyle/>
                    <a:p>
                      <a:pPr marL="35560">
                        <a:spcBef>
                          <a:spcPts val="225"/>
                        </a:spcBef>
                        <a:spcAft>
                          <a:spcPts val="0"/>
                        </a:spcAft>
                      </a:pPr>
                      <a:r>
                        <a:rPr lang="en-US" sz="1500" b="1" spc="-5" dirty="0">
                          <a:solidFill>
                            <a:schemeClr val="tx1"/>
                          </a:solidFill>
                          <a:effectLst/>
                        </a:rPr>
                        <a:t>ac</a:t>
                      </a:r>
                      <a:r>
                        <a:rPr lang="en-US" sz="1500" b="1" dirty="0">
                          <a:solidFill>
                            <a:schemeClr val="tx1"/>
                          </a:solidFill>
                          <a:effectLst/>
                        </a:rPr>
                        <a:t>c</a:t>
                      </a:r>
                      <a:r>
                        <a:rPr lang="en-US" sz="1500" b="1" spc="-5" dirty="0">
                          <a:solidFill>
                            <a:schemeClr val="tx1"/>
                          </a:solidFill>
                          <a:effectLst/>
                        </a:rPr>
                        <a:t>o</a:t>
                      </a:r>
                      <a:r>
                        <a:rPr lang="en-US" sz="1500" b="1" dirty="0">
                          <a:solidFill>
                            <a:schemeClr val="tx1"/>
                          </a:solidFill>
                          <a:effectLst/>
                        </a:rPr>
                        <a:t>m</a:t>
                      </a:r>
                      <a:r>
                        <a:rPr lang="en-US" sz="1500" b="1" spc="-5" dirty="0">
                          <a:solidFill>
                            <a:schemeClr val="tx1"/>
                          </a:solidFill>
                          <a:effectLst/>
                        </a:rPr>
                        <a:t>pany</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c</a:t>
                      </a:r>
                      <a:r>
                        <a:rPr lang="en-US" sz="1500" b="1" spc="-5">
                          <a:solidFill>
                            <a:schemeClr val="tx1"/>
                          </a:solidFill>
                          <a:effectLst/>
                        </a:rPr>
                        <a:t>u</a:t>
                      </a:r>
                      <a:r>
                        <a:rPr lang="en-US" sz="1500" b="1">
                          <a:solidFill>
                            <a:schemeClr val="tx1"/>
                          </a:solidFill>
                          <a:effectLst/>
                        </a:rPr>
                        <a:t>r</a:t>
                      </a:r>
                      <a:r>
                        <a:rPr lang="en-US" sz="1500" b="1" spc="-5">
                          <a:solidFill>
                            <a:schemeClr val="tx1"/>
                          </a:solidFill>
                          <a:effectLst/>
                        </a:rPr>
                        <a:t>io</a:t>
                      </a:r>
                      <a:r>
                        <a:rPr lang="en-US" sz="1500" b="1">
                          <a:solidFill>
                            <a:schemeClr val="tx1"/>
                          </a:solidFill>
                          <a:effectLst/>
                        </a:rPr>
                        <a:t>s</a:t>
                      </a:r>
                      <a:r>
                        <a:rPr lang="en-US" sz="1500" b="1" spc="-5">
                          <a:solidFill>
                            <a:schemeClr val="tx1"/>
                          </a:solidFill>
                          <a:effectLst/>
                        </a:rPr>
                        <a:t>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dirty="0">
                          <a:solidFill>
                            <a:schemeClr val="tx1"/>
                          </a:solidFill>
                          <a:effectLst/>
                        </a:rPr>
                        <a:t>in</a:t>
                      </a:r>
                      <a:r>
                        <a:rPr lang="en-US" sz="1500" b="1" dirty="0">
                          <a:solidFill>
                            <a:schemeClr val="tx1"/>
                          </a:solidFill>
                          <a:effectLst/>
                        </a:rPr>
                        <a:t>t</a:t>
                      </a:r>
                      <a:r>
                        <a:rPr lang="en-US" sz="1500" b="1" spc="-5" dirty="0">
                          <a:solidFill>
                            <a:schemeClr val="tx1"/>
                          </a:solidFill>
                          <a:effectLst/>
                        </a:rPr>
                        <a:t>e</a:t>
                      </a:r>
                      <a:r>
                        <a:rPr lang="en-US" sz="1500" b="1" dirty="0">
                          <a:solidFill>
                            <a:schemeClr val="tx1"/>
                          </a:solidFill>
                          <a:effectLst/>
                        </a:rPr>
                        <a:t>rf</a:t>
                      </a:r>
                      <a:r>
                        <a:rPr lang="en-US" sz="1500" b="1" spc="-5" dirty="0">
                          <a:solidFill>
                            <a:schemeClr val="tx1"/>
                          </a:solidFill>
                          <a:effectLst/>
                        </a:rPr>
                        <a:t>e</a:t>
                      </a:r>
                      <a:r>
                        <a:rPr lang="en-US" sz="1500" b="1" dirty="0">
                          <a:solidFill>
                            <a:schemeClr val="tx1"/>
                          </a:solidFill>
                          <a:effectLst/>
                        </a:rPr>
                        <a:t>re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r</a:t>
                      </a:r>
                      <a:r>
                        <a:rPr lang="en-US" sz="1500" b="1" spc="-5">
                          <a:solidFill>
                            <a:schemeClr val="tx1"/>
                          </a:solidFill>
                          <a:effectLst/>
                        </a:rPr>
                        <a:t>es</a:t>
                      </a:r>
                      <a:r>
                        <a:rPr lang="en-US" sz="1500" b="1">
                          <a:solidFill>
                            <a:schemeClr val="tx1"/>
                          </a:solidFill>
                          <a:effectLst/>
                        </a:rPr>
                        <a:t>t</a:t>
                      </a:r>
                      <a:r>
                        <a:rPr lang="en-US" sz="1500" b="1" spc="-5">
                          <a:solidFill>
                            <a:schemeClr val="tx1"/>
                          </a:solidFill>
                          <a:effectLst/>
                        </a:rPr>
                        <a:t>au</a:t>
                      </a:r>
                      <a:r>
                        <a:rPr lang="en-US" sz="1500" b="1">
                          <a:solidFill>
                            <a:schemeClr val="tx1"/>
                          </a:solidFill>
                          <a:effectLst/>
                        </a:rPr>
                        <a:t>r</a:t>
                      </a:r>
                      <a:r>
                        <a:rPr lang="en-US" sz="1500" b="1" spc="-5">
                          <a:solidFill>
                            <a:schemeClr val="tx1"/>
                          </a:solidFill>
                          <a:effectLst/>
                        </a:rPr>
                        <a:t>ant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1"/>
                  </a:ext>
                </a:extLst>
              </a:tr>
              <a:tr h="218793">
                <a:tc>
                  <a:txBody>
                    <a:bodyPr/>
                    <a:lstStyle/>
                    <a:p>
                      <a:pPr marL="35560">
                        <a:spcBef>
                          <a:spcPts val="225"/>
                        </a:spcBef>
                        <a:spcAft>
                          <a:spcPts val="0"/>
                        </a:spcAft>
                      </a:pPr>
                      <a:r>
                        <a:rPr lang="en-US" sz="1500" b="1" spc="-5">
                          <a:solidFill>
                            <a:schemeClr val="tx1"/>
                          </a:solidFill>
                          <a:effectLst/>
                        </a:rPr>
                        <a:t>ac</a:t>
                      </a:r>
                      <a:r>
                        <a:rPr lang="en-US" sz="1500" b="1">
                          <a:solidFill>
                            <a:schemeClr val="tx1"/>
                          </a:solidFill>
                          <a:effectLst/>
                        </a:rPr>
                        <a:t>c</a:t>
                      </a:r>
                      <a:r>
                        <a:rPr lang="en-US" sz="1500" b="1" spc="-5">
                          <a:solidFill>
                            <a:schemeClr val="tx1"/>
                          </a:solidFill>
                          <a:effectLst/>
                        </a:rPr>
                        <a:t>o</a:t>
                      </a:r>
                      <a:r>
                        <a:rPr lang="en-US" sz="1500" b="1">
                          <a:solidFill>
                            <a:schemeClr val="tx1"/>
                          </a:solidFill>
                          <a:effectLst/>
                        </a:rPr>
                        <a:t>r</a:t>
                      </a:r>
                      <a:r>
                        <a:rPr lang="en-US" sz="1500" b="1" spc="-5">
                          <a:solidFill>
                            <a:schemeClr val="tx1"/>
                          </a:solidFill>
                          <a:effectLst/>
                        </a:rPr>
                        <a:t>ding</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de</a:t>
                      </a:r>
                      <a:r>
                        <a:rPr lang="en-US" sz="1500" b="1">
                          <a:solidFill>
                            <a:schemeClr val="tx1"/>
                          </a:solidFill>
                          <a:effectLst/>
                        </a:rPr>
                        <a:t>f</a:t>
                      </a:r>
                      <a:r>
                        <a:rPr lang="en-US" sz="1500" b="1" spc="-5">
                          <a:solidFill>
                            <a:schemeClr val="tx1"/>
                          </a:solidFill>
                          <a:effectLst/>
                        </a:rPr>
                        <a:t>ini</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in</a:t>
                      </a:r>
                      <a:r>
                        <a:rPr lang="en-US" sz="1500" b="1">
                          <a:solidFill>
                            <a:schemeClr val="tx1"/>
                          </a:solidFill>
                          <a:effectLst/>
                        </a:rPr>
                        <a:t>t</a:t>
                      </a:r>
                      <a:r>
                        <a:rPr lang="en-US" sz="1500" b="1" spc="-5">
                          <a:solidFill>
                            <a:schemeClr val="tx1"/>
                          </a:solidFill>
                          <a:effectLst/>
                        </a:rPr>
                        <a:t>e</a:t>
                      </a:r>
                      <a:r>
                        <a:rPr lang="en-US" sz="1500" b="1">
                          <a:solidFill>
                            <a:schemeClr val="tx1"/>
                          </a:solidFill>
                          <a:effectLst/>
                        </a:rPr>
                        <a:t>rr</a:t>
                      </a:r>
                      <a:r>
                        <a:rPr lang="en-US" sz="1500" b="1" spc="-5">
                          <a:solidFill>
                            <a:schemeClr val="tx1"/>
                          </a:solidFill>
                          <a:effectLst/>
                        </a:rPr>
                        <a:t>upt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r</a:t>
                      </a:r>
                      <a:r>
                        <a:rPr lang="en-US" sz="1500" b="1" spc="-5">
                          <a:solidFill>
                            <a:schemeClr val="tx1"/>
                          </a:solidFill>
                          <a:effectLst/>
                        </a:rPr>
                        <a:t>h</a:t>
                      </a:r>
                      <a:r>
                        <a:rPr lang="en-US" sz="1500" b="1">
                          <a:solidFill>
                            <a:schemeClr val="tx1"/>
                          </a:solidFill>
                          <a:effectLst/>
                        </a:rPr>
                        <a:t>yme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2"/>
                  </a:ext>
                </a:extLst>
              </a:tr>
              <a:tr h="218793">
                <a:tc>
                  <a:txBody>
                    <a:bodyPr/>
                    <a:lstStyle/>
                    <a:p>
                      <a:pPr marL="35560">
                        <a:spcBef>
                          <a:spcPts val="225"/>
                        </a:spcBef>
                        <a:spcAft>
                          <a:spcPts val="0"/>
                        </a:spcAft>
                      </a:pPr>
                      <a:r>
                        <a:rPr lang="en-US" sz="1500" b="1" spc="-5" dirty="0">
                          <a:solidFill>
                            <a:schemeClr val="tx1"/>
                          </a:solidFill>
                          <a:effectLst/>
                        </a:rPr>
                        <a:t>achiev</a:t>
                      </a:r>
                      <a:r>
                        <a:rPr lang="en-US" sz="1500" b="1" dirty="0">
                          <a:solidFill>
                            <a:schemeClr val="tx1"/>
                          </a:solidFill>
                          <a:effectLst/>
                        </a:rPr>
                        <a:t>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despe</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lang</a:t>
                      </a:r>
                      <a:r>
                        <a:rPr lang="en-US" sz="1500" b="1">
                          <a:solidFill>
                            <a:schemeClr val="tx1"/>
                          </a:solidFill>
                          <a:effectLst/>
                        </a:rPr>
                        <a:t>u</a:t>
                      </a:r>
                      <a:r>
                        <a:rPr lang="en-US" sz="1500" b="1" spc="-5">
                          <a:solidFill>
                            <a:schemeClr val="tx1"/>
                          </a:solidFill>
                          <a:effectLst/>
                        </a:rPr>
                        <a:t>age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r</a:t>
                      </a:r>
                      <a:r>
                        <a:rPr lang="en-US" sz="1500" b="1" spc="-5">
                          <a:solidFill>
                            <a:schemeClr val="tx1"/>
                          </a:solidFill>
                          <a:effectLst/>
                        </a:rPr>
                        <a:t>hy</a:t>
                      </a:r>
                      <a:r>
                        <a:rPr lang="en-US" sz="1500" b="1">
                          <a:solidFill>
                            <a:schemeClr val="tx1"/>
                          </a:solidFill>
                          <a:effectLst/>
                        </a:rPr>
                        <a:t>t</a:t>
                      </a:r>
                      <a:r>
                        <a:rPr lang="en-US" sz="1500" b="1" spc="-5">
                          <a:solidFill>
                            <a:schemeClr val="tx1"/>
                          </a:solidFill>
                          <a:effectLst/>
                        </a:rPr>
                        <a:t>hm</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3"/>
                  </a:ext>
                </a:extLst>
              </a:tr>
              <a:tr h="218793">
                <a:tc>
                  <a:txBody>
                    <a:bodyPr/>
                    <a:lstStyle/>
                    <a:p>
                      <a:pPr marL="35560">
                        <a:spcBef>
                          <a:spcPts val="225"/>
                        </a:spcBef>
                        <a:spcAft>
                          <a:spcPts val="0"/>
                        </a:spcAft>
                      </a:pPr>
                      <a:r>
                        <a:rPr lang="en-US" sz="1500" b="1" spc="-5">
                          <a:solidFill>
                            <a:schemeClr val="tx1"/>
                          </a:solidFill>
                          <a:effectLst/>
                        </a:rPr>
                        <a:t>agg</a:t>
                      </a:r>
                      <a:r>
                        <a:rPr lang="en-US" sz="1500" b="1">
                          <a:solidFill>
                            <a:schemeClr val="tx1"/>
                          </a:solidFill>
                          <a:effectLst/>
                        </a:rPr>
                        <a:t>r</a:t>
                      </a:r>
                      <a:r>
                        <a:rPr lang="en-US" sz="1500" b="1" spc="-5">
                          <a:solidFill>
                            <a:schemeClr val="tx1"/>
                          </a:solidFill>
                          <a:effectLst/>
                        </a:rPr>
                        <a:t>es</a:t>
                      </a:r>
                      <a:r>
                        <a:rPr lang="en-US" sz="1500" b="1">
                          <a:solidFill>
                            <a:schemeClr val="tx1"/>
                          </a:solidFill>
                          <a:effectLst/>
                        </a:rPr>
                        <a:t>s</a:t>
                      </a:r>
                      <a:r>
                        <a:rPr lang="en-US" sz="1500" b="1" spc="-5">
                          <a:solidFill>
                            <a:schemeClr val="tx1"/>
                          </a:solidFill>
                          <a:effectLst/>
                        </a:rPr>
                        <a:t>i</a:t>
                      </a:r>
                      <a:r>
                        <a:rPr lang="en-US" sz="1500" b="1">
                          <a:solidFill>
                            <a:schemeClr val="tx1"/>
                          </a:solidFill>
                          <a:effectLst/>
                        </a:rPr>
                        <a:t>ve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de</a:t>
                      </a:r>
                      <a:r>
                        <a:rPr lang="en-US" sz="1500" b="1">
                          <a:solidFill>
                            <a:schemeClr val="tx1"/>
                          </a:solidFill>
                          <a:effectLst/>
                        </a:rPr>
                        <a:t>t</a:t>
                      </a:r>
                      <a:r>
                        <a:rPr lang="en-US" sz="1500" b="1" spc="-5">
                          <a:solidFill>
                            <a:schemeClr val="tx1"/>
                          </a:solidFill>
                          <a:effectLst/>
                        </a:rPr>
                        <a:t>e</a:t>
                      </a:r>
                      <a:r>
                        <a:rPr lang="en-US" sz="1500" b="1">
                          <a:solidFill>
                            <a:schemeClr val="tx1"/>
                          </a:solidFill>
                          <a:effectLst/>
                        </a:rPr>
                        <a:t>rm</a:t>
                      </a:r>
                      <a:r>
                        <a:rPr lang="en-US" sz="1500" b="1" spc="-5">
                          <a:solidFill>
                            <a:schemeClr val="tx1"/>
                          </a:solidFill>
                          <a:effectLst/>
                        </a:rPr>
                        <a:t>ined</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leisu</a:t>
                      </a:r>
                      <a:r>
                        <a:rPr lang="en-US" sz="1500" b="1">
                          <a:solidFill>
                            <a:schemeClr val="tx1"/>
                          </a:solidFill>
                          <a:effectLst/>
                        </a:rPr>
                        <a:t>re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a</a:t>
                      </a:r>
                      <a:r>
                        <a:rPr lang="en-US" sz="1500" b="1">
                          <a:solidFill>
                            <a:schemeClr val="tx1"/>
                          </a:solidFill>
                          <a:effectLst/>
                        </a:rPr>
                        <a:t>cr</a:t>
                      </a:r>
                      <a:r>
                        <a:rPr lang="en-US" sz="1500" b="1" spc="-5">
                          <a:solidFill>
                            <a:schemeClr val="tx1"/>
                          </a:solidFill>
                          <a:effectLst/>
                        </a:rPr>
                        <a:t>i</a:t>
                      </a:r>
                      <a:r>
                        <a:rPr lang="en-US" sz="1500" b="1">
                          <a:solidFill>
                            <a:schemeClr val="tx1"/>
                          </a:solidFill>
                          <a:effectLst/>
                        </a:rPr>
                        <a:t>f</a:t>
                      </a:r>
                      <a:r>
                        <a:rPr lang="en-US" sz="1500" b="1" spc="-5">
                          <a:solidFill>
                            <a:schemeClr val="tx1"/>
                          </a:solidFill>
                          <a:effectLst/>
                        </a:rPr>
                        <a:t>i</a:t>
                      </a:r>
                      <a:r>
                        <a:rPr lang="en-US" sz="1500" b="1">
                          <a:solidFill>
                            <a:schemeClr val="tx1"/>
                          </a:solidFill>
                          <a:effectLst/>
                        </a:rPr>
                        <a:t>ce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4"/>
                  </a:ext>
                </a:extLst>
              </a:tr>
              <a:tr h="218793">
                <a:tc>
                  <a:txBody>
                    <a:bodyPr/>
                    <a:lstStyle/>
                    <a:p>
                      <a:pPr marL="35560">
                        <a:spcBef>
                          <a:spcPts val="225"/>
                        </a:spcBef>
                        <a:spcAft>
                          <a:spcPts val="0"/>
                        </a:spcAft>
                      </a:pPr>
                      <a:r>
                        <a:rPr lang="en-US" sz="1500" b="1" spc="-5">
                          <a:solidFill>
                            <a:schemeClr val="tx1"/>
                          </a:solidFill>
                          <a:effectLst/>
                        </a:rPr>
                        <a:t>a</a:t>
                      </a:r>
                      <a:r>
                        <a:rPr lang="en-US" sz="1500" b="1">
                          <a:solidFill>
                            <a:schemeClr val="tx1"/>
                          </a:solidFill>
                          <a:effectLst/>
                        </a:rPr>
                        <a:t>m</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eur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dirty="0">
                          <a:solidFill>
                            <a:schemeClr val="tx1"/>
                          </a:solidFill>
                          <a:effectLst/>
                        </a:rPr>
                        <a:t>devel</a:t>
                      </a:r>
                      <a:r>
                        <a:rPr lang="en-US" sz="1500" b="1" dirty="0">
                          <a:solidFill>
                            <a:schemeClr val="tx1"/>
                          </a:solidFill>
                          <a:effectLst/>
                        </a:rPr>
                        <a:t>op</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ligh</a:t>
                      </a:r>
                      <a:r>
                        <a:rPr lang="en-US" sz="1500" b="1">
                          <a:solidFill>
                            <a:schemeClr val="tx1"/>
                          </a:solidFill>
                          <a:effectLst/>
                        </a:rPr>
                        <a:t>tn</a:t>
                      </a:r>
                      <a:r>
                        <a:rPr lang="en-US" sz="1500" b="1" spc="-5">
                          <a:solidFill>
                            <a:schemeClr val="tx1"/>
                          </a:solidFill>
                          <a:effectLst/>
                        </a:rPr>
                        <a:t>in</a:t>
                      </a:r>
                      <a:r>
                        <a:rPr lang="en-US" sz="1500" b="1">
                          <a:solidFill>
                            <a:schemeClr val="tx1"/>
                          </a:solidFill>
                          <a:effectLst/>
                        </a:rPr>
                        <a:t>g</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ec</a:t>
                      </a:r>
                      <a:r>
                        <a:rPr lang="en-US" sz="1500" b="1">
                          <a:solidFill>
                            <a:schemeClr val="tx1"/>
                          </a:solidFill>
                          <a:effectLst/>
                        </a:rPr>
                        <a:t>r</a:t>
                      </a:r>
                      <a:r>
                        <a:rPr lang="en-US" sz="1500" b="1" spc="-5">
                          <a:solidFill>
                            <a:schemeClr val="tx1"/>
                          </a:solidFill>
                          <a:effectLst/>
                        </a:rPr>
                        <a:t>e</a:t>
                      </a:r>
                      <a:r>
                        <a:rPr lang="en-US" sz="1500" b="1">
                          <a:solidFill>
                            <a:schemeClr val="tx1"/>
                          </a:solidFill>
                          <a:effectLst/>
                        </a:rPr>
                        <a:t>t</a:t>
                      </a:r>
                      <a:r>
                        <a:rPr lang="en-US" sz="1500" b="1" spc="-5">
                          <a:solidFill>
                            <a:schemeClr val="tx1"/>
                          </a:solidFill>
                          <a:effectLst/>
                        </a:rPr>
                        <a:t>a</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5"/>
                  </a:ext>
                </a:extLst>
              </a:tr>
              <a:tr h="218793">
                <a:tc>
                  <a:txBody>
                    <a:bodyPr/>
                    <a:lstStyle/>
                    <a:p>
                      <a:pPr marL="35560">
                        <a:spcBef>
                          <a:spcPts val="225"/>
                        </a:spcBef>
                        <a:spcAft>
                          <a:spcPts val="0"/>
                        </a:spcAft>
                      </a:pPr>
                      <a:r>
                        <a:rPr lang="en-US" sz="1500" b="1" spc="-5" dirty="0">
                          <a:solidFill>
                            <a:schemeClr val="tx1"/>
                          </a:solidFill>
                          <a:effectLst/>
                        </a:rPr>
                        <a:t>ancient</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di</a:t>
                      </a:r>
                      <a:r>
                        <a:rPr lang="en-US" sz="1500" b="1">
                          <a:solidFill>
                            <a:schemeClr val="tx1"/>
                          </a:solidFill>
                          <a:effectLst/>
                        </a:rPr>
                        <a:t>ct</a:t>
                      </a:r>
                      <a:r>
                        <a:rPr lang="en-US" sz="1500" b="1" spc="-5">
                          <a:solidFill>
                            <a:schemeClr val="tx1"/>
                          </a:solidFill>
                          <a:effectLst/>
                        </a:rPr>
                        <a:t>iona</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m</a:t>
                      </a:r>
                      <a:r>
                        <a:rPr lang="en-US" sz="1500" b="1" spc="-5">
                          <a:solidFill>
                            <a:schemeClr val="tx1"/>
                          </a:solidFill>
                          <a:effectLst/>
                        </a:rPr>
                        <a:t>a</a:t>
                      </a:r>
                      <a:r>
                        <a:rPr lang="en-US" sz="1500" b="1">
                          <a:solidFill>
                            <a:schemeClr val="tx1"/>
                          </a:solidFill>
                          <a:effectLst/>
                        </a:rPr>
                        <a:t>rv</a:t>
                      </a:r>
                      <a:r>
                        <a:rPr lang="en-US" sz="1500" b="1" spc="-5">
                          <a:solidFill>
                            <a:schemeClr val="tx1"/>
                          </a:solidFill>
                          <a:effectLst/>
                        </a:rPr>
                        <a:t>ellous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houl</a:t>
                      </a:r>
                      <a:r>
                        <a:rPr lang="en-US" sz="1500" b="1">
                          <a:solidFill>
                            <a:schemeClr val="tx1"/>
                          </a:solidFill>
                          <a:effectLst/>
                        </a:rPr>
                        <a:t>d</a:t>
                      </a:r>
                      <a:r>
                        <a:rPr lang="en-US" sz="1500" b="1" spc="-5">
                          <a:solidFill>
                            <a:schemeClr val="tx1"/>
                          </a:solidFill>
                          <a:effectLst/>
                        </a:rPr>
                        <a:t>er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6"/>
                  </a:ext>
                </a:extLst>
              </a:tr>
              <a:tr h="218793">
                <a:tc>
                  <a:txBody>
                    <a:bodyPr/>
                    <a:lstStyle/>
                    <a:p>
                      <a:pPr marL="35560">
                        <a:spcBef>
                          <a:spcPts val="225"/>
                        </a:spcBef>
                        <a:spcAft>
                          <a:spcPts val="0"/>
                        </a:spcAft>
                      </a:pPr>
                      <a:r>
                        <a:rPr lang="en-US" sz="1500" b="1" spc="-5">
                          <a:solidFill>
                            <a:schemeClr val="tx1"/>
                          </a:solidFill>
                          <a:effectLst/>
                        </a:rPr>
                        <a:t>appa</a:t>
                      </a:r>
                      <a:r>
                        <a:rPr lang="en-US" sz="1500" b="1">
                          <a:solidFill>
                            <a:schemeClr val="tx1"/>
                          </a:solidFill>
                          <a:effectLst/>
                        </a:rPr>
                        <a:t>r</a:t>
                      </a:r>
                      <a:r>
                        <a:rPr lang="en-US" sz="1500" b="1" spc="-5">
                          <a:solidFill>
                            <a:schemeClr val="tx1"/>
                          </a:solidFill>
                          <a:effectLst/>
                        </a:rPr>
                        <a:t>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dirty="0">
                          <a:solidFill>
                            <a:schemeClr val="tx1"/>
                          </a:solidFill>
                          <a:effectLst/>
                        </a:rPr>
                        <a:t>di</a:t>
                      </a:r>
                      <a:r>
                        <a:rPr lang="en-US" sz="1500" b="1" dirty="0">
                          <a:solidFill>
                            <a:schemeClr val="tx1"/>
                          </a:solidFill>
                          <a:effectLst/>
                        </a:rPr>
                        <a:t>s</a:t>
                      </a:r>
                      <a:r>
                        <a:rPr lang="en-US" sz="1500" b="1" spc="-5" dirty="0">
                          <a:solidFill>
                            <a:schemeClr val="tx1"/>
                          </a:solidFill>
                          <a:effectLst/>
                        </a:rPr>
                        <a:t>as</a:t>
                      </a:r>
                      <a:r>
                        <a:rPr lang="en-US" sz="1500" b="1" dirty="0">
                          <a:solidFill>
                            <a:schemeClr val="tx1"/>
                          </a:solidFill>
                          <a:effectLst/>
                        </a:rPr>
                        <a:t>tr</a:t>
                      </a:r>
                      <a:r>
                        <a:rPr lang="en-US" sz="1500" b="1" spc="-5" dirty="0">
                          <a:solidFill>
                            <a:schemeClr val="tx1"/>
                          </a:solidFill>
                          <a:effectLst/>
                        </a:rPr>
                        <a:t>ous</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m</a:t>
                      </a:r>
                      <a:r>
                        <a:rPr lang="en-US" sz="1500" b="1" spc="-5">
                          <a:solidFill>
                            <a:schemeClr val="tx1"/>
                          </a:solidFill>
                          <a:effectLst/>
                        </a:rPr>
                        <a:t>i</a:t>
                      </a:r>
                      <a:r>
                        <a:rPr lang="en-US" sz="1500" b="1">
                          <a:solidFill>
                            <a:schemeClr val="tx1"/>
                          </a:solidFill>
                          <a:effectLst/>
                        </a:rPr>
                        <a:t>sc</a:t>
                      </a:r>
                      <a:r>
                        <a:rPr lang="en-US" sz="1500" b="1" spc="-5">
                          <a:solidFill>
                            <a:schemeClr val="tx1"/>
                          </a:solidFill>
                          <a:effectLst/>
                        </a:rPr>
                        <a:t>hievo</a:t>
                      </a:r>
                      <a:r>
                        <a:rPr lang="en-US" sz="1500" b="1">
                          <a:solidFill>
                            <a:schemeClr val="tx1"/>
                          </a:solidFill>
                          <a:effectLst/>
                        </a:rPr>
                        <a:t>us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igna</a:t>
                      </a:r>
                      <a:r>
                        <a:rPr lang="en-US" sz="1500" b="1">
                          <a:solidFill>
                            <a:schemeClr val="tx1"/>
                          </a:solidFill>
                          <a:effectLst/>
                        </a:rPr>
                        <a:t>t</a:t>
                      </a:r>
                      <a:r>
                        <a:rPr lang="en-US" sz="1500" b="1" spc="-5">
                          <a:solidFill>
                            <a:schemeClr val="tx1"/>
                          </a:solidFill>
                          <a:effectLst/>
                        </a:rPr>
                        <a:t>u</a:t>
                      </a:r>
                      <a:r>
                        <a:rPr lang="en-US" sz="1500" b="1">
                          <a:solidFill>
                            <a:schemeClr val="tx1"/>
                          </a:solidFill>
                          <a:effectLst/>
                        </a:rPr>
                        <a:t>re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7"/>
                  </a:ext>
                </a:extLst>
              </a:tr>
              <a:tr h="218793">
                <a:tc>
                  <a:txBody>
                    <a:bodyPr/>
                    <a:lstStyle/>
                    <a:p>
                      <a:pPr marL="35560">
                        <a:spcBef>
                          <a:spcPts val="225"/>
                        </a:spcBef>
                        <a:spcAft>
                          <a:spcPts val="0"/>
                        </a:spcAft>
                      </a:pPr>
                      <a:r>
                        <a:rPr lang="en-US" sz="1500" b="1" spc="-5">
                          <a:solidFill>
                            <a:schemeClr val="tx1"/>
                          </a:solidFill>
                          <a:effectLst/>
                        </a:rPr>
                        <a:t>app</a:t>
                      </a:r>
                      <a:r>
                        <a:rPr lang="en-US" sz="1500" b="1">
                          <a:solidFill>
                            <a:schemeClr val="tx1"/>
                          </a:solidFill>
                          <a:effectLst/>
                        </a:rPr>
                        <a:t>r</a:t>
                      </a:r>
                      <a:r>
                        <a:rPr lang="en-US" sz="1500" b="1" spc="-5">
                          <a:solidFill>
                            <a:schemeClr val="tx1"/>
                          </a:solidFill>
                          <a:effectLst/>
                        </a:rPr>
                        <a:t>ecia</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a:solidFill>
                            <a:schemeClr val="tx1"/>
                          </a:solidFill>
                          <a:effectLst/>
                        </a:rPr>
                        <a:t>m</a:t>
                      </a:r>
                      <a:r>
                        <a:rPr lang="en-US" sz="1500" b="1" spc="-5">
                          <a:solidFill>
                            <a:schemeClr val="tx1"/>
                          </a:solidFill>
                          <a:effectLst/>
                        </a:rPr>
                        <a:t>ba</a:t>
                      </a:r>
                      <a:r>
                        <a:rPr lang="en-US" sz="1500" b="1">
                          <a:solidFill>
                            <a:schemeClr val="tx1"/>
                          </a:solidFill>
                          <a:effectLst/>
                        </a:rPr>
                        <a:t>rr</a:t>
                      </a:r>
                      <a:r>
                        <a:rPr lang="en-US" sz="1500" b="1" spc="-5">
                          <a:solidFill>
                            <a:schemeClr val="tx1"/>
                          </a:solidFill>
                          <a:effectLst/>
                        </a:rPr>
                        <a:t>as</a:t>
                      </a:r>
                      <a:r>
                        <a:rPr lang="en-US" sz="1500" b="1">
                          <a:solidFill>
                            <a:schemeClr val="tx1"/>
                          </a:solidFill>
                          <a:effectLst/>
                        </a:rPr>
                        <a:t>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m</a:t>
                      </a:r>
                      <a:r>
                        <a:rPr lang="en-US" sz="1500" b="1" spc="-5">
                          <a:solidFill>
                            <a:schemeClr val="tx1"/>
                          </a:solidFill>
                          <a:effectLst/>
                        </a:rPr>
                        <a:t>u</a:t>
                      </a:r>
                      <a:r>
                        <a:rPr lang="en-US" sz="1500" b="1">
                          <a:solidFill>
                            <a:schemeClr val="tx1"/>
                          </a:solidFill>
                          <a:effectLst/>
                        </a:rPr>
                        <a:t>sc</a:t>
                      </a:r>
                      <a:r>
                        <a:rPr lang="en-US" sz="1500" b="1" spc="-5">
                          <a:solidFill>
                            <a:schemeClr val="tx1"/>
                          </a:solidFill>
                          <a:effectLst/>
                        </a:rPr>
                        <a:t>l</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ince</a:t>
                      </a:r>
                      <a:r>
                        <a:rPr lang="en-US" sz="1500" b="1">
                          <a:solidFill>
                            <a:schemeClr val="tx1"/>
                          </a:solidFill>
                          <a:effectLst/>
                        </a:rPr>
                        <a:t>r</a:t>
                      </a:r>
                      <a:r>
                        <a:rPr lang="en-US" sz="1500" b="1" spc="-5">
                          <a:solidFill>
                            <a:schemeClr val="tx1"/>
                          </a:solidFill>
                          <a:effectLst/>
                        </a:rPr>
                        <a:t>el</a:t>
                      </a:r>
                      <a:r>
                        <a:rPr lang="en-US" sz="1500" b="1">
                          <a:solidFill>
                            <a:schemeClr val="tx1"/>
                          </a:solidFill>
                          <a:effectLst/>
                        </a:rPr>
                        <a: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8"/>
                  </a:ext>
                </a:extLst>
              </a:tr>
              <a:tr h="218793">
                <a:tc>
                  <a:txBody>
                    <a:bodyPr/>
                    <a:lstStyle/>
                    <a:p>
                      <a:pPr marL="35560">
                        <a:spcBef>
                          <a:spcPts val="225"/>
                        </a:spcBef>
                        <a:spcAft>
                          <a:spcPts val="0"/>
                        </a:spcAft>
                      </a:pPr>
                      <a:r>
                        <a:rPr lang="en-US" sz="1500" b="1" spc="-5">
                          <a:solidFill>
                            <a:schemeClr val="tx1"/>
                          </a:solidFill>
                          <a:effectLst/>
                        </a:rPr>
                        <a:t>a</a:t>
                      </a:r>
                      <a:r>
                        <a:rPr lang="en-US" sz="1500" b="1">
                          <a:solidFill>
                            <a:schemeClr val="tx1"/>
                          </a:solidFill>
                          <a:effectLst/>
                        </a:rPr>
                        <a:t>tt</a:t>
                      </a:r>
                      <a:r>
                        <a:rPr lang="en-US" sz="1500" b="1" spc="-5">
                          <a:solidFill>
                            <a:schemeClr val="tx1"/>
                          </a:solidFill>
                          <a:effectLst/>
                        </a:rPr>
                        <a:t>ached</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envi</a:t>
                      </a:r>
                      <a:r>
                        <a:rPr lang="en-US" sz="1500" b="1">
                          <a:solidFill>
                            <a:schemeClr val="tx1"/>
                          </a:solidFill>
                          <a:effectLst/>
                        </a:rPr>
                        <a:t>r</a:t>
                      </a:r>
                      <a:r>
                        <a:rPr lang="en-US" sz="1500" b="1" spc="-5">
                          <a:solidFill>
                            <a:schemeClr val="tx1"/>
                          </a:solidFill>
                          <a:effectLst/>
                        </a:rPr>
                        <a:t>on</a:t>
                      </a:r>
                      <a:r>
                        <a:rPr lang="en-US" sz="1500" b="1">
                          <a:solidFill>
                            <a:schemeClr val="tx1"/>
                          </a:solidFill>
                          <a:effectLst/>
                        </a:rPr>
                        <a:t>me</a:t>
                      </a:r>
                      <a:r>
                        <a:rPr lang="en-US" sz="1500" b="1" spc="-5">
                          <a:solidFill>
                            <a:schemeClr val="tx1"/>
                          </a:solidFill>
                          <a:effectLst/>
                        </a:rPr>
                        <a:t>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neces</a:t>
                      </a:r>
                      <a:r>
                        <a:rPr lang="en-US" sz="1500" b="1">
                          <a:solidFill>
                            <a:schemeClr val="tx1"/>
                          </a:solidFill>
                          <a:effectLst/>
                        </a:rPr>
                        <a:t>s</a:t>
                      </a:r>
                      <a:r>
                        <a:rPr lang="en-US" sz="1500" b="1" spc="-5">
                          <a:solidFill>
                            <a:schemeClr val="tx1"/>
                          </a:solidFill>
                          <a:effectLst/>
                        </a:rPr>
                        <a:t>a</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old</a:t>
                      </a:r>
                      <a:r>
                        <a:rPr lang="en-US" sz="1500" b="1">
                          <a:solidFill>
                            <a:schemeClr val="tx1"/>
                          </a:solidFill>
                          <a:effectLst/>
                        </a:rPr>
                        <a:t>i</a:t>
                      </a:r>
                      <a:r>
                        <a:rPr lang="en-US" sz="1500" b="1" spc="-5">
                          <a:solidFill>
                            <a:schemeClr val="tx1"/>
                          </a:solidFill>
                          <a:effectLst/>
                        </a:rPr>
                        <a:t>er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9"/>
                  </a:ext>
                </a:extLst>
              </a:tr>
              <a:tr h="218793">
                <a:tc>
                  <a:txBody>
                    <a:bodyPr/>
                    <a:lstStyle/>
                    <a:p>
                      <a:pPr marL="35560">
                        <a:spcBef>
                          <a:spcPts val="225"/>
                        </a:spcBef>
                        <a:spcAft>
                          <a:spcPts val="0"/>
                        </a:spcAft>
                      </a:pPr>
                      <a:r>
                        <a:rPr lang="en-US" sz="1500" b="1" spc="-5" dirty="0">
                          <a:solidFill>
                            <a:schemeClr val="tx1"/>
                          </a:solidFill>
                          <a:effectLst/>
                        </a:rPr>
                        <a:t>avai</a:t>
                      </a:r>
                      <a:r>
                        <a:rPr lang="en-US" sz="1500" b="1" dirty="0">
                          <a:solidFill>
                            <a:schemeClr val="tx1"/>
                          </a:solidFill>
                          <a:effectLst/>
                        </a:rPr>
                        <a:t>l</a:t>
                      </a:r>
                      <a:r>
                        <a:rPr lang="en-US" sz="1500" b="1" spc="-5" dirty="0">
                          <a:solidFill>
                            <a:schemeClr val="tx1"/>
                          </a:solidFill>
                          <a:effectLst/>
                        </a:rPr>
                        <a:t>abl</a:t>
                      </a:r>
                      <a:r>
                        <a:rPr lang="en-US" sz="1500" b="1" dirty="0">
                          <a:solidFill>
                            <a:schemeClr val="tx1"/>
                          </a:solidFill>
                          <a:effectLst/>
                        </a:rPr>
                        <a:t>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equi</a:t>
                      </a:r>
                      <a:r>
                        <a:rPr lang="en-US" sz="1500" b="1">
                          <a:solidFill>
                            <a:schemeClr val="tx1"/>
                          </a:solidFill>
                          <a:effectLst/>
                        </a:rPr>
                        <a:t>p</a:t>
                      </a:r>
                      <a:r>
                        <a:rPr lang="en-US" sz="1500" b="1" spc="-5">
                          <a:solidFill>
                            <a:schemeClr val="tx1"/>
                          </a:solidFill>
                          <a:effectLst/>
                        </a:rPr>
                        <a:t>p</a:t>
                      </a:r>
                      <a:r>
                        <a:rPr lang="en-US" sz="1500" b="1">
                          <a:solidFill>
                            <a:schemeClr val="tx1"/>
                          </a:solidFill>
                          <a:effectLst/>
                        </a:rPr>
                        <a:t>e</a:t>
                      </a:r>
                      <a:r>
                        <a:rPr lang="en-US" sz="1500" b="1" spc="-5">
                          <a:solidFill>
                            <a:schemeClr val="tx1"/>
                          </a:solidFill>
                          <a:effectLst/>
                        </a:rPr>
                        <a:t>d</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neig</a:t>
                      </a:r>
                      <a:r>
                        <a:rPr lang="en-US" sz="1500" b="1">
                          <a:solidFill>
                            <a:schemeClr val="tx1"/>
                          </a:solidFill>
                          <a:effectLst/>
                        </a:rPr>
                        <a:t>h</a:t>
                      </a:r>
                      <a:r>
                        <a:rPr lang="en-US" sz="1500" b="1" spc="-5">
                          <a:solidFill>
                            <a:schemeClr val="tx1"/>
                          </a:solidFill>
                          <a:effectLst/>
                        </a:rPr>
                        <a:t>bour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st</a:t>
                      </a:r>
                      <a:r>
                        <a:rPr lang="en-US" sz="1500" b="1" spc="-5">
                          <a:solidFill>
                            <a:schemeClr val="tx1"/>
                          </a:solidFill>
                          <a:effectLst/>
                        </a:rPr>
                        <a:t>o</a:t>
                      </a:r>
                      <a:r>
                        <a:rPr lang="en-US" sz="1500" b="1">
                          <a:solidFill>
                            <a:schemeClr val="tx1"/>
                          </a:solidFill>
                          <a:effectLst/>
                        </a:rPr>
                        <a:t>m</a:t>
                      </a:r>
                      <a:r>
                        <a:rPr lang="en-US" sz="1500" b="1" spc="-5">
                          <a:solidFill>
                            <a:schemeClr val="tx1"/>
                          </a:solidFill>
                          <a:effectLst/>
                        </a:rPr>
                        <a:t>ac</a:t>
                      </a:r>
                      <a:r>
                        <a:rPr lang="en-US" sz="1500" b="1">
                          <a:solidFill>
                            <a:schemeClr val="tx1"/>
                          </a:solidFill>
                          <a:effectLst/>
                        </a:rPr>
                        <a:t>h</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0"/>
                  </a:ext>
                </a:extLst>
              </a:tr>
              <a:tr h="218793">
                <a:tc>
                  <a:txBody>
                    <a:bodyPr/>
                    <a:lstStyle/>
                    <a:p>
                      <a:pPr marL="35560">
                        <a:spcBef>
                          <a:spcPts val="225"/>
                        </a:spcBef>
                        <a:spcAft>
                          <a:spcPts val="0"/>
                        </a:spcAft>
                      </a:pPr>
                      <a:r>
                        <a:rPr lang="en-US" sz="1500" b="1" spc="-5">
                          <a:solidFill>
                            <a:schemeClr val="tx1"/>
                          </a:solidFill>
                          <a:effectLst/>
                        </a:rPr>
                        <a:t>ave</a:t>
                      </a:r>
                      <a:r>
                        <a:rPr lang="en-US" sz="1500" b="1">
                          <a:solidFill>
                            <a:schemeClr val="tx1"/>
                          </a:solidFill>
                          <a:effectLst/>
                        </a:rPr>
                        <a:t>r</a:t>
                      </a:r>
                      <a:r>
                        <a:rPr lang="en-US" sz="1500" b="1" spc="-5">
                          <a:solidFill>
                            <a:schemeClr val="tx1"/>
                          </a:solidFill>
                          <a:effectLst/>
                        </a:rPr>
                        <a:t>age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a:solidFill>
                            <a:schemeClr val="tx1"/>
                          </a:solidFill>
                          <a:effectLst/>
                        </a:rPr>
                        <a:t>s</a:t>
                      </a:r>
                      <a:r>
                        <a:rPr lang="en-US" sz="1500" b="1" spc="-5">
                          <a:solidFill>
                            <a:schemeClr val="tx1"/>
                          </a:solidFill>
                          <a:effectLst/>
                        </a:rPr>
                        <a:t>pe</a:t>
                      </a:r>
                      <a:r>
                        <a:rPr lang="en-US" sz="1500" b="1">
                          <a:solidFill>
                            <a:schemeClr val="tx1"/>
                          </a:solidFill>
                          <a:effectLst/>
                        </a:rPr>
                        <a:t>c</a:t>
                      </a:r>
                      <a:r>
                        <a:rPr lang="en-US" sz="1500" b="1" spc="-5">
                          <a:solidFill>
                            <a:schemeClr val="tx1"/>
                          </a:solidFill>
                          <a:effectLst/>
                        </a:rPr>
                        <a:t>i</a:t>
                      </a:r>
                      <a:r>
                        <a:rPr lang="en-US" sz="1500" b="1">
                          <a:solidFill>
                            <a:schemeClr val="tx1"/>
                          </a:solidFill>
                          <a:effectLst/>
                        </a:rPr>
                        <a:t>a</a:t>
                      </a:r>
                      <a:r>
                        <a:rPr lang="en-US" sz="1500" b="1" spc="-5">
                          <a:solidFill>
                            <a:schemeClr val="tx1"/>
                          </a:solidFill>
                          <a:effectLst/>
                        </a:rPr>
                        <a:t>lly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nui</a:t>
                      </a:r>
                      <a:r>
                        <a:rPr lang="en-US" sz="1500" b="1">
                          <a:solidFill>
                            <a:schemeClr val="tx1"/>
                          </a:solidFill>
                          <a:effectLst/>
                        </a:rPr>
                        <a:t>s</a:t>
                      </a:r>
                      <a:r>
                        <a:rPr lang="en-US" sz="1500" b="1" spc="-5">
                          <a:solidFill>
                            <a:schemeClr val="tx1"/>
                          </a:solidFill>
                          <a:effectLst/>
                        </a:rPr>
                        <a:t>an</a:t>
                      </a:r>
                      <a:r>
                        <a:rPr lang="en-US" sz="1500" b="1" spc="5">
                          <a:solidFill>
                            <a:schemeClr val="tx1"/>
                          </a:solidFill>
                          <a:effectLst/>
                        </a:rPr>
                        <a:t>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u</a:t>
                      </a:r>
                      <a:r>
                        <a:rPr lang="en-US" sz="1500" b="1">
                          <a:solidFill>
                            <a:schemeClr val="tx1"/>
                          </a:solidFill>
                          <a:effectLst/>
                        </a:rPr>
                        <a:t>ff</a:t>
                      </a:r>
                      <a:r>
                        <a:rPr lang="en-US" sz="1500" b="1" spc="-5">
                          <a:solidFill>
                            <a:schemeClr val="tx1"/>
                          </a:solidFill>
                          <a:effectLst/>
                        </a:rPr>
                        <a:t>i</a:t>
                      </a:r>
                      <a:r>
                        <a:rPr lang="en-US" sz="1500" b="1">
                          <a:solidFill>
                            <a:schemeClr val="tx1"/>
                          </a:solidFill>
                          <a:effectLst/>
                        </a:rPr>
                        <a:t>c</a:t>
                      </a:r>
                      <a:r>
                        <a:rPr lang="en-US" sz="1500" b="1" spc="-5">
                          <a:solidFill>
                            <a:schemeClr val="tx1"/>
                          </a:solidFill>
                          <a:effectLst/>
                        </a:rPr>
                        <a:t>ient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1"/>
                  </a:ext>
                </a:extLst>
              </a:tr>
              <a:tr h="218793">
                <a:tc>
                  <a:txBody>
                    <a:bodyPr/>
                    <a:lstStyle/>
                    <a:p>
                      <a:pPr marL="35560">
                        <a:spcBef>
                          <a:spcPts val="225"/>
                        </a:spcBef>
                        <a:spcAft>
                          <a:spcPts val="0"/>
                        </a:spcAft>
                      </a:pPr>
                      <a:r>
                        <a:rPr lang="en-US" sz="1500" b="1" spc="-5">
                          <a:solidFill>
                            <a:schemeClr val="tx1"/>
                          </a:solidFill>
                          <a:effectLst/>
                        </a:rPr>
                        <a:t>awkwa</a:t>
                      </a:r>
                      <a:r>
                        <a:rPr lang="en-US" sz="1500" b="1">
                          <a:solidFill>
                            <a:schemeClr val="tx1"/>
                          </a:solidFill>
                          <a:effectLst/>
                        </a:rPr>
                        <a:t>rd</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spc="-10">
                          <a:solidFill>
                            <a:schemeClr val="tx1"/>
                          </a:solidFill>
                          <a:effectLst/>
                        </a:rPr>
                        <a:t>x</a:t>
                      </a:r>
                      <a:r>
                        <a:rPr lang="en-US" sz="1500" b="1">
                          <a:solidFill>
                            <a:schemeClr val="tx1"/>
                          </a:solidFill>
                          <a:effectLst/>
                        </a:rPr>
                        <a:t>a</a:t>
                      </a:r>
                      <a:r>
                        <a:rPr lang="en-US" sz="1500" b="1" spc="-5">
                          <a:solidFill>
                            <a:schemeClr val="tx1"/>
                          </a:solidFill>
                          <a:effectLst/>
                        </a:rPr>
                        <a:t>gge</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dirty="0">
                          <a:solidFill>
                            <a:srgbClr val="FF0000"/>
                          </a:solidFill>
                          <a:effectLst/>
                        </a:rPr>
                        <a:t>oc</a:t>
                      </a:r>
                      <a:r>
                        <a:rPr lang="en-US" sz="1500" b="1" dirty="0">
                          <a:solidFill>
                            <a:srgbClr val="FF0000"/>
                          </a:solidFill>
                          <a:effectLst/>
                        </a:rPr>
                        <a:t>c</a:t>
                      </a:r>
                      <a:r>
                        <a:rPr lang="en-US" sz="1500" b="1" spc="-5" dirty="0">
                          <a:solidFill>
                            <a:srgbClr val="FF0000"/>
                          </a:solidFill>
                          <a:effectLst/>
                        </a:rPr>
                        <a:t>upy</a:t>
                      </a:r>
                      <a:endParaRPr lang="en-GB" sz="1500" b="1" dirty="0">
                        <a:solidFill>
                          <a:srgbClr val="FF0000"/>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ugges</a:t>
                      </a:r>
                      <a:r>
                        <a:rPr lang="en-US" sz="1500" b="1">
                          <a:solidFill>
                            <a:schemeClr val="tx1"/>
                          </a:solidFill>
                          <a:effectLst/>
                        </a:rPr>
                        <a:t>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2"/>
                  </a:ext>
                </a:extLst>
              </a:tr>
              <a:tr h="218793">
                <a:tc>
                  <a:txBody>
                    <a:bodyPr/>
                    <a:lstStyle/>
                    <a:p>
                      <a:pPr marL="35560">
                        <a:spcBef>
                          <a:spcPts val="225"/>
                        </a:spcBef>
                        <a:spcAft>
                          <a:spcPts val="0"/>
                        </a:spcAft>
                      </a:pPr>
                      <a:r>
                        <a:rPr lang="en-US" sz="1500" b="1" spc="-5">
                          <a:solidFill>
                            <a:schemeClr val="tx1"/>
                          </a:solidFill>
                          <a:effectLst/>
                        </a:rPr>
                        <a:t>ba</a:t>
                      </a:r>
                      <a:r>
                        <a:rPr lang="en-US" sz="1500" b="1">
                          <a:solidFill>
                            <a:schemeClr val="tx1"/>
                          </a:solidFill>
                          <a:effectLst/>
                        </a:rPr>
                        <a:t>r</a:t>
                      </a:r>
                      <a:r>
                        <a:rPr lang="en-US" sz="1500" b="1" spc="-5">
                          <a:solidFill>
                            <a:schemeClr val="tx1"/>
                          </a:solidFill>
                          <a:effectLst/>
                        </a:rPr>
                        <a:t>gai</a:t>
                      </a:r>
                      <a:r>
                        <a:rPr lang="en-US" sz="1500" b="1">
                          <a:solidFill>
                            <a:schemeClr val="tx1"/>
                          </a:solidFill>
                          <a:effectLst/>
                        </a:rPr>
                        <a:t>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spc="-10">
                          <a:solidFill>
                            <a:schemeClr val="tx1"/>
                          </a:solidFill>
                          <a:effectLst/>
                        </a:rPr>
                        <a:t>x</a:t>
                      </a:r>
                      <a:r>
                        <a:rPr lang="en-US" sz="1500" b="1">
                          <a:solidFill>
                            <a:schemeClr val="tx1"/>
                          </a:solidFill>
                          <a:effectLst/>
                        </a:rPr>
                        <a:t>ce</a:t>
                      </a:r>
                      <a:r>
                        <a:rPr lang="en-US" sz="1500" b="1" spc="-5">
                          <a:solidFill>
                            <a:schemeClr val="tx1"/>
                          </a:solidFill>
                          <a:effectLst/>
                        </a:rPr>
                        <a:t>l</a:t>
                      </a:r>
                      <a:r>
                        <a:rPr lang="en-US" sz="1500" b="1">
                          <a:solidFill>
                            <a:schemeClr val="tx1"/>
                          </a:solidFill>
                          <a:effectLst/>
                        </a:rPr>
                        <a:t>l</a:t>
                      </a:r>
                      <a:r>
                        <a:rPr lang="en-US" sz="1500" b="1" spc="-5">
                          <a:solidFill>
                            <a:schemeClr val="tx1"/>
                          </a:solidFill>
                          <a:effectLst/>
                        </a:rPr>
                        <a:t>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oc</a:t>
                      </a:r>
                      <a:r>
                        <a:rPr lang="en-US" sz="1500" b="1">
                          <a:solidFill>
                            <a:schemeClr val="tx1"/>
                          </a:solidFill>
                          <a:effectLst/>
                        </a:rPr>
                        <a:t>c</a:t>
                      </a:r>
                      <a:r>
                        <a:rPr lang="en-US" sz="1500" b="1" spc="-5">
                          <a:solidFill>
                            <a:schemeClr val="tx1"/>
                          </a:solidFill>
                          <a:effectLst/>
                        </a:rPr>
                        <a:t>ur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sym</a:t>
                      </a:r>
                      <a:r>
                        <a:rPr lang="en-US" sz="1500" b="1" spc="-5">
                          <a:solidFill>
                            <a:schemeClr val="tx1"/>
                          </a:solidFill>
                          <a:effectLst/>
                        </a:rPr>
                        <a:t>bol</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3"/>
                  </a:ext>
                </a:extLst>
              </a:tr>
              <a:tr h="218793">
                <a:tc>
                  <a:txBody>
                    <a:bodyPr/>
                    <a:lstStyle/>
                    <a:p>
                      <a:pPr marL="35560">
                        <a:spcBef>
                          <a:spcPts val="225"/>
                        </a:spcBef>
                        <a:spcAft>
                          <a:spcPts val="0"/>
                        </a:spcAft>
                      </a:pPr>
                      <a:r>
                        <a:rPr lang="en-US" sz="1500" b="1" spc="-5">
                          <a:solidFill>
                            <a:schemeClr val="tx1"/>
                          </a:solidFill>
                          <a:effectLst/>
                        </a:rPr>
                        <a:t>b</a:t>
                      </a:r>
                      <a:r>
                        <a:rPr lang="en-US" sz="1500" b="1">
                          <a:solidFill>
                            <a:schemeClr val="tx1"/>
                          </a:solidFill>
                          <a:effectLst/>
                        </a:rPr>
                        <a:t>r</a:t>
                      </a:r>
                      <a:r>
                        <a:rPr lang="en-US" sz="1500" b="1" spc="-5">
                          <a:solidFill>
                            <a:schemeClr val="tx1"/>
                          </a:solidFill>
                          <a:effectLst/>
                        </a:rPr>
                        <a:t>ui</a:t>
                      </a:r>
                      <a:r>
                        <a:rPr lang="en-US" sz="1500" b="1">
                          <a:solidFill>
                            <a:schemeClr val="tx1"/>
                          </a:solidFill>
                          <a:effectLst/>
                        </a:rPr>
                        <a:t>se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exi</a:t>
                      </a:r>
                      <a:r>
                        <a:rPr lang="en-US" sz="1500" b="1">
                          <a:solidFill>
                            <a:schemeClr val="tx1"/>
                          </a:solidFill>
                          <a:effectLst/>
                        </a:rPr>
                        <a:t>st</a:t>
                      </a:r>
                      <a:r>
                        <a:rPr lang="en-US" sz="1500" b="1" spc="-5">
                          <a:solidFill>
                            <a:schemeClr val="tx1"/>
                          </a:solidFill>
                          <a:effectLst/>
                        </a:rPr>
                        <a:t>enc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oppo</a:t>
                      </a:r>
                      <a:r>
                        <a:rPr lang="en-US" sz="1500" b="1">
                          <a:solidFill>
                            <a:schemeClr val="tx1"/>
                          </a:solidFill>
                          <a:effectLst/>
                        </a:rPr>
                        <a:t>rt</a:t>
                      </a:r>
                      <a:r>
                        <a:rPr lang="en-US" sz="1500" b="1" spc="-5">
                          <a:solidFill>
                            <a:schemeClr val="tx1"/>
                          </a:solidFill>
                          <a:effectLst/>
                        </a:rPr>
                        <a:t>uni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syst</a:t>
                      </a:r>
                      <a:r>
                        <a:rPr lang="en-US" sz="1500" b="1" spc="-5">
                          <a:solidFill>
                            <a:schemeClr val="tx1"/>
                          </a:solidFill>
                          <a:effectLst/>
                        </a:rPr>
                        <a:t>e</a:t>
                      </a:r>
                      <a:r>
                        <a:rPr lang="en-US" sz="1500" b="1">
                          <a:solidFill>
                            <a:schemeClr val="tx1"/>
                          </a:solidFill>
                          <a:effectLst/>
                        </a:rPr>
                        <a:t>m</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4"/>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ego</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spc="-10">
                          <a:solidFill>
                            <a:schemeClr val="tx1"/>
                          </a:solidFill>
                          <a:effectLst/>
                        </a:rPr>
                        <a:t>x</a:t>
                      </a:r>
                      <a:r>
                        <a:rPr lang="en-US" sz="1500" b="1">
                          <a:solidFill>
                            <a:schemeClr val="tx1"/>
                          </a:solidFill>
                          <a:effectLst/>
                        </a:rPr>
                        <a:t>p</a:t>
                      </a:r>
                      <a:r>
                        <a:rPr lang="en-US" sz="1500" b="1" spc="-5">
                          <a:solidFill>
                            <a:schemeClr val="tx1"/>
                          </a:solidFill>
                          <a:effectLst/>
                        </a:rPr>
                        <a:t>la</a:t>
                      </a:r>
                      <a:r>
                        <a:rPr lang="en-US" sz="1500" b="1">
                          <a:solidFill>
                            <a:schemeClr val="tx1"/>
                          </a:solidFill>
                          <a:effectLst/>
                        </a:rPr>
                        <a:t>n</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ion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a:t>
                      </a:r>
                      <a:r>
                        <a:rPr lang="en-US" sz="1500" b="1">
                          <a:solidFill>
                            <a:schemeClr val="tx1"/>
                          </a:solidFill>
                          <a:effectLst/>
                        </a:rPr>
                        <a:t>r</a:t>
                      </a:r>
                      <a:r>
                        <a:rPr lang="en-US" sz="1500" b="1" spc="-5">
                          <a:solidFill>
                            <a:schemeClr val="tx1"/>
                          </a:solidFill>
                          <a:effectLst/>
                        </a:rPr>
                        <a:t>lia</a:t>
                      </a:r>
                      <a:r>
                        <a:rPr lang="en-US" sz="1500" b="1">
                          <a:solidFill>
                            <a:schemeClr val="tx1"/>
                          </a:solidFill>
                          <a:effectLst/>
                        </a:rPr>
                        <a:t>m</a:t>
                      </a:r>
                      <a:r>
                        <a:rPr lang="en-US" sz="1500" b="1" spc="-5">
                          <a:solidFill>
                            <a:schemeClr val="tx1"/>
                          </a:solidFill>
                          <a:effectLst/>
                        </a:rPr>
                        <a:t>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t</a:t>
                      </a:r>
                      <a:r>
                        <a:rPr lang="en-US" sz="1500" b="1" spc="-5">
                          <a:solidFill>
                            <a:schemeClr val="tx1"/>
                          </a:solidFill>
                          <a:effectLst/>
                        </a:rPr>
                        <a:t>e</a:t>
                      </a:r>
                      <a:r>
                        <a:rPr lang="en-US" sz="1500" b="1">
                          <a:solidFill>
                            <a:schemeClr val="tx1"/>
                          </a:solidFill>
                          <a:effectLst/>
                        </a:rPr>
                        <a:t>m</a:t>
                      </a:r>
                      <a:r>
                        <a:rPr lang="en-US" sz="1500" b="1" spc="-5">
                          <a:solidFill>
                            <a:schemeClr val="tx1"/>
                          </a:solidFill>
                          <a:effectLst/>
                        </a:rPr>
                        <a:t>pe</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ur</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5"/>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e</a:t>
                      </a:r>
                      <a:r>
                        <a:rPr lang="en-US" sz="1500" b="1">
                          <a:solidFill>
                            <a:schemeClr val="tx1"/>
                          </a:solidFill>
                          <a:effectLst/>
                        </a:rPr>
                        <a:t>m</a:t>
                      </a:r>
                      <a:r>
                        <a:rPr lang="en-US" sz="1500" b="1" spc="-5">
                          <a:solidFill>
                            <a:schemeClr val="tx1"/>
                          </a:solidFill>
                          <a:effectLst/>
                        </a:rPr>
                        <a:t>e</a:t>
                      </a:r>
                      <a:r>
                        <a:rPr lang="en-US" sz="1500" b="1">
                          <a:solidFill>
                            <a:schemeClr val="tx1"/>
                          </a:solidFill>
                          <a:effectLst/>
                        </a:rPr>
                        <a:t>t</a:t>
                      </a:r>
                      <a:r>
                        <a:rPr lang="en-US" sz="1500" b="1" spc="-5">
                          <a:solidFill>
                            <a:schemeClr val="tx1"/>
                          </a:solidFill>
                          <a:effectLst/>
                        </a:rPr>
                        <a:t>e</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a:t>
                      </a:r>
                      <a:r>
                        <a:rPr lang="en-US" sz="1500" b="1" spc="-5">
                          <a:solidFill>
                            <a:schemeClr val="tx1"/>
                          </a:solidFill>
                          <a:effectLst/>
                        </a:rPr>
                        <a:t>a</a:t>
                      </a:r>
                      <a:r>
                        <a:rPr lang="en-US" sz="1500" b="1">
                          <a:solidFill>
                            <a:schemeClr val="tx1"/>
                          </a:solidFill>
                          <a:effectLst/>
                        </a:rPr>
                        <a:t>m</a:t>
                      </a:r>
                      <a:r>
                        <a:rPr lang="en-US" sz="1500" b="1" spc="-5">
                          <a:solidFill>
                            <a:schemeClr val="tx1"/>
                          </a:solidFill>
                          <a:effectLst/>
                        </a:rPr>
                        <a:t>ilia</a:t>
                      </a:r>
                      <a:r>
                        <a:rPr lang="en-US" sz="1500" b="1">
                          <a:solidFill>
                            <a:schemeClr val="tx1"/>
                          </a:solidFill>
                          <a:effectLst/>
                        </a:rPr>
                        <a:t>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pe</a:t>
                      </a:r>
                      <a:r>
                        <a:rPr lang="en-US" sz="1500" b="1">
                          <a:solidFill>
                            <a:schemeClr val="tx1"/>
                          </a:solidFill>
                          <a:effectLst/>
                        </a:rPr>
                        <a:t>rs</a:t>
                      </a:r>
                      <a:r>
                        <a:rPr lang="en-US" sz="1500" b="1" spc="-5">
                          <a:solidFill>
                            <a:schemeClr val="tx1"/>
                          </a:solidFill>
                          <a:effectLst/>
                        </a:rPr>
                        <a:t>uade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t</a:t>
                      </a:r>
                      <a:r>
                        <a:rPr lang="en-US" sz="1500" b="1" spc="-5">
                          <a:solidFill>
                            <a:schemeClr val="tx1"/>
                          </a:solidFill>
                          <a:effectLst/>
                        </a:rPr>
                        <a:t>ho</a:t>
                      </a:r>
                      <a:r>
                        <a:rPr lang="en-US" sz="1500" b="1">
                          <a:solidFill>
                            <a:schemeClr val="tx1"/>
                          </a:solidFill>
                          <a:effectLst/>
                        </a:rPr>
                        <a:t>r</a:t>
                      </a:r>
                      <a:r>
                        <a:rPr lang="en-US" sz="1500" b="1" spc="-5">
                          <a:solidFill>
                            <a:schemeClr val="tx1"/>
                          </a:solidFill>
                          <a:effectLst/>
                        </a:rPr>
                        <a:t>ough</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6"/>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mm</a:t>
                      </a:r>
                      <a:r>
                        <a:rPr lang="en-US" sz="1500" b="1" spc="-5">
                          <a:solidFill>
                            <a:schemeClr val="tx1"/>
                          </a:solidFill>
                          <a:effectLst/>
                        </a:rPr>
                        <a:t>i</a:t>
                      </a:r>
                      <a:r>
                        <a:rPr lang="en-US" sz="1500" b="1">
                          <a:solidFill>
                            <a:schemeClr val="tx1"/>
                          </a:solidFill>
                          <a:effectLst/>
                        </a:rPr>
                        <a:t>tt</a:t>
                      </a:r>
                      <a:r>
                        <a:rPr lang="en-US" sz="1500" b="1" spc="-5">
                          <a:solidFill>
                            <a:schemeClr val="tx1"/>
                          </a:solidFill>
                          <a:effectLst/>
                        </a:rPr>
                        <a:t>e</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a:t>
                      </a:r>
                      <a:r>
                        <a:rPr lang="en-US" sz="1500" b="1" spc="-5">
                          <a:solidFill>
                            <a:schemeClr val="tx1"/>
                          </a:solidFill>
                          <a:effectLst/>
                        </a:rPr>
                        <a:t>o</a:t>
                      </a:r>
                      <a:r>
                        <a:rPr lang="en-US" sz="1500" b="1">
                          <a:solidFill>
                            <a:schemeClr val="tx1"/>
                          </a:solidFill>
                          <a:effectLst/>
                        </a:rPr>
                        <a:t>r</a:t>
                      </a:r>
                      <a:r>
                        <a:rPr lang="en-US" sz="1500" b="1" spc="-5">
                          <a:solidFill>
                            <a:schemeClr val="tx1"/>
                          </a:solidFill>
                          <a:effectLst/>
                        </a:rPr>
                        <a:t>eign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ph</a:t>
                      </a:r>
                      <a:r>
                        <a:rPr lang="en-US" sz="1500" b="1">
                          <a:solidFill>
                            <a:schemeClr val="tx1"/>
                          </a:solidFill>
                          <a:effectLst/>
                        </a:rPr>
                        <a:t>ys</a:t>
                      </a:r>
                      <a:r>
                        <a:rPr lang="en-US" sz="1500" b="1" spc="-5">
                          <a:solidFill>
                            <a:schemeClr val="tx1"/>
                          </a:solidFill>
                          <a:effectLst/>
                        </a:rPr>
                        <a:t>i</a:t>
                      </a:r>
                      <a:r>
                        <a:rPr lang="en-US" sz="1500" b="1">
                          <a:solidFill>
                            <a:schemeClr val="tx1"/>
                          </a:solidFill>
                          <a:effectLst/>
                        </a:rPr>
                        <a:t>cal</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t</a:t>
                      </a:r>
                      <a:r>
                        <a:rPr lang="en-US" sz="1500" b="1" spc="-5">
                          <a:solidFill>
                            <a:schemeClr val="tx1"/>
                          </a:solidFill>
                          <a:effectLst/>
                        </a:rPr>
                        <a:t>wel</a:t>
                      </a:r>
                      <a:r>
                        <a:rPr lang="en-US" sz="1500" b="1">
                          <a:solidFill>
                            <a:schemeClr val="tx1"/>
                          </a:solidFill>
                          <a:effectLst/>
                        </a:rPr>
                        <a:t>fth</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7"/>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mm</a:t>
                      </a:r>
                      <a:r>
                        <a:rPr lang="en-US" sz="1500" b="1" spc="-5">
                          <a:solidFill>
                            <a:schemeClr val="tx1"/>
                          </a:solidFill>
                          <a:effectLst/>
                        </a:rPr>
                        <a:t>uni</a:t>
                      </a:r>
                      <a:r>
                        <a:rPr lang="en-US" sz="1500" b="1">
                          <a:solidFill>
                            <a:schemeClr val="tx1"/>
                          </a:solidFill>
                          <a:effectLst/>
                        </a:rPr>
                        <a:t>cate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a:t>
                      </a:r>
                      <a:r>
                        <a:rPr lang="en-US" sz="1500" b="1" spc="-5">
                          <a:solidFill>
                            <a:schemeClr val="tx1"/>
                          </a:solidFill>
                          <a:effectLst/>
                        </a:rPr>
                        <a:t>o</a:t>
                      </a:r>
                      <a:r>
                        <a:rPr lang="en-US" sz="1500" b="1">
                          <a:solidFill>
                            <a:schemeClr val="tx1"/>
                          </a:solidFill>
                          <a:effectLst/>
                        </a:rPr>
                        <a:t>rty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e</a:t>
                      </a:r>
                      <a:r>
                        <a:rPr lang="en-US" sz="1500" b="1">
                          <a:solidFill>
                            <a:schemeClr val="tx1"/>
                          </a:solidFill>
                          <a:effectLst/>
                        </a:rPr>
                        <a:t>j</a:t>
                      </a:r>
                      <a:r>
                        <a:rPr lang="en-US" sz="1500" b="1" spc="-5">
                          <a:solidFill>
                            <a:schemeClr val="tx1"/>
                          </a:solidFill>
                          <a:effectLst/>
                        </a:rPr>
                        <a:t>udi</a:t>
                      </a:r>
                      <a:r>
                        <a:rPr lang="en-US" sz="1500" b="1">
                          <a:solidFill>
                            <a:schemeClr val="tx1"/>
                          </a:solidFill>
                          <a:effectLst/>
                        </a:rPr>
                        <a:t>ce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v</a:t>
                      </a:r>
                      <a:r>
                        <a:rPr lang="en-US" sz="1500" b="1" spc="-5">
                          <a:solidFill>
                            <a:schemeClr val="tx1"/>
                          </a:solidFill>
                          <a:effectLst/>
                        </a:rPr>
                        <a:t>a</a:t>
                      </a:r>
                      <a:r>
                        <a:rPr lang="en-US" sz="1500" b="1">
                          <a:solidFill>
                            <a:schemeClr val="tx1"/>
                          </a:solidFill>
                          <a:effectLst/>
                        </a:rPr>
                        <a:t>r</a:t>
                      </a:r>
                      <a:r>
                        <a:rPr lang="en-US" sz="1500" b="1" spc="-5">
                          <a:solidFill>
                            <a:schemeClr val="tx1"/>
                          </a:solidFill>
                          <a:effectLst/>
                        </a:rPr>
                        <a:t>ie</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8"/>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mm</a:t>
                      </a:r>
                      <a:r>
                        <a:rPr lang="en-US" sz="1500" b="1" spc="-5">
                          <a:solidFill>
                            <a:schemeClr val="tx1"/>
                          </a:solidFill>
                          <a:effectLst/>
                        </a:rPr>
                        <a:t>uni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fr</a:t>
                      </a:r>
                      <a:r>
                        <a:rPr lang="en-US" sz="1500" b="1" spc="-5">
                          <a:solidFill>
                            <a:schemeClr val="tx1"/>
                          </a:solidFill>
                          <a:effectLst/>
                        </a:rPr>
                        <a:t>equen</a:t>
                      </a:r>
                      <a:r>
                        <a:rPr lang="en-US" sz="1500" b="1">
                          <a:solidFill>
                            <a:schemeClr val="tx1"/>
                          </a:solidFill>
                          <a:effectLst/>
                        </a:rPr>
                        <a:t>t</a:t>
                      </a:r>
                      <a:r>
                        <a:rPr lang="en-US" sz="1500" b="1" spc="-5">
                          <a:solidFill>
                            <a:schemeClr val="tx1"/>
                          </a:solidFill>
                          <a:effectLst/>
                        </a:rPr>
                        <a:t>l</a:t>
                      </a:r>
                      <a:r>
                        <a:rPr lang="en-US" sz="1500" b="1">
                          <a:solidFill>
                            <a:schemeClr val="tx1"/>
                          </a:solidFill>
                          <a:effectLst/>
                        </a:rPr>
                        <a: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ivil</a:t>
                      </a:r>
                      <a:r>
                        <a:rPr lang="en-US" sz="1500" b="1">
                          <a:solidFill>
                            <a:schemeClr val="tx1"/>
                          </a:solidFill>
                          <a:effectLst/>
                        </a:rPr>
                        <a:t>e</a:t>
                      </a:r>
                      <a:r>
                        <a:rPr lang="en-US" sz="1500" b="1" spc="-5">
                          <a:solidFill>
                            <a:schemeClr val="tx1"/>
                          </a:solidFill>
                          <a:effectLst/>
                        </a:rPr>
                        <a:t>g</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v</a:t>
                      </a:r>
                      <a:r>
                        <a:rPr lang="en-US" sz="1500" b="1" spc="-5">
                          <a:solidFill>
                            <a:schemeClr val="tx1"/>
                          </a:solidFill>
                          <a:effectLst/>
                        </a:rPr>
                        <a:t>ege</a:t>
                      </a:r>
                      <a:r>
                        <a:rPr lang="en-US" sz="1500" b="1">
                          <a:solidFill>
                            <a:schemeClr val="tx1"/>
                          </a:solidFill>
                          <a:effectLst/>
                        </a:rPr>
                        <a:t>t</a:t>
                      </a:r>
                      <a:r>
                        <a:rPr lang="en-US" sz="1500" b="1" spc="-5">
                          <a:solidFill>
                            <a:schemeClr val="tx1"/>
                          </a:solidFill>
                          <a:effectLst/>
                        </a:rPr>
                        <a:t>abl</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9"/>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a:t>
                      </a:r>
                      <a:r>
                        <a:rPr lang="en-US" sz="1500" b="1" spc="-5">
                          <a:solidFill>
                            <a:schemeClr val="tx1"/>
                          </a:solidFill>
                          <a:effectLst/>
                        </a:rPr>
                        <a:t>pe</a:t>
                      </a:r>
                      <a:r>
                        <a:rPr lang="en-US" sz="1500" b="1">
                          <a:solidFill>
                            <a:schemeClr val="tx1"/>
                          </a:solidFill>
                          <a:effectLst/>
                        </a:rPr>
                        <a:t>t</a:t>
                      </a:r>
                      <a:r>
                        <a:rPr lang="en-US" sz="1500" b="1" spc="-5">
                          <a:solidFill>
                            <a:schemeClr val="tx1"/>
                          </a:solidFill>
                          <a:effectLst/>
                        </a:rPr>
                        <a:t>i</a:t>
                      </a:r>
                      <a:r>
                        <a:rPr lang="en-US" sz="1500" b="1">
                          <a:solidFill>
                            <a:schemeClr val="tx1"/>
                          </a:solidFill>
                          <a:effectLst/>
                        </a:rPr>
                        <a:t>t</a:t>
                      </a:r>
                      <a:r>
                        <a:rPr lang="en-US" sz="1500" b="1" spc="-5">
                          <a:solidFill>
                            <a:schemeClr val="tx1"/>
                          </a:solidFill>
                          <a:effectLst/>
                        </a:rPr>
                        <a:t>ion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gove</a:t>
                      </a:r>
                      <a:r>
                        <a:rPr lang="en-US" sz="1500" b="1">
                          <a:solidFill>
                            <a:schemeClr val="tx1"/>
                          </a:solidFill>
                          <a:effectLst/>
                        </a:rPr>
                        <a:t>r</a:t>
                      </a:r>
                      <a:r>
                        <a:rPr lang="en-US" sz="1500" b="1" spc="-5">
                          <a:solidFill>
                            <a:schemeClr val="tx1"/>
                          </a:solidFill>
                          <a:effectLst/>
                        </a:rPr>
                        <a:t>n</a:t>
                      </a:r>
                      <a:r>
                        <a:rPr lang="en-US" sz="1500" b="1">
                          <a:solidFill>
                            <a:schemeClr val="tx1"/>
                          </a:solidFill>
                          <a:effectLst/>
                        </a:rPr>
                        <a:t>m</a:t>
                      </a:r>
                      <a:r>
                        <a:rPr lang="en-US" sz="1500" b="1" spc="-5">
                          <a:solidFill>
                            <a:schemeClr val="tx1"/>
                          </a:solidFill>
                          <a:effectLst/>
                        </a:rPr>
                        <a:t>e</a:t>
                      </a:r>
                      <a:r>
                        <a:rPr lang="en-US" sz="1500" b="1">
                          <a:solidFill>
                            <a:schemeClr val="tx1"/>
                          </a:solidFill>
                          <a:effectLst/>
                        </a:rPr>
                        <a:t>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o</a:t>
                      </a:r>
                      <a:r>
                        <a:rPr lang="en-US" sz="1500" b="1">
                          <a:solidFill>
                            <a:schemeClr val="tx1"/>
                          </a:solidFill>
                          <a:effectLst/>
                        </a:rPr>
                        <a:t>f</a:t>
                      </a:r>
                      <a:r>
                        <a:rPr lang="en-US" sz="1500" b="1" spc="-5">
                          <a:solidFill>
                            <a:schemeClr val="tx1"/>
                          </a:solidFill>
                          <a:effectLst/>
                        </a:rPr>
                        <a:t>es</a:t>
                      </a:r>
                      <a:r>
                        <a:rPr lang="en-US" sz="1500" b="1">
                          <a:solidFill>
                            <a:schemeClr val="tx1"/>
                          </a:solidFill>
                          <a:effectLst/>
                        </a:rPr>
                        <a:t>s</a:t>
                      </a:r>
                      <a:r>
                        <a:rPr lang="en-US" sz="1500" b="1" spc="-5">
                          <a:solidFill>
                            <a:schemeClr val="tx1"/>
                          </a:solidFill>
                          <a:effectLst/>
                        </a:rPr>
                        <a:t>ion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v</a:t>
                      </a:r>
                      <a:r>
                        <a:rPr lang="en-US" sz="1500" b="1" spc="-5">
                          <a:solidFill>
                            <a:schemeClr val="tx1"/>
                          </a:solidFill>
                          <a:effectLst/>
                        </a:rPr>
                        <a:t>ehi</a:t>
                      </a:r>
                      <a:r>
                        <a:rPr lang="en-US" sz="1500" b="1">
                          <a:solidFill>
                            <a:schemeClr val="tx1"/>
                          </a:solidFill>
                          <a:effectLst/>
                        </a:rPr>
                        <a:t>cle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0"/>
                  </a:ext>
                </a:extLst>
              </a:tr>
              <a:tr h="218793">
                <a:tc>
                  <a:txBody>
                    <a:bodyPr/>
                    <a:lstStyle/>
                    <a:p>
                      <a:pPr marL="35560">
                        <a:spcBef>
                          <a:spcPts val="220"/>
                        </a:spcBef>
                        <a:spcAft>
                          <a:spcPts val="0"/>
                        </a:spcAft>
                      </a:pPr>
                      <a:r>
                        <a:rPr lang="en-US" sz="1500" b="1">
                          <a:solidFill>
                            <a:schemeClr val="tx1"/>
                          </a:solidFill>
                          <a:effectLst/>
                        </a:rPr>
                        <a:t>c</a:t>
                      </a:r>
                      <a:r>
                        <a:rPr lang="en-US" sz="1500" b="1" spc="-5">
                          <a:solidFill>
                            <a:schemeClr val="tx1"/>
                          </a:solidFill>
                          <a:effectLst/>
                        </a:rPr>
                        <a:t>ons</a:t>
                      </a:r>
                      <a:r>
                        <a:rPr lang="en-US" sz="1500" b="1">
                          <a:solidFill>
                            <a:schemeClr val="tx1"/>
                          </a:solidFill>
                          <a:effectLst/>
                        </a:rPr>
                        <a:t>c</a:t>
                      </a:r>
                      <a:r>
                        <a:rPr lang="en-US" sz="1500" b="1" spc="-5">
                          <a:solidFill>
                            <a:schemeClr val="tx1"/>
                          </a:solidFill>
                          <a:effectLst/>
                        </a:rPr>
                        <a:t>ien</a:t>
                      </a:r>
                      <a:r>
                        <a:rPr lang="en-US" sz="1500" b="1" spc="5">
                          <a:solidFill>
                            <a:schemeClr val="tx1"/>
                          </a:solidFill>
                          <a:effectLst/>
                        </a:rPr>
                        <a:t>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0"/>
                        </a:spcBef>
                        <a:spcAft>
                          <a:spcPts val="0"/>
                        </a:spcAft>
                      </a:pPr>
                      <a:r>
                        <a:rPr lang="en-US" sz="1500" b="1" spc="-5">
                          <a:solidFill>
                            <a:schemeClr val="tx1"/>
                          </a:solidFill>
                          <a:effectLst/>
                        </a:rPr>
                        <a:t>gua</a:t>
                      </a:r>
                      <a:r>
                        <a:rPr lang="en-US" sz="1500" b="1">
                          <a:solidFill>
                            <a:schemeClr val="tx1"/>
                          </a:solidFill>
                          <a:effectLst/>
                        </a:rPr>
                        <a:t>r</a:t>
                      </a:r>
                      <a:r>
                        <a:rPr lang="en-US" sz="1500" b="1" spc="-5">
                          <a:solidFill>
                            <a:schemeClr val="tx1"/>
                          </a:solidFill>
                          <a:effectLst/>
                        </a:rPr>
                        <a:t>an</a:t>
                      </a:r>
                      <a:r>
                        <a:rPr lang="en-US" sz="1500" b="1">
                          <a:solidFill>
                            <a:schemeClr val="tx1"/>
                          </a:solidFill>
                          <a:effectLst/>
                        </a:rPr>
                        <a:t>t</a:t>
                      </a:r>
                      <a:r>
                        <a:rPr lang="en-US" sz="1500" b="1" spc="-5">
                          <a:solidFill>
                            <a:schemeClr val="tx1"/>
                          </a:solidFill>
                          <a:effectLst/>
                        </a:rPr>
                        <a:t>ee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0"/>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og</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mme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0"/>
                        </a:spcBef>
                        <a:spcAft>
                          <a:spcPts val="0"/>
                        </a:spcAft>
                      </a:pPr>
                      <a:r>
                        <a:rPr lang="en-US" sz="1500" b="1">
                          <a:solidFill>
                            <a:schemeClr val="tx1"/>
                          </a:solidFill>
                          <a:effectLst/>
                        </a:rPr>
                        <a:t>y</a:t>
                      </a:r>
                      <a:r>
                        <a:rPr lang="en-US" sz="1500" b="1" spc="-5">
                          <a:solidFill>
                            <a:schemeClr val="tx1"/>
                          </a:solidFill>
                          <a:effectLst/>
                        </a:rPr>
                        <a:t>acht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1"/>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ons</a:t>
                      </a:r>
                      <a:r>
                        <a:rPr lang="en-US" sz="1500" b="1">
                          <a:solidFill>
                            <a:schemeClr val="tx1"/>
                          </a:solidFill>
                          <a:effectLst/>
                        </a:rPr>
                        <a:t>c</a:t>
                      </a:r>
                      <a:r>
                        <a:rPr lang="en-US" sz="1500" b="1" spc="-5">
                          <a:solidFill>
                            <a:schemeClr val="tx1"/>
                          </a:solidFill>
                          <a:effectLst/>
                        </a:rPr>
                        <a:t>ious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ha</a:t>
                      </a:r>
                      <a:r>
                        <a:rPr lang="en-US" sz="1500" b="1">
                          <a:solidFill>
                            <a:schemeClr val="tx1"/>
                          </a:solidFill>
                          <a:effectLst/>
                        </a:rPr>
                        <a:t>r</a:t>
                      </a:r>
                      <a:r>
                        <a:rPr lang="en-US" sz="1500" b="1" spc="-5">
                          <a:solidFill>
                            <a:schemeClr val="tx1"/>
                          </a:solidFill>
                          <a:effectLst/>
                        </a:rPr>
                        <a:t>as</a:t>
                      </a:r>
                      <a:r>
                        <a:rPr lang="en-US" sz="1500" b="1">
                          <a:solidFill>
                            <a:schemeClr val="tx1"/>
                          </a:solidFill>
                          <a:effectLst/>
                        </a:rPr>
                        <a:t>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onuncia</a:t>
                      </a:r>
                      <a:r>
                        <a:rPr lang="en-US" sz="1500" b="1">
                          <a:solidFill>
                            <a:schemeClr val="tx1"/>
                          </a:solidFill>
                          <a:effectLst/>
                        </a:rPr>
                        <a:t>ti</a:t>
                      </a:r>
                      <a:r>
                        <a:rPr lang="en-US" sz="1500" b="1" spc="-5">
                          <a:solidFill>
                            <a:schemeClr val="tx1"/>
                          </a:solidFill>
                          <a:effectLst/>
                        </a:rPr>
                        <a:t>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a:solidFill>
                            <a:schemeClr val="tx1"/>
                          </a:solidFill>
                          <a:effectLst/>
                        </a:rPr>
                        <a:t> </a:t>
                      </a:r>
                      <a:endParaRPr lang="en-GB" sz="1500" b="1">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2"/>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on</a:t>
                      </a:r>
                      <a:r>
                        <a:rPr lang="en-US" sz="1500" b="1">
                          <a:solidFill>
                            <a:schemeClr val="tx1"/>
                          </a:solidFill>
                          <a:effectLst/>
                        </a:rPr>
                        <a:t>tr</a:t>
                      </a:r>
                      <a:r>
                        <a:rPr lang="en-US" sz="1500" b="1" spc="-5">
                          <a:solidFill>
                            <a:schemeClr val="tx1"/>
                          </a:solidFill>
                          <a:effectLst/>
                        </a:rPr>
                        <a:t>ove</a:t>
                      </a:r>
                      <a:r>
                        <a:rPr lang="en-US" sz="1500" b="1">
                          <a:solidFill>
                            <a:schemeClr val="tx1"/>
                          </a:solidFill>
                          <a:effectLst/>
                        </a:rPr>
                        <a:t>rsy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hind</a:t>
                      </a:r>
                      <a:r>
                        <a:rPr lang="en-US" sz="1500" b="1">
                          <a:solidFill>
                            <a:schemeClr val="tx1"/>
                          </a:solidFill>
                          <a:effectLst/>
                        </a:rPr>
                        <a:t>r</a:t>
                      </a:r>
                      <a:r>
                        <a:rPr lang="en-US" sz="1500" b="1" spc="-5">
                          <a:solidFill>
                            <a:schemeClr val="tx1"/>
                          </a:solidFill>
                          <a:effectLst/>
                        </a:rPr>
                        <a:t>anc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queue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a:solidFill>
                            <a:schemeClr val="tx1"/>
                          </a:solidFill>
                          <a:effectLst/>
                        </a:rPr>
                        <a:t> </a:t>
                      </a:r>
                      <a:endParaRPr lang="en-GB" sz="1500" b="1">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3"/>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onven</a:t>
                      </a:r>
                      <a:r>
                        <a:rPr lang="en-US" sz="1500" b="1">
                          <a:solidFill>
                            <a:schemeClr val="tx1"/>
                          </a:solidFill>
                          <a:effectLst/>
                        </a:rPr>
                        <a:t>i</a:t>
                      </a:r>
                      <a:r>
                        <a:rPr lang="en-US" sz="1500" b="1" spc="-5">
                          <a:solidFill>
                            <a:schemeClr val="tx1"/>
                          </a:solidFill>
                          <a:effectLst/>
                        </a:rPr>
                        <a:t>en</a:t>
                      </a:r>
                      <a:r>
                        <a:rPr lang="en-US" sz="1500" b="1" spc="5">
                          <a:solidFill>
                            <a:schemeClr val="tx1"/>
                          </a:solidFill>
                          <a:effectLst/>
                        </a:rPr>
                        <a:t>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iden</a:t>
                      </a:r>
                      <a:r>
                        <a:rPr lang="en-US" sz="1500" b="1">
                          <a:solidFill>
                            <a:schemeClr val="tx1"/>
                          </a:solidFill>
                          <a:effectLst/>
                        </a:rPr>
                        <a:t>t</a:t>
                      </a:r>
                      <a:r>
                        <a:rPr lang="en-US" sz="1500" b="1" spc="-5">
                          <a:solidFill>
                            <a:schemeClr val="tx1"/>
                          </a:solidFill>
                          <a:effectLst/>
                        </a:rPr>
                        <a:t>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r</a:t>
                      </a:r>
                      <a:r>
                        <a:rPr lang="en-US" sz="1500" b="1" spc="-5">
                          <a:solidFill>
                            <a:schemeClr val="tx1"/>
                          </a:solidFill>
                          <a:effectLst/>
                        </a:rPr>
                        <a:t>ecogni</a:t>
                      </a:r>
                      <a:r>
                        <a:rPr lang="en-US" sz="1500" b="1">
                          <a:solidFill>
                            <a:schemeClr val="tx1"/>
                          </a:solidFill>
                          <a:effectLst/>
                        </a:rPr>
                        <a:t>se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a:solidFill>
                            <a:schemeClr val="tx1"/>
                          </a:solidFill>
                          <a:effectLst/>
                        </a:rPr>
                        <a:t> </a:t>
                      </a:r>
                      <a:endParaRPr lang="en-GB" sz="1500" b="1">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4"/>
                  </a:ext>
                </a:extLst>
              </a:tr>
              <a:tr h="218793">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rr</a:t>
                      </a:r>
                      <a:r>
                        <a:rPr lang="en-US" sz="1500" b="1" spc="-5">
                          <a:solidFill>
                            <a:schemeClr val="tx1"/>
                          </a:solidFill>
                          <a:effectLst/>
                        </a:rPr>
                        <a:t>espond</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i</a:t>
                      </a:r>
                      <a:r>
                        <a:rPr lang="en-US" sz="1500" b="1">
                          <a:solidFill>
                            <a:schemeClr val="tx1"/>
                          </a:solidFill>
                          <a:effectLst/>
                        </a:rPr>
                        <a:t>mm</a:t>
                      </a:r>
                      <a:r>
                        <a:rPr lang="en-US" sz="1500" b="1" spc="-5">
                          <a:solidFill>
                            <a:schemeClr val="tx1"/>
                          </a:solidFill>
                          <a:effectLst/>
                        </a:rPr>
                        <a:t>edia</a:t>
                      </a:r>
                      <a:r>
                        <a:rPr lang="en-US" sz="1500" b="1">
                          <a:solidFill>
                            <a:schemeClr val="tx1"/>
                          </a:solidFill>
                          <a:effectLst/>
                        </a:rPr>
                        <a:t>t</a:t>
                      </a:r>
                      <a:r>
                        <a:rPr lang="en-US" sz="1500" b="1" spc="-5">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dirty="0">
                          <a:solidFill>
                            <a:schemeClr val="tx1"/>
                          </a:solidFill>
                          <a:effectLst/>
                        </a:rPr>
                        <a:t>r</a:t>
                      </a:r>
                      <a:r>
                        <a:rPr lang="en-US" sz="1500" b="1" spc="-5" dirty="0">
                          <a:solidFill>
                            <a:schemeClr val="tx1"/>
                          </a:solidFill>
                          <a:effectLst/>
                        </a:rPr>
                        <a:t>eco</a:t>
                      </a:r>
                      <a:r>
                        <a:rPr lang="en-US" sz="1500" b="1" dirty="0">
                          <a:solidFill>
                            <a:schemeClr val="tx1"/>
                          </a:solidFill>
                          <a:effectLst/>
                        </a:rPr>
                        <a:t>mm</a:t>
                      </a:r>
                      <a:r>
                        <a:rPr lang="en-US" sz="1500" b="1" spc="-5" dirty="0">
                          <a:solidFill>
                            <a:schemeClr val="tx1"/>
                          </a:solidFill>
                          <a:effectLst/>
                        </a:rPr>
                        <a:t>end</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dirty="0">
                          <a:solidFill>
                            <a:schemeClr val="tx1"/>
                          </a:solidFill>
                          <a:effectLst/>
                        </a:rPr>
                        <a:t> </a:t>
                      </a:r>
                      <a:endParaRPr lang="en-GB" sz="1500" b="1" dirty="0">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956470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91264" cy="467970"/>
          </a:xfrm>
        </p:spPr>
        <p:txBody>
          <a:bodyPr>
            <a:normAutofit fontScale="90000"/>
          </a:bodyPr>
          <a:lstStyle/>
          <a:p>
            <a:r>
              <a:rPr lang="en-GB" dirty="0" smtClean="0"/>
              <a:t>Y5-6 spelling list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7243831"/>
              </p:ext>
            </p:extLst>
          </p:nvPr>
        </p:nvGraphicFramePr>
        <p:xfrm>
          <a:off x="899592" y="692696"/>
          <a:ext cx="7560840" cy="6389579"/>
        </p:xfrm>
        <a:graphic>
          <a:graphicData uri="http://schemas.openxmlformats.org/drawingml/2006/table">
            <a:tbl>
              <a:tblPr firstRow="1" firstCol="1" bandRow="1">
                <a:tableStyleId>{5C22544A-7EE6-4342-B048-85BDC9FD1C3A}</a:tableStyleId>
              </a:tblPr>
              <a:tblGrid>
                <a:gridCol w="1777252">
                  <a:extLst>
                    <a:ext uri="{9D8B030D-6E8A-4147-A177-3AD203B41FA5}">
                      <a16:colId xmlns:a16="http://schemas.microsoft.com/office/drawing/2014/main" val="20000"/>
                    </a:ext>
                  </a:extLst>
                </a:gridCol>
                <a:gridCol w="1933925">
                  <a:extLst>
                    <a:ext uri="{9D8B030D-6E8A-4147-A177-3AD203B41FA5}">
                      <a16:colId xmlns:a16="http://schemas.microsoft.com/office/drawing/2014/main" val="20001"/>
                    </a:ext>
                  </a:extLst>
                </a:gridCol>
                <a:gridCol w="1991976">
                  <a:extLst>
                    <a:ext uri="{9D8B030D-6E8A-4147-A177-3AD203B41FA5}">
                      <a16:colId xmlns:a16="http://schemas.microsoft.com/office/drawing/2014/main" val="20002"/>
                    </a:ext>
                  </a:extLst>
                </a:gridCol>
                <a:gridCol w="1857687">
                  <a:extLst>
                    <a:ext uri="{9D8B030D-6E8A-4147-A177-3AD203B41FA5}">
                      <a16:colId xmlns:a16="http://schemas.microsoft.com/office/drawing/2014/main" val="20003"/>
                    </a:ext>
                  </a:extLst>
                </a:gridCol>
              </a:tblGrid>
              <a:tr h="0">
                <a:tc>
                  <a:txBody>
                    <a:bodyPr/>
                    <a:lstStyle/>
                    <a:p>
                      <a:pPr>
                        <a:spcAft>
                          <a:spcPts val="0"/>
                        </a:spcAft>
                      </a:pPr>
                      <a:r>
                        <a:rPr lang="en-US" sz="1500" b="1" spc="-5" dirty="0">
                          <a:solidFill>
                            <a:schemeClr val="tx1"/>
                          </a:solidFill>
                          <a:effectLst/>
                        </a:rPr>
                        <a:t>a</a:t>
                      </a:r>
                      <a:r>
                        <a:rPr lang="en-US" sz="1500" b="1" dirty="0">
                          <a:solidFill>
                            <a:schemeClr val="tx1"/>
                          </a:solidFill>
                          <a:effectLst/>
                        </a:rPr>
                        <a:t>cc</a:t>
                      </a:r>
                      <a:r>
                        <a:rPr lang="en-US" sz="1500" b="1" spc="-5" dirty="0">
                          <a:solidFill>
                            <a:schemeClr val="tx1"/>
                          </a:solidFill>
                          <a:effectLst/>
                        </a:rPr>
                        <a:t>o</a:t>
                      </a:r>
                      <a:r>
                        <a:rPr lang="en-US" sz="1500" b="1" dirty="0">
                          <a:solidFill>
                            <a:schemeClr val="tx1"/>
                          </a:solidFill>
                          <a:effectLst/>
                        </a:rPr>
                        <a:t>mm</a:t>
                      </a:r>
                      <a:r>
                        <a:rPr lang="en-US" sz="1500" b="1" spc="-5" dirty="0">
                          <a:solidFill>
                            <a:schemeClr val="tx1"/>
                          </a:solidFill>
                          <a:effectLst/>
                        </a:rPr>
                        <a:t>oda</a:t>
                      </a:r>
                      <a:r>
                        <a:rPr lang="en-US" sz="1500" b="1" dirty="0">
                          <a:solidFill>
                            <a:schemeClr val="tx1"/>
                          </a:solidFill>
                          <a:effectLst/>
                        </a:rPr>
                        <a:t>te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US" sz="1500" b="1" dirty="0">
                          <a:solidFill>
                            <a:schemeClr val="tx1"/>
                          </a:solidFill>
                          <a:effectLst/>
                        </a:rPr>
                        <a:t>    </a:t>
                      </a:r>
                      <a:r>
                        <a:rPr lang="en-US" sz="1500" b="1" dirty="0" smtClean="0">
                          <a:solidFill>
                            <a:schemeClr val="tx1"/>
                          </a:solidFill>
                          <a:effectLst/>
                        </a:rPr>
                        <a:t>    cr</a:t>
                      </a:r>
                      <a:r>
                        <a:rPr lang="en-US" sz="1500" b="1" spc="-5" dirty="0" smtClean="0">
                          <a:solidFill>
                            <a:schemeClr val="tx1"/>
                          </a:solidFill>
                          <a:effectLst/>
                        </a:rPr>
                        <a:t>i</a:t>
                      </a:r>
                      <a:r>
                        <a:rPr lang="en-US" sz="1500" b="1" dirty="0" smtClean="0">
                          <a:solidFill>
                            <a:schemeClr val="tx1"/>
                          </a:solidFill>
                          <a:effectLst/>
                        </a:rPr>
                        <a:t>t</a:t>
                      </a:r>
                      <a:r>
                        <a:rPr lang="en-US" sz="1500" b="1" spc="-5" dirty="0" smtClean="0">
                          <a:solidFill>
                            <a:schemeClr val="tx1"/>
                          </a:solidFill>
                          <a:effectLst/>
                        </a:rPr>
                        <a:t>icis</a:t>
                      </a:r>
                      <a:r>
                        <a:rPr lang="en-US" sz="1500" b="1" dirty="0" smtClean="0">
                          <a:solidFill>
                            <a:schemeClr val="tx1"/>
                          </a:solidFill>
                          <a:effectLst/>
                        </a:rPr>
                        <a:t>e</a:t>
                      </a:r>
                      <a:r>
                        <a:rPr lang="en-US" sz="1500" b="1" spc="-5" dirty="0" smtClean="0">
                          <a:solidFill>
                            <a:schemeClr val="tx1"/>
                          </a:solidFill>
                          <a:effectLst/>
                        </a:rPr>
                        <a:t> </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US" sz="1500" b="1" spc="-5" dirty="0">
                          <a:solidFill>
                            <a:schemeClr val="tx1"/>
                          </a:solidFill>
                          <a:effectLst/>
                        </a:rPr>
                        <a:t>  </a:t>
                      </a:r>
                      <a:r>
                        <a:rPr lang="en-US" sz="1500" b="1" spc="-5" dirty="0" smtClean="0">
                          <a:solidFill>
                            <a:schemeClr val="tx1"/>
                          </a:solidFill>
                          <a:effectLst/>
                        </a:rPr>
                        <a:t>indi</a:t>
                      </a:r>
                      <a:r>
                        <a:rPr lang="en-US" sz="1500" b="1" spc="5" dirty="0" smtClean="0">
                          <a:solidFill>
                            <a:schemeClr val="tx1"/>
                          </a:solidFill>
                          <a:effectLst/>
                        </a:rPr>
                        <a:t>v</a:t>
                      </a:r>
                      <a:r>
                        <a:rPr lang="en-US" sz="1500" b="1" spc="-5" dirty="0" smtClean="0">
                          <a:solidFill>
                            <a:schemeClr val="tx1"/>
                          </a:solidFill>
                          <a:effectLst/>
                        </a:rPr>
                        <a:t>idu</a:t>
                      </a:r>
                      <a:r>
                        <a:rPr lang="en-US" sz="1500" b="1" dirty="0" smtClean="0">
                          <a:solidFill>
                            <a:schemeClr val="tx1"/>
                          </a:solidFill>
                          <a:effectLst/>
                        </a:rPr>
                        <a:t>al</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US" sz="1500" b="1">
                          <a:solidFill>
                            <a:schemeClr val="tx1"/>
                          </a:solidFill>
                          <a:effectLst/>
                        </a:rPr>
                        <a:t>      </a:t>
                      </a:r>
                      <a:r>
                        <a:rPr lang="en-US" sz="1500" b="1" smtClean="0">
                          <a:solidFill>
                            <a:schemeClr val="tx1"/>
                          </a:solidFill>
                          <a:effectLst/>
                        </a:rPr>
                        <a:t>r</a:t>
                      </a:r>
                      <a:r>
                        <a:rPr lang="en-US" sz="1500" b="1" spc="-5" smtClean="0">
                          <a:solidFill>
                            <a:schemeClr val="tx1"/>
                          </a:solidFill>
                          <a:effectLst/>
                        </a:rPr>
                        <a:t>elevant</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0"/>
                  </a:ext>
                </a:extLst>
              </a:tr>
              <a:tr h="210806">
                <a:tc>
                  <a:txBody>
                    <a:bodyPr/>
                    <a:lstStyle/>
                    <a:p>
                      <a:pPr marL="35560">
                        <a:spcBef>
                          <a:spcPts val="225"/>
                        </a:spcBef>
                        <a:spcAft>
                          <a:spcPts val="0"/>
                        </a:spcAft>
                      </a:pPr>
                      <a:r>
                        <a:rPr lang="en-US" sz="1500" b="1" spc="-5" dirty="0">
                          <a:solidFill>
                            <a:schemeClr val="tx1"/>
                          </a:solidFill>
                          <a:effectLst/>
                        </a:rPr>
                        <a:t>ac</a:t>
                      </a:r>
                      <a:r>
                        <a:rPr lang="en-US" sz="1500" b="1" dirty="0">
                          <a:solidFill>
                            <a:schemeClr val="tx1"/>
                          </a:solidFill>
                          <a:effectLst/>
                        </a:rPr>
                        <a:t>c</a:t>
                      </a:r>
                      <a:r>
                        <a:rPr lang="en-US" sz="1500" b="1" spc="-5" dirty="0">
                          <a:solidFill>
                            <a:schemeClr val="tx1"/>
                          </a:solidFill>
                          <a:effectLst/>
                        </a:rPr>
                        <a:t>o</a:t>
                      </a:r>
                      <a:r>
                        <a:rPr lang="en-US" sz="1500" b="1" dirty="0">
                          <a:solidFill>
                            <a:schemeClr val="tx1"/>
                          </a:solidFill>
                          <a:effectLst/>
                        </a:rPr>
                        <a:t>m</a:t>
                      </a:r>
                      <a:r>
                        <a:rPr lang="en-US" sz="1500" b="1" spc="-5" dirty="0">
                          <a:solidFill>
                            <a:schemeClr val="tx1"/>
                          </a:solidFill>
                          <a:effectLst/>
                        </a:rPr>
                        <a:t>pany</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c</a:t>
                      </a:r>
                      <a:r>
                        <a:rPr lang="en-US" sz="1500" b="1" spc="-5">
                          <a:solidFill>
                            <a:schemeClr val="tx1"/>
                          </a:solidFill>
                          <a:effectLst/>
                        </a:rPr>
                        <a:t>u</a:t>
                      </a:r>
                      <a:r>
                        <a:rPr lang="en-US" sz="1500" b="1">
                          <a:solidFill>
                            <a:schemeClr val="tx1"/>
                          </a:solidFill>
                          <a:effectLst/>
                        </a:rPr>
                        <a:t>r</a:t>
                      </a:r>
                      <a:r>
                        <a:rPr lang="en-US" sz="1500" b="1" spc="-5">
                          <a:solidFill>
                            <a:schemeClr val="tx1"/>
                          </a:solidFill>
                          <a:effectLst/>
                        </a:rPr>
                        <a:t>io</a:t>
                      </a:r>
                      <a:r>
                        <a:rPr lang="en-US" sz="1500" b="1">
                          <a:solidFill>
                            <a:schemeClr val="tx1"/>
                          </a:solidFill>
                          <a:effectLst/>
                        </a:rPr>
                        <a:t>s</a:t>
                      </a:r>
                      <a:r>
                        <a:rPr lang="en-US" sz="1500" b="1" spc="-5">
                          <a:solidFill>
                            <a:schemeClr val="tx1"/>
                          </a:solidFill>
                          <a:effectLst/>
                        </a:rPr>
                        <a:t>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dirty="0">
                          <a:solidFill>
                            <a:schemeClr val="tx1"/>
                          </a:solidFill>
                          <a:effectLst/>
                        </a:rPr>
                        <a:t>in</a:t>
                      </a:r>
                      <a:r>
                        <a:rPr lang="en-US" sz="1500" b="1" dirty="0">
                          <a:solidFill>
                            <a:schemeClr val="tx1"/>
                          </a:solidFill>
                          <a:effectLst/>
                        </a:rPr>
                        <a:t>t</a:t>
                      </a:r>
                      <a:r>
                        <a:rPr lang="en-US" sz="1500" b="1" spc="-5" dirty="0">
                          <a:solidFill>
                            <a:schemeClr val="tx1"/>
                          </a:solidFill>
                          <a:effectLst/>
                        </a:rPr>
                        <a:t>e</a:t>
                      </a:r>
                      <a:r>
                        <a:rPr lang="en-US" sz="1500" b="1" dirty="0">
                          <a:solidFill>
                            <a:schemeClr val="tx1"/>
                          </a:solidFill>
                          <a:effectLst/>
                        </a:rPr>
                        <a:t>rf</a:t>
                      </a:r>
                      <a:r>
                        <a:rPr lang="en-US" sz="1500" b="1" spc="-5" dirty="0">
                          <a:solidFill>
                            <a:schemeClr val="tx1"/>
                          </a:solidFill>
                          <a:effectLst/>
                        </a:rPr>
                        <a:t>e</a:t>
                      </a:r>
                      <a:r>
                        <a:rPr lang="en-US" sz="1500" b="1" dirty="0">
                          <a:solidFill>
                            <a:schemeClr val="tx1"/>
                          </a:solidFill>
                          <a:effectLst/>
                        </a:rPr>
                        <a:t>re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r</a:t>
                      </a:r>
                      <a:r>
                        <a:rPr lang="en-US" sz="1500" b="1" spc="-5">
                          <a:solidFill>
                            <a:schemeClr val="tx1"/>
                          </a:solidFill>
                          <a:effectLst/>
                        </a:rPr>
                        <a:t>es</a:t>
                      </a:r>
                      <a:r>
                        <a:rPr lang="en-US" sz="1500" b="1">
                          <a:solidFill>
                            <a:schemeClr val="tx1"/>
                          </a:solidFill>
                          <a:effectLst/>
                        </a:rPr>
                        <a:t>t</a:t>
                      </a:r>
                      <a:r>
                        <a:rPr lang="en-US" sz="1500" b="1" spc="-5">
                          <a:solidFill>
                            <a:schemeClr val="tx1"/>
                          </a:solidFill>
                          <a:effectLst/>
                        </a:rPr>
                        <a:t>au</a:t>
                      </a:r>
                      <a:r>
                        <a:rPr lang="en-US" sz="1500" b="1">
                          <a:solidFill>
                            <a:schemeClr val="tx1"/>
                          </a:solidFill>
                          <a:effectLst/>
                        </a:rPr>
                        <a:t>r</a:t>
                      </a:r>
                      <a:r>
                        <a:rPr lang="en-US" sz="1500" b="1" spc="-5">
                          <a:solidFill>
                            <a:schemeClr val="tx1"/>
                          </a:solidFill>
                          <a:effectLst/>
                        </a:rPr>
                        <a:t>ant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1"/>
                  </a:ext>
                </a:extLst>
              </a:tr>
              <a:tr h="210806">
                <a:tc>
                  <a:txBody>
                    <a:bodyPr/>
                    <a:lstStyle/>
                    <a:p>
                      <a:pPr marL="35560">
                        <a:spcBef>
                          <a:spcPts val="225"/>
                        </a:spcBef>
                        <a:spcAft>
                          <a:spcPts val="0"/>
                        </a:spcAft>
                      </a:pPr>
                      <a:r>
                        <a:rPr lang="en-US" sz="1500" b="1" spc="-5">
                          <a:solidFill>
                            <a:schemeClr val="tx1"/>
                          </a:solidFill>
                          <a:effectLst/>
                        </a:rPr>
                        <a:t>ac</a:t>
                      </a:r>
                      <a:r>
                        <a:rPr lang="en-US" sz="1500" b="1">
                          <a:solidFill>
                            <a:schemeClr val="tx1"/>
                          </a:solidFill>
                          <a:effectLst/>
                        </a:rPr>
                        <a:t>c</a:t>
                      </a:r>
                      <a:r>
                        <a:rPr lang="en-US" sz="1500" b="1" spc="-5">
                          <a:solidFill>
                            <a:schemeClr val="tx1"/>
                          </a:solidFill>
                          <a:effectLst/>
                        </a:rPr>
                        <a:t>o</a:t>
                      </a:r>
                      <a:r>
                        <a:rPr lang="en-US" sz="1500" b="1">
                          <a:solidFill>
                            <a:schemeClr val="tx1"/>
                          </a:solidFill>
                          <a:effectLst/>
                        </a:rPr>
                        <a:t>r</a:t>
                      </a:r>
                      <a:r>
                        <a:rPr lang="en-US" sz="1500" b="1" spc="-5">
                          <a:solidFill>
                            <a:schemeClr val="tx1"/>
                          </a:solidFill>
                          <a:effectLst/>
                        </a:rPr>
                        <a:t>ding</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de</a:t>
                      </a:r>
                      <a:r>
                        <a:rPr lang="en-US" sz="1500" b="1">
                          <a:solidFill>
                            <a:schemeClr val="tx1"/>
                          </a:solidFill>
                          <a:effectLst/>
                        </a:rPr>
                        <a:t>f</a:t>
                      </a:r>
                      <a:r>
                        <a:rPr lang="en-US" sz="1500" b="1" spc="-5">
                          <a:solidFill>
                            <a:schemeClr val="tx1"/>
                          </a:solidFill>
                          <a:effectLst/>
                        </a:rPr>
                        <a:t>ini</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in</a:t>
                      </a:r>
                      <a:r>
                        <a:rPr lang="en-US" sz="1500" b="1">
                          <a:solidFill>
                            <a:schemeClr val="tx1"/>
                          </a:solidFill>
                          <a:effectLst/>
                        </a:rPr>
                        <a:t>t</a:t>
                      </a:r>
                      <a:r>
                        <a:rPr lang="en-US" sz="1500" b="1" spc="-5">
                          <a:solidFill>
                            <a:schemeClr val="tx1"/>
                          </a:solidFill>
                          <a:effectLst/>
                        </a:rPr>
                        <a:t>e</a:t>
                      </a:r>
                      <a:r>
                        <a:rPr lang="en-US" sz="1500" b="1">
                          <a:solidFill>
                            <a:schemeClr val="tx1"/>
                          </a:solidFill>
                          <a:effectLst/>
                        </a:rPr>
                        <a:t>rr</a:t>
                      </a:r>
                      <a:r>
                        <a:rPr lang="en-US" sz="1500" b="1" spc="-5">
                          <a:solidFill>
                            <a:schemeClr val="tx1"/>
                          </a:solidFill>
                          <a:effectLst/>
                        </a:rPr>
                        <a:t>upt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r</a:t>
                      </a:r>
                      <a:r>
                        <a:rPr lang="en-US" sz="1500" b="1" spc="-5">
                          <a:solidFill>
                            <a:schemeClr val="tx1"/>
                          </a:solidFill>
                          <a:effectLst/>
                        </a:rPr>
                        <a:t>h</a:t>
                      </a:r>
                      <a:r>
                        <a:rPr lang="en-US" sz="1500" b="1">
                          <a:solidFill>
                            <a:schemeClr val="tx1"/>
                          </a:solidFill>
                          <a:effectLst/>
                        </a:rPr>
                        <a:t>yme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2"/>
                  </a:ext>
                </a:extLst>
              </a:tr>
              <a:tr h="210806">
                <a:tc>
                  <a:txBody>
                    <a:bodyPr/>
                    <a:lstStyle/>
                    <a:p>
                      <a:pPr marL="35560">
                        <a:spcBef>
                          <a:spcPts val="225"/>
                        </a:spcBef>
                        <a:spcAft>
                          <a:spcPts val="0"/>
                        </a:spcAft>
                      </a:pPr>
                      <a:r>
                        <a:rPr lang="en-US" sz="1500" b="1" spc="-5" dirty="0">
                          <a:solidFill>
                            <a:schemeClr val="tx1"/>
                          </a:solidFill>
                          <a:effectLst/>
                        </a:rPr>
                        <a:t>achiev</a:t>
                      </a:r>
                      <a:r>
                        <a:rPr lang="en-US" sz="1500" b="1" dirty="0">
                          <a:solidFill>
                            <a:schemeClr val="tx1"/>
                          </a:solidFill>
                          <a:effectLst/>
                        </a:rPr>
                        <a:t>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despe</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lang</a:t>
                      </a:r>
                      <a:r>
                        <a:rPr lang="en-US" sz="1500" b="1">
                          <a:solidFill>
                            <a:schemeClr val="tx1"/>
                          </a:solidFill>
                          <a:effectLst/>
                        </a:rPr>
                        <a:t>u</a:t>
                      </a:r>
                      <a:r>
                        <a:rPr lang="en-US" sz="1500" b="1" spc="-5">
                          <a:solidFill>
                            <a:schemeClr val="tx1"/>
                          </a:solidFill>
                          <a:effectLst/>
                        </a:rPr>
                        <a:t>age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r</a:t>
                      </a:r>
                      <a:r>
                        <a:rPr lang="en-US" sz="1500" b="1" spc="-5">
                          <a:solidFill>
                            <a:schemeClr val="tx1"/>
                          </a:solidFill>
                          <a:effectLst/>
                        </a:rPr>
                        <a:t>hy</a:t>
                      </a:r>
                      <a:r>
                        <a:rPr lang="en-US" sz="1500" b="1">
                          <a:solidFill>
                            <a:schemeClr val="tx1"/>
                          </a:solidFill>
                          <a:effectLst/>
                        </a:rPr>
                        <a:t>t</a:t>
                      </a:r>
                      <a:r>
                        <a:rPr lang="en-US" sz="1500" b="1" spc="-5">
                          <a:solidFill>
                            <a:schemeClr val="tx1"/>
                          </a:solidFill>
                          <a:effectLst/>
                        </a:rPr>
                        <a:t>hm</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3"/>
                  </a:ext>
                </a:extLst>
              </a:tr>
              <a:tr h="210806">
                <a:tc>
                  <a:txBody>
                    <a:bodyPr/>
                    <a:lstStyle/>
                    <a:p>
                      <a:pPr marL="35560">
                        <a:spcBef>
                          <a:spcPts val="225"/>
                        </a:spcBef>
                        <a:spcAft>
                          <a:spcPts val="0"/>
                        </a:spcAft>
                      </a:pPr>
                      <a:r>
                        <a:rPr lang="en-US" sz="1500" b="1" spc="-5">
                          <a:solidFill>
                            <a:schemeClr val="tx1"/>
                          </a:solidFill>
                          <a:effectLst/>
                        </a:rPr>
                        <a:t>agg</a:t>
                      </a:r>
                      <a:r>
                        <a:rPr lang="en-US" sz="1500" b="1">
                          <a:solidFill>
                            <a:schemeClr val="tx1"/>
                          </a:solidFill>
                          <a:effectLst/>
                        </a:rPr>
                        <a:t>r</a:t>
                      </a:r>
                      <a:r>
                        <a:rPr lang="en-US" sz="1500" b="1" spc="-5">
                          <a:solidFill>
                            <a:schemeClr val="tx1"/>
                          </a:solidFill>
                          <a:effectLst/>
                        </a:rPr>
                        <a:t>es</a:t>
                      </a:r>
                      <a:r>
                        <a:rPr lang="en-US" sz="1500" b="1">
                          <a:solidFill>
                            <a:schemeClr val="tx1"/>
                          </a:solidFill>
                          <a:effectLst/>
                        </a:rPr>
                        <a:t>s</a:t>
                      </a:r>
                      <a:r>
                        <a:rPr lang="en-US" sz="1500" b="1" spc="-5">
                          <a:solidFill>
                            <a:schemeClr val="tx1"/>
                          </a:solidFill>
                          <a:effectLst/>
                        </a:rPr>
                        <a:t>i</a:t>
                      </a:r>
                      <a:r>
                        <a:rPr lang="en-US" sz="1500" b="1">
                          <a:solidFill>
                            <a:schemeClr val="tx1"/>
                          </a:solidFill>
                          <a:effectLst/>
                        </a:rPr>
                        <a:t>ve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de</a:t>
                      </a:r>
                      <a:r>
                        <a:rPr lang="en-US" sz="1500" b="1">
                          <a:solidFill>
                            <a:schemeClr val="tx1"/>
                          </a:solidFill>
                          <a:effectLst/>
                        </a:rPr>
                        <a:t>t</a:t>
                      </a:r>
                      <a:r>
                        <a:rPr lang="en-US" sz="1500" b="1" spc="-5">
                          <a:solidFill>
                            <a:schemeClr val="tx1"/>
                          </a:solidFill>
                          <a:effectLst/>
                        </a:rPr>
                        <a:t>e</a:t>
                      </a:r>
                      <a:r>
                        <a:rPr lang="en-US" sz="1500" b="1">
                          <a:solidFill>
                            <a:schemeClr val="tx1"/>
                          </a:solidFill>
                          <a:effectLst/>
                        </a:rPr>
                        <a:t>rm</a:t>
                      </a:r>
                      <a:r>
                        <a:rPr lang="en-US" sz="1500" b="1" spc="-5">
                          <a:solidFill>
                            <a:schemeClr val="tx1"/>
                          </a:solidFill>
                          <a:effectLst/>
                        </a:rPr>
                        <a:t>ined</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leisu</a:t>
                      </a:r>
                      <a:r>
                        <a:rPr lang="en-US" sz="1500" b="1">
                          <a:solidFill>
                            <a:schemeClr val="tx1"/>
                          </a:solidFill>
                          <a:effectLst/>
                        </a:rPr>
                        <a:t>re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a</a:t>
                      </a:r>
                      <a:r>
                        <a:rPr lang="en-US" sz="1500" b="1">
                          <a:solidFill>
                            <a:schemeClr val="tx1"/>
                          </a:solidFill>
                          <a:effectLst/>
                        </a:rPr>
                        <a:t>cr</a:t>
                      </a:r>
                      <a:r>
                        <a:rPr lang="en-US" sz="1500" b="1" spc="-5">
                          <a:solidFill>
                            <a:schemeClr val="tx1"/>
                          </a:solidFill>
                          <a:effectLst/>
                        </a:rPr>
                        <a:t>i</a:t>
                      </a:r>
                      <a:r>
                        <a:rPr lang="en-US" sz="1500" b="1">
                          <a:solidFill>
                            <a:schemeClr val="tx1"/>
                          </a:solidFill>
                          <a:effectLst/>
                        </a:rPr>
                        <a:t>f</a:t>
                      </a:r>
                      <a:r>
                        <a:rPr lang="en-US" sz="1500" b="1" spc="-5">
                          <a:solidFill>
                            <a:schemeClr val="tx1"/>
                          </a:solidFill>
                          <a:effectLst/>
                        </a:rPr>
                        <a:t>i</a:t>
                      </a:r>
                      <a:r>
                        <a:rPr lang="en-US" sz="1500" b="1">
                          <a:solidFill>
                            <a:schemeClr val="tx1"/>
                          </a:solidFill>
                          <a:effectLst/>
                        </a:rPr>
                        <a:t>ce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4"/>
                  </a:ext>
                </a:extLst>
              </a:tr>
              <a:tr h="210806">
                <a:tc>
                  <a:txBody>
                    <a:bodyPr/>
                    <a:lstStyle/>
                    <a:p>
                      <a:pPr marL="35560">
                        <a:spcBef>
                          <a:spcPts val="225"/>
                        </a:spcBef>
                        <a:spcAft>
                          <a:spcPts val="0"/>
                        </a:spcAft>
                      </a:pPr>
                      <a:r>
                        <a:rPr lang="en-US" sz="1500" b="1" spc="-5">
                          <a:solidFill>
                            <a:schemeClr val="tx1"/>
                          </a:solidFill>
                          <a:effectLst/>
                        </a:rPr>
                        <a:t>a</a:t>
                      </a:r>
                      <a:r>
                        <a:rPr lang="en-US" sz="1500" b="1">
                          <a:solidFill>
                            <a:schemeClr val="tx1"/>
                          </a:solidFill>
                          <a:effectLst/>
                        </a:rPr>
                        <a:t>m</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eur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dirty="0">
                          <a:solidFill>
                            <a:schemeClr val="tx1"/>
                          </a:solidFill>
                          <a:effectLst/>
                        </a:rPr>
                        <a:t>devel</a:t>
                      </a:r>
                      <a:r>
                        <a:rPr lang="en-US" sz="1500" b="1" dirty="0">
                          <a:solidFill>
                            <a:schemeClr val="tx1"/>
                          </a:solidFill>
                          <a:effectLst/>
                        </a:rPr>
                        <a:t>op</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ligh</a:t>
                      </a:r>
                      <a:r>
                        <a:rPr lang="en-US" sz="1500" b="1">
                          <a:solidFill>
                            <a:schemeClr val="tx1"/>
                          </a:solidFill>
                          <a:effectLst/>
                        </a:rPr>
                        <a:t>tn</a:t>
                      </a:r>
                      <a:r>
                        <a:rPr lang="en-US" sz="1500" b="1" spc="-5">
                          <a:solidFill>
                            <a:schemeClr val="tx1"/>
                          </a:solidFill>
                          <a:effectLst/>
                        </a:rPr>
                        <a:t>in</a:t>
                      </a:r>
                      <a:r>
                        <a:rPr lang="en-US" sz="1500" b="1">
                          <a:solidFill>
                            <a:schemeClr val="tx1"/>
                          </a:solidFill>
                          <a:effectLst/>
                        </a:rPr>
                        <a:t>g</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ec</a:t>
                      </a:r>
                      <a:r>
                        <a:rPr lang="en-US" sz="1500" b="1">
                          <a:solidFill>
                            <a:schemeClr val="tx1"/>
                          </a:solidFill>
                          <a:effectLst/>
                        </a:rPr>
                        <a:t>r</a:t>
                      </a:r>
                      <a:r>
                        <a:rPr lang="en-US" sz="1500" b="1" spc="-5">
                          <a:solidFill>
                            <a:schemeClr val="tx1"/>
                          </a:solidFill>
                          <a:effectLst/>
                        </a:rPr>
                        <a:t>e</a:t>
                      </a:r>
                      <a:r>
                        <a:rPr lang="en-US" sz="1500" b="1">
                          <a:solidFill>
                            <a:schemeClr val="tx1"/>
                          </a:solidFill>
                          <a:effectLst/>
                        </a:rPr>
                        <a:t>t</a:t>
                      </a:r>
                      <a:r>
                        <a:rPr lang="en-US" sz="1500" b="1" spc="-5">
                          <a:solidFill>
                            <a:schemeClr val="tx1"/>
                          </a:solidFill>
                          <a:effectLst/>
                        </a:rPr>
                        <a:t>a</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5"/>
                  </a:ext>
                </a:extLst>
              </a:tr>
              <a:tr h="210806">
                <a:tc>
                  <a:txBody>
                    <a:bodyPr/>
                    <a:lstStyle/>
                    <a:p>
                      <a:pPr marL="35560">
                        <a:spcBef>
                          <a:spcPts val="225"/>
                        </a:spcBef>
                        <a:spcAft>
                          <a:spcPts val="0"/>
                        </a:spcAft>
                      </a:pPr>
                      <a:r>
                        <a:rPr lang="en-US" sz="1500" b="1" spc="-5" dirty="0">
                          <a:solidFill>
                            <a:schemeClr val="tx1"/>
                          </a:solidFill>
                          <a:effectLst/>
                        </a:rPr>
                        <a:t>ancient</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di</a:t>
                      </a:r>
                      <a:r>
                        <a:rPr lang="en-US" sz="1500" b="1">
                          <a:solidFill>
                            <a:schemeClr val="tx1"/>
                          </a:solidFill>
                          <a:effectLst/>
                        </a:rPr>
                        <a:t>ct</a:t>
                      </a:r>
                      <a:r>
                        <a:rPr lang="en-US" sz="1500" b="1" spc="-5">
                          <a:solidFill>
                            <a:schemeClr val="tx1"/>
                          </a:solidFill>
                          <a:effectLst/>
                        </a:rPr>
                        <a:t>iona</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m</a:t>
                      </a:r>
                      <a:r>
                        <a:rPr lang="en-US" sz="1500" b="1" spc="-5">
                          <a:solidFill>
                            <a:schemeClr val="tx1"/>
                          </a:solidFill>
                          <a:effectLst/>
                        </a:rPr>
                        <a:t>a</a:t>
                      </a:r>
                      <a:r>
                        <a:rPr lang="en-US" sz="1500" b="1">
                          <a:solidFill>
                            <a:schemeClr val="tx1"/>
                          </a:solidFill>
                          <a:effectLst/>
                        </a:rPr>
                        <a:t>rv</a:t>
                      </a:r>
                      <a:r>
                        <a:rPr lang="en-US" sz="1500" b="1" spc="-5">
                          <a:solidFill>
                            <a:schemeClr val="tx1"/>
                          </a:solidFill>
                          <a:effectLst/>
                        </a:rPr>
                        <a:t>ellous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houl</a:t>
                      </a:r>
                      <a:r>
                        <a:rPr lang="en-US" sz="1500" b="1">
                          <a:solidFill>
                            <a:schemeClr val="tx1"/>
                          </a:solidFill>
                          <a:effectLst/>
                        </a:rPr>
                        <a:t>d</a:t>
                      </a:r>
                      <a:r>
                        <a:rPr lang="en-US" sz="1500" b="1" spc="-5">
                          <a:solidFill>
                            <a:schemeClr val="tx1"/>
                          </a:solidFill>
                          <a:effectLst/>
                        </a:rPr>
                        <a:t>er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6"/>
                  </a:ext>
                </a:extLst>
              </a:tr>
              <a:tr h="210806">
                <a:tc>
                  <a:txBody>
                    <a:bodyPr/>
                    <a:lstStyle/>
                    <a:p>
                      <a:pPr marL="35560">
                        <a:spcBef>
                          <a:spcPts val="225"/>
                        </a:spcBef>
                        <a:spcAft>
                          <a:spcPts val="0"/>
                        </a:spcAft>
                      </a:pPr>
                      <a:r>
                        <a:rPr lang="en-US" sz="1500" b="1" spc="-5">
                          <a:solidFill>
                            <a:schemeClr val="tx1"/>
                          </a:solidFill>
                          <a:effectLst/>
                        </a:rPr>
                        <a:t>appa</a:t>
                      </a:r>
                      <a:r>
                        <a:rPr lang="en-US" sz="1500" b="1">
                          <a:solidFill>
                            <a:schemeClr val="tx1"/>
                          </a:solidFill>
                          <a:effectLst/>
                        </a:rPr>
                        <a:t>r</a:t>
                      </a:r>
                      <a:r>
                        <a:rPr lang="en-US" sz="1500" b="1" spc="-5">
                          <a:solidFill>
                            <a:schemeClr val="tx1"/>
                          </a:solidFill>
                          <a:effectLst/>
                        </a:rPr>
                        <a:t>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dirty="0">
                          <a:solidFill>
                            <a:schemeClr val="tx1"/>
                          </a:solidFill>
                          <a:effectLst/>
                        </a:rPr>
                        <a:t>di</a:t>
                      </a:r>
                      <a:r>
                        <a:rPr lang="en-US" sz="1500" b="1" dirty="0">
                          <a:solidFill>
                            <a:schemeClr val="tx1"/>
                          </a:solidFill>
                          <a:effectLst/>
                        </a:rPr>
                        <a:t>s</a:t>
                      </a:r>
                      <a:r>
                        <a:rPr lang="en-US" sz="1500" b="1" spc="-5" dirty="0">
                          <a:solidFill>
                            <a:schemeClr val="tx1"/>
                          </a:solidFill>
                          <a:effectLst/>
                        </a:rPr>
                        <a:t>as</a:t>
                      </a:r>
                      <a:r>
                        <a:rPr lang="en-US" sz="1500" b="1" dirty="0">
                          <a:solidFill>
                            <a:schemeClr val="tx1"/>
                          </a:solidFill>
                          <a:effectLst/>
                        </a:rPr>
                        <a:t>tr</a:t>
                      </a:r>
                      <a:r>
                        <a:rPr lang="en-US" sz="1500" b="1" spc="-5" dirty="0">
                          <a:solidFill>
                            <a:schemeClr val="tx1"/>
                          </a:solidFill>
                          <a:effectLst/>
                        </a:rPr>
                        <a:t>ous</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m</a:t>
                      </a:r>
                      <a:r>
                        <a:rPr lang="en-US" sz="1500" b="1" spc="-5">
                          <a:solidFill>
                            <a:schemeClr val="tx1"/>
                          </a:solidFill>
                          <a:effectLst/>
                        </a:rPr>
                        <a:t>i</a:t>
                      </a:r>
                      <a:r>
                        <a:rPr lang="en-US" sz="1500" b="1">
                          <a:solidFill>
                            <a:schemeClr val="tx1"/>
                          </a:solidFill>
                          <a:effectLst/>
                        </a:rPr>
                        <a:t>sc</a:t>
                      </a:r>
                      <a:r>
                        <a:rPr lang="en-US" sz="1500" b="1" spc="-5">
                          <a:solidFill>
                            <a:schemeClr val="tx1"/>
                          </a:solidFill>
                          <a:effectLst/>
                        </a:rPr>
                        <a:t>hievo</a:t>
                      </a:r>
                      <a:r>
                        <a:rPr lang="en-US" sz="1500" b="1">
                          <a:solidFill>
                            <a:schemeClr val="tx1"/>
                          </a:solidFill>
                          <a:effectLst/>
                        </a:rPr>
                        <a:t>us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igna</a:t>
                      </a:r>
                      <a:r>
                        <a:rPr lang="en-US" sz="1500" b="1">
                          <a:solidFill>
                            <a:schemeClr val="tx1"/>
                          </a:solidFill>
                          <a:effectLst/>
                        </a:rPr>
                        <a:t>t</a:t>
                      </a:r>
                      <a:r>
                        <a:rPr lang="en-US" sz="1500" b="1" spc="-5">
                          <a:solidFill>
                            <a:schemeClr val="tx1"/>
                          </a:solidFill>
                          <a:effectLst/>
                        </a:rPr>
                        <a:t>u</a:t>
                      </a:r>
                      <a:r>
                        <a:rPr lang="en-US" sz="1500" b="1">
                          <a:solidFill>
                            <a:schemeClr val="tx1"/>
                          </a:solidFill>
                          <a:effectLst/>
                        </a:rPr>
                        <a:t>re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7"/>
                  </a:ext>
                </a:extLst>
              </a:tr>
              <a:tr h="210806">
                <a:tc>
                  <a:txBody>
                    <a:bodyPr/>
                    <a:lstStyle/>
                    <a:p>
                      <a:pPr marL="35560">
                        <a:spcBef>
                          <a:spcPts val="225"/>
                        </a:spcBef>
                        <a:spcAft>
                          <a:spcPts val="0"/>
                        </a:spcAft>
                      </a:pPr>
                      <a:r>
                        <a:rPr lang="en-US" sz="1500" b="1" spc="-5">
                          <a:solidFill>
                            <a:schemeClr val="tx1"/>
                          </a:solidFill>
                          <a:effectLst/>
                        </a:rPr>
                        <a:t>app</a:t>
                      </a:r>
                      <a:r>
                        <a:rPr lang="en-US" sz="1500" b="1">
                          <a:solidFill>
                            <a:schemeClr val="tx1"/>
                          </a:solidFill>
                          <a:effectLst/>
                        </a:rPr>
                        <a:t>r</a:t>
                      </a:r>
                      <a:r>
                        <a:rPr lang="en-US" sz="1500" b="1" spc="-5">
                          <a:solidFill>
                            <a:schemeClr val="tx1"/>
                          </a:solidFill>
                          <a:effectLst/>
                        </a:rPr>
                        <a:t>ecia</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a:solidFill>
                            <a:schemeClr val="tx1"/>
                          </a:solidFill>
                          <a:effectLst/>
                        </a:rPr>
                        <a:t>m</a:t>
                      </a:r>
                      <a:r>
                        <a:rPr lang="en-US" sz="1500" b="1" spc="-5">
                          <a:solidFill>
                            <a:schemeClr val="tx1"/>
                          </a:solidFill>
                          <a:effectLst/>
                        </a:rPr>
                        <a:t>ba</a:t>
                      </a:r>
                      <a:r>
                        <a:rPr lang="en-US" sz="1500" b="1">
                          <a:solidFill>
                            <a:schemeClr val="tx1"/>
                          </a:solidFill>
                          <a:effectLst/>
                        </a:rPr>
                        <a:t>rr</a:t>
                      </a:r>
                      <a:r>
                        <a:rPr lang="en-US" sz="1500" b="1" spc="-5">
                          <a:solidFill>
                            <a:schemeClr val="tx1"/>
                          </a:solidFill>
                          <a:effectLst/>
                        </a:rPr>
                        <a:t>as</a:t>
                      </a:r>
                      <a:r>
                        <a:rPr lang="en-US" sz="1500" b="1">
                          <a:solidFill>
                            <a:schemeClr val="tx1"/>
                          </a:solidFill>
                          <a:effectLst/>
                        </a:rPr>
                        <a:t>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m</a:t>
                      </a:r>
                      <a:r>
                        <a:rPr lang="en-US" sz="1500" b="1" spc="-5">
                          <a:solidFill>
                            <a:schemeClr val="tx1"/>
                          </a:solidFill>
                          <a:effectLst/>
                        </a:rPr>
                        <a:t>u</a:t>
                      </a:r>
                      <a:r>
                        <a:rPr lang="en-US" sz="1500" b="1">
                          <a:solidFill>
                            <a:schemeClr val="tx1"/>
                          </a:solidFill>
                          <a:effectLst/>
                        </a:rPr>
                        <a:t>sc</a:t>
                      </a:r>
                      <a:r>
                        <a:rPr lang="en-US" sz="1500" b="1" spc="-5">
                          <a:solidFill>
                            <a:schemeClr val="tx1"/>
                          </a:solidFill>
                          <a:effectLst/>
                        </a:rPr>
                        <a:t>l</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ince</a:t>
                      </a:r>
                      <a:r>
                        <a:rPr lang="en-US" sz="1500" b="1">
                          <a:solidFill>
                            <a:schemeClr val="tx1"/>
                          </a:solidFill>
                          <a:effectLst/>
                        </a:rPr>
                        <a:t>r</a:t>
                      </a:r>
                      <a:r>
                        <a:rPr lang="en-US" sz="1500" b="1" spc="-5">
                          <a:solidFill>
                            <a:schemeClr val="tx1"/>
                          </a:solidFill>
                          <a:effectLst/>
                        </a:rPr>
                        <a:t>el</a:t>
                      </a:r>
                      <a:r>
                        <a:rPr lang="en-US" sz="1500" b="1">
                          <a:solidFill>
                            <a:schemeClr val="tx1"/>
                          </a:solidFill>
                          <a:effectLst/>
                        </a:rPr>
                        <a: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8"/>
                  </a:ext>
                </a:extLst>
              </a:tr>
              <a:tr h="210806">
                <a:tc>
                  <a:txBody>
                    <a:bodyPr/>
                    <a:lstStyle/>
                    <a:p>
                      <a:pPr marL="35560">
                        <a:spcBef>
                          <a:spcPts val="225"/>
                        </a:spcBef>
                        <a:spcAft>
                          <a:spcPts val="0"/>
                        </a:spcAft>
                      </a:pPr>
                      <a:r>
                        <a:rPr lang="en-US" sz="1500" b="1" spc="-5">
                          <a:solidFill>
                            <a:schemeClr val="tx1"/>
                          </a:solidFill>
                          <a:effectLst/>
                        </a:rPr>
                        <a:t>a</a:t>
                      </a:r>
                      <a:r>
                        <a:rPr lang="en-US" sz="1500" b="1">
                          <a:solidFill>
                            <a:schemeClr val="tx1"/>
                          </a:solidFill>
                          <a:effectLst/>
                        </a:rPr>
                        <a:t>tt</a:t>
                      </a:r>
                      <a:r>
                        <a:rPr lang="en-US" sz="1500" b="1" spc="-5">
                          <a:solidFill>
                            <a:schemeClr val="tx1"/>
                          </a:solidFill>
                          <a:effectLst/>
                        </a:rPr>
                        <a:t>ached</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dirty="0">
                          <a:solidFill>
                            <a:schemeClr val="tx1"/>
                          </a:solidFill>
                          <a:effectLst/>
                        </a:rPr>
                        <a:t>envi</a:t>
                      </a:r>
                      <a:r>
                        <a:rPr lang="en-US" sz="1500" b="1" dirty="0">
                          <a:solidFill>
                            <a:schemeClr val="tx1"/>
                          </a:solidFill>
                          <a:effectLst/>
                        </a:rPr>
                        <a:t>r</a:t>
                      </a:r>
                      <a:r>
                        <a:rPr lang="en-US" sz="1500" b="1" spc="-5" dirty="0">
                          <a:solidFill>
                            <a:schemeClr val="tx1"/>
                          </a:solidFill>
                          <a:effectLst/>
                        </a:rPr>
                        <a:t>on</a:t>
                      </a:r>
                      <a:r>
                        <a:rPr lang="en-US" sz="1500" b="1" dirty="0">
                          <a:solidFill>
                            <a:schemeClr val="tx1"/>
                          </a:solidFill>
                          <a:effectLst/>
                        </a:rPr>
                        <a:t>me</a:t>
                      </a:r>
                      <a:r>
                        <a:rPr lang="en-US" sz="1500" b="1" spc="-5" dirty="0">
                          <a:solidFill>
                            <a:schemeClr val="tx1"/>
                          </a:solidFill>
                          <a:effectLst/>
                        </a:rPr>
                        <a:t>nt</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neces</a:t>
                      </a:r>
                      <a:r>
                        <a:rPr lang="en-US" sz="1500" b="1">
                          <a:solidFill>
                            <a:schemeClr val="tx1"/>
                          </a:solidFill>
                          <a:effectLst/>
                        </a:rPr>
                        <a:t>s</a:t>
                      </a:r>
                      <a:r>
                        <a:rPr lang="en-US" sz="1500" b="1" spc="-5">
                          <a:solidFill>
                            <a:schemeClr val="tx1"/>
                          </a:solidFill>
                          <a:effectLst/>
                        </a:rPr>
                        <a:t>a</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old</a:t>
                      </a:r>
                      <a:r>
                        <a:rPr lang="en-US" sz="1500" b="1">
                          <a:solidFill>
                            <a:schemeClr val="tx1"/>
                          </a:solidFill>
                          <a:effectLst/>
                        </a:rPr>
                        <a:t>i</a:t>
                      </a:r>
                      <a:r>
                        <a:rPr lang="en-US" sz="1500" b="1" spc="-5">
                          <a:solidFill>
                            <a:schemeClr val="tx1"/>
                          </a:solidFill>
                          <a:effectLst/>
                        </a:rPr>
                        <a:t>er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09"/>
                  </a:ext>
                </a:extLst>
              </a:tr>
              <a:tr h="210806">
                <a:tc>
                  <a:txBody>
                    <a:bodyPr/>
                    <a:lstStyle/>
                    <a:p>
                      <a:pPr marL="35560">
                        <a:spcBef>
                          <a:spcPts val="225"/>
                        </a:spcBef>
                        <a:spcAft>
                          <a:spcPts val="0"/>
                        </a:spcAft>
                      </a:pPr>
                      <a:r>
                        <a:rPr lang="en-US" sz="1500" b="1" spc="-5" dirty="0">
                          <a:solidFill>
                            <a:schemeClr val="tx1"/>
                          </a:solidFill>
                          <a:effectLst/>
                        </a:rPr>
                        <a:t>avai</a:t>
                      </a:r>
                      <a:r>
                        <a:rPr lang="en-US" sz="1500" b="1" dirty="0">
                          <a:solidFill>
                            <a:schemeClr val="tx1"/>
                          </a:solidFill>
                          <a:effectLst/>
                        </a:rPr>
                        <a:t>l</a:t>
                      </a:r>
                      <a:r>
                        <a:rPr lang="en-US" sz="1500" b="1" spc="-5" dirty="0">
                          <a:solidFill>
                            <a:schemeClr val="tx1"/>
                          </a:solidFill>
                          <a:effectLst/>
                        </a:rPr>
                        <a:t>abl</a:t>
                      </a:r>
                      <a:r>
                        <a:rPr lang="en-US" sz="1500" b="1" dirty="0">
                          <a:solidFill>
                            <a:schemeClr val="tx1"/>
                          </a:solidFill>
                          <a:effectLst/>
                        </a:rPr>
                        <a:t>e</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dirty="0">
                          <a:solidFill>
                            <a:schemeClr val="tx1"/>
                          </a:solidFill>
                          <a:effectLst/>
                        </a:rPr>
                        <a:t>equi</a:t>
                      </a:r>
                      <a:r>
                        <a:rPr lang="en-US" sz="1500" b="1" dirty="0">
                          <a:solidFill>
                            <a:schemeClr val="tx1"/>
                          </a:solidFill>
                          <a:effectLst/>
                        </a:rPr>
                        <a:t>p</a:t>
                      </a:r>
                      <a:r>
                        <a:rPr lang="en-US" sz="1500" b="1" spc="-5" dirty="0">
                          <a:solidFill>
                            <a:schemeClr val="tx1"/>
                          </a:solidFill>
                          <a:effectLst/>
                        </a:rPr>
                        <a:t>p</a:t>
                      </a:r>
                      <a:r>
                        <a:rPr lang="en-US" sz="1500" b="1" dirty="0">
                          <a:solidFill>
                            <a:schemeClr val="tx1"/>
                          </a:solidFill>
                          <a:effectLst/>
                        </a:rPr>
                        <a:t>e</a:t>
                      </a:r>
                      <a:r>
                        <a:rPr lang="en-US" sz="1500" b="1" spc="-5" dirty="0">
                          <a:solidFill>
                            <a:schemeClr val="tx1"/>
                          </a:solidFill>
                          <a:effectLst/>
                        </a:rPr>
                        <a:t>d</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neig</a:t>
                      </a:r>
                      <a:r>
                        <a:rPr lang="en-US" sz="1500" b="1">
                          <a:solidFill>
                            <a:schemeClr val="tx1"/>
                          </a:solidFill>
                          <a:effectLst/>
                        </a:rPr>
                        <a:t>h</a:t>
                      </a:r>
                      <a:r>
                        <a:rPr lang="en-US" sz="1500" b="1" spc="-5">
                          <a:solidFill>
                            <a:schemeClr val="tx1"/>
                          </a:solidFill>
                          <a:effectLst/>
                        </a:rPr>
                        <a:t>bour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st</a:t>
                      </a:r>
                      <a:r>
                        <a:rPr lang="en-US" sz="1500" b="1" spc="-5">
                          <a:solidFill>
                            <a:schemeClr val="tx1"/>
                          </a:solidFill>
                          <a:effectLst/>
                        </a:rPr>
                        <a:t>o</a:t>
                      </a:r>
                      <a:r>
                        <a:rPr lang="en-US" sz="1500" b="1">
                          <a:solidFill>
                            <a:schemeClr val="tx1"/>
                          </a:solidFill>
                          <a:effectLst/>
                        </a:rPr>
                        <a:t>m</a:t>
                      </a:r>
                      <a:r>
                        <a:rPr lang="en-US" sz="1500" b="1" spc="-5">
                          <a:solidFill>
                            <a:schemeClr val="tx1"/>
                          </a:solidFill>
                          <a:effectLst/>
                        </a:rPr>
                        <a:t>ac</a:t>
                      </a:r>
                      <a:r>
                        <a:rPr lang="en-US" sz="1500" b="1">
                          <a:solidFill>
                            <a:schemeClr val="tx1"/>
                          </a:solidFill>
                          <a:effectLst/>
                        </a:rPr>
                        <a:t>h</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0"/>
                  </a:ext>
                </a:extLst>
              </a:tr>
              <a:tr h="210806">
                <a:tc>
                  <a:txBody>
                    <a:bodyPr/>
                    <a:lstStyle/>
                    <a:p>
                      <a:pPr marL="35560">
                        <a:spcBef>
                          <a:spcPts val="225"/>
                        </a:spcBef>
                        <a:spcAft>
                          <a:spcPts val="0"/>
                        </a:spcAft>
                      </a:pPr>
                      <a:r>
                        <a:rPr lang="en-US" sz="1500" b="1" spc="-5">
                          <a:solidFill>
                            <a:schemeClr val="tx1"/>
                          </a:solidFill>
                          <a:effectLst/>
                        </a:rPr>
                        <a:t>ave</a:t>
                      </a:r>
                      <a:r>
                        <a:rPr lang="en-US" sz="1500" b="1">
                          <a:solidFill>
                            <a:schemeClr val="tx1"/>
                          </a:solidFill>
                          <a:effectLst/>
                        </a:rPr>
                        <a:t>r</a:t>
                      </a:r>
                      <a:r>
                        <a:rPr lang="en-US" sz="1500" b="1" spc="-5">
                          <a:solidFill>
                            <a:schemeClr val="tx1"/>
                          </a:solidFill>
                          <a:effectLst/>
                        </a:rPr>
                        <a:t>age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dirty="0" smtClean="0">
                          <a:solidFill>
                            <a:schemeClr val="tx1"/>
                          </a:solidFill>
                          <a:effectLst/>
                        </a:rPr>
                        <a:t>E</a:t>
                      </a:r>
                      <a:r>
                        <a:rPr lang="en-US" sz="1500" b="1" dirty="0" smtClean="0">
                          <a:solidFill>
                            <a:schemeClr val="tx1"/>
                          </a:solidFill>
                          <a:effectLst/>
                        </a:rPr>
                        <a:t>s</a:t>
                      </a:r>
                      <a:r>
                        <a:rPr lang="en-US" sz="1500" b="1" spc="-5" dirty="0" smtClean="0">
                          <a:solidFill>
                            <a:schemeClr val="tx1"/>
                          </a:solidFill>
                          <a:effectLst/>
                        </a:rPr>
                        <a:t>pe</a:t>
                      </a:r>
                      <a:r>
                        <a:rPr lang="en-US" sz="1500" b="1" dirty="0" smtClean="0">
                          <a:solidFill>
                            <a:schemeClr val="tx1"/>
                          </a:solidFill>
                          <a:effectLst/>
                        </a:rPr>
                        <a:t>c</a:t>
                      </a:r>
                      <a:r>
                        <a:rPr lang="en-US" sz="1500" b="1" spc="-5" dirty="0" smtClean="0">
                          <a:solidFill>
                            <a:schemeClr val="tx1"/>
                          </a:solidFill>
                          <a:effectLst/>
                        </a:rPr>
                        <a:t>i</a:t>
                      </a:r>
                      <a:r>
                        <a:rPr lang="en-US" sz="1500" b="1" dirty="0" smtClean="0">
                          <a:solidFill>
                            <a:schemeClr val="tx1"/>
                          </a:solidFill>
                          <a:effectLst/>
                        </a:rPr>
                        <a:t>a</a:t>
                      </a:r>
                      <a:r>
                        <a:rPr lang="en-US" sz="1500" b="1" spc="-5" dirty="0" smtClean="0">
                          <a:solidFill>
                            <a:schemeClr val="tx1"/>
                          </a:solidFill>
                          <a:effectLst/>
                        </a:rPr>
                        <a:t>lly</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nui</a:t>
                      </a:r>
                      <a:r>
                        <a:rPr lang="en-US" sz="1500" b="1">
                          <a:solidFill>
                            <a:schemeClr val="tx1"/>
                          </a:solidFill>
                          <a:effectLst/>
                        </a:rPr>
                        <a:t>s</a:t>
                      </a:r>
                      <a:r>
                        <a:rPr lang="en-US" sz="1500" b="1" spc="-5">
                          <a:solidFill>
                            <a:schemeClr val="tx1"/>
                          </a:solidFill>
                          <a:effectLst/>
                        </a:rPr>
                        <a:t>an</a:t>
                      </a:r>
                      <a:r>
                        <a:rPr lang="en-US" sz="1500" b="1" spc="5">
                          <a:solidFill>
                            <a:schemeClr val="tx1"/>
                          </a:solidFill>
                          <a:effectLst/>
                        </a:rPr>
                        <a:t>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u</a:t>
                      </a:r>
                      <a:r>
                        <a:rPr lang="en-US" sz="1500" b="1">
                          <a:solidFill>
                            <a:schemeClr val="tx1"/>
                          </a:solidFill>
                          <a:effectLst/>
                        </a:rPr>
                        <a:t>ff</a:t>
                      </a:r>
                      <a:r>
                        <a:rPr lang="en-US" sz="1500" b="1" spc="-5">
                          <a:solidFill>
                            <a:schemeClr val="tx1"/>
                          </a:solidFill>
                          <a:effectLst/>
                        </a:rPr>
                        <a:t>i</a:t>
                      </a:r>
                      <a:r>
                        <a:rPr lang="en-US" sz="1500" b="1">
                          <a:solidFill>
                            <a:schemeClr val="tx1"/>
                          </a:solidFill>
                          <a:effectLst/>
                        </a:rPr>
                        <a:t>c</a:t>
                      </a:r>
                      <a:r>
                        <a:rPr lang="en-US" sz="1500" b="1" spc="-5">
                          <a:solidFill>
                            <a:schemeClr val="tx1"/>
                          </a:solidFill>
                          <a:effectLst/>
                        </a:rPr>
                        <a:t>ient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1"/>
                  </a:ext>
                </a:extLst>
              </a:tr>
              <a:tr h="674579">
                <a:tc>
                  <a:txBody>
                    <a:bodyPr/>
                    <a:lstStyle/>
                    <a:p>
                      <a:pPr marL="35560">
                        <a:spcBef>
                          <a:spcPts val="225"/>
                        </a:spcBef>
                        <a:spcAft>
                          <a:spcPts val="0"/>
                        </a:spcAft>
                      </a:pPr>
                      <a:r>
                        <a:rPr lang="en-US" sz="1500" b="1" spc="-5" dirty="0">
                          <a:solidFill>
                            <a:schemeClr val="tx1"/>
                          </a:solidFill>
                          <a:effectLst/>
                        </a:rPr>
                        <a:t>awkwa</a:t>
                      </a:r>
                      <a:r>
                        <a:rPr lang="en-US" sz="1500" b="1" dirty="0">
                          <a:solidFill>
                            <a:schemeClr val="tx1"/>
                          </a:solidFill>
                          <a:effectLst/>
                        </a:rPr>
                        <a:t>rd</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spc="-10">
                          <a:solidFill>
                            <a:schemeClr val="tx1"/>
                          </a:solidFill>
                          <a:effectLst/>
                        </a:rPr>
                        <a:t>x</a:t>
                      </a:r>
                      <a:r>
                        <a:rPr lang="en-US" sz="1500" b="1">
                          <a:solidFill>
                            <a:schemeClr val="tx1"/>
                          </a:solidFill>
                          <a:effectLst/>
                        </a:rPr>
                        <a:t>a</a:t>
                      </a:r>
                      <a:r>
                        <a:rPr lang="en-US" sz="1500" b="1" spc="-5">
                          <a:solidFill>
                            <a:schemeClr val="tx1"/>
                          </a:solidFill>
                          <a:effectLst/>
                        </a:rPr>
                        <a:t>gge</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2400" b="1" spc="-5" dirty="0">
                          <a:solidFill>
                            <a:schemeClr val="tx1"/>
                          </a:solidFill>
                          <a:effectLst/>
                        </a:rPr>
                        <a:t>oc</a:t>
                      </a:r>
                      <a:r>
                        <a:rPr lang="en-US" sz="2400" b="1" dirty="0">
                          <a:solidFill>
                            <a:schemeClr val="tx1"/>
                          </a:solidFill>
                          <a:effectLst/>
                        </a:rPr>
                        <a:t>c</a:t>
                      </a:r>
                      <a:r>
                        <a:rPr lang="en-US" sz="2400" b="1" spc="-5" dirty="0">
                          <a:solidFill>
                            <a:schemeClr val="tx1"/>
                          </a:solidFill>
                          <a:effectLst/>
                        </a:rPr>
                        <a:t>upy</a:t>
                      </a:r>
                      <a:endParaRPr lang="en-GB" sz="2400" b="1" dirty="0">
                        <a:solidFill>
                          <a:schemeClr val="tx1"/>
                        </a:solidFill>
                        <a:effectLst/>
                        <a:latin typeface="Calibri"/>
                        <a:ea typeface="Calibri"/>
                        <a:cs typeface="Times New Roman"/>
                      </a:endParaRPr>
                    </a:p>
                  </a:txBody>
                  <a:tcPr marL="54069" marR="54069" marT="0" marB="0">
                    <a:solidFill>
                      <a:srgbClr val="FFFF00"/>
                    </a:solidFill>
                  </a:tcPr>
                </a:tc>
                <a:tc>
                  <a:txBody>
                    <a:bodyPr/>
                    <a:lstStyle/>
                    <a:p>
                      <a:pPr marL="334010">
                        <a:spcBef>
                          <a:spcPts val="225"/>
                        </a:spcBef>
                        <a:spcAft>
                          <a:spcPts val="0"/>
                        </a:spcAft>
                      </a:pPr>
                      <a:r>
                        <a:rPr lang="en-US" sz="1500" b="1">
                          <a:solidFill>
                            <a:schemeClr val="tx1"/>
                          </a:solidFill>
                          <a:effectLst/>
                        </a:rPr>
                        <a:t>s</a:t>
                      </a:r>
                      <a:r>
                        <a:rPr lang="en-US" sz="1500" b="1" spc="-5">
                          <a:solidFill>
                            <a:schemeClr val="tx1"/>
                          </a:solidFill>
                          <a:effectLst/>
                        </a:rPr>
                        <a:t>ugges</a:t>
                      </a:r>
                      <a:r>
                        <a:rPr lang="en-US" sz="1500" b="1">
                          <a:solidFill>
                            <a:schemeClr val="tx1"/>
                          </a:solidFill>
                          <a:effectLst/>
                        </a:rPr>
                        <a:t>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2"/>
                  </a:ext>
                </a:extLst>
              </a:tr>
              <a:tr h="210806">
                <a:tc>
                  <a:txBody>
                    <a:bodyPr/>
                    <a:lstStyle/>
                    <a:p>
                      <a:pPr marL="35560">
                        <a:spcBef>
                          <a:spcPts val="225"/>
                        </a:spcBef>
                        <a:spcAft>
                          <a:spcPts val="0"/>
                        </a:spcAft>
                      </a:pPr>
                      <a:r>
                        <a:rPr lang="en-US" sz="1500" b="1" spc="-5">
                          <a:solidFill>
                            <a:schemeClr val="tx1"/>
                          </a:solidFill>
                          <a:effectLst/>
                        </a:rPr>
                        <a:t>ba</a:t>
                      </a:r>
                      <a:r>
                        <a:rPr lang="en-US" sz="1500" b="1">
                          <a:solidFill>
                            <a:schemeClr val="tx1"/>
                          </a:solidFill>
                          <a:effectLst/>
                        </a:rPr>
                        <a:t>r</a:t>
                      </a:r>
                      <a:r>
                        <a:rPr lang="en-US" sz="1500" b="1" spc="-5">
                          <a:solidFill>
                            <a:schemeClr val="tx1"/>
                          </a:solidFill>
                          <a:effectLst/>
                        </a:rPr>
                        <a:t>gai</a:t>
                      </a:r>
                      <a:r>
                        <a:rPr lang="en-US" sz="1500" b="1">
                          <a:solidFill>
                            <a:schemeClr val="tx1"/>
                          </a:solidFill>
                          <a:effectLst/>
                        </a:rPr>
                        <a:t>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spc="-10">
                          <a:solidFill>
                            <a:schemeClr val="tx1"/>
                          </a:solidFill>
                          <a:effectLst/>
                        </a:rPr>
                        <a:t>x</a:t>
                      </a:r>
                      <a:r>
                        <a:rPr lang="en-US" sz="1500" b="1">
                          <a:solidFill>
                            <a:schemeClr val="tx1"/>
                          </a:solidFill>
                          <a:effectLst/>
                        </a:rPr>
                        <a:t>ce</a:t>
                      </a:r>
                      <a:r>
                        <a:rPr lang="en-US" sz="1500" b="1" spc="-5">
                          <a:solidFill>
                            <a:schemeClr val="tx1"/>
                          </a:solidFill>
                          <a:effectLst/>
                        </a:rPr>
                        <a:t>l</a:t>
                      </a:r>
                      <a:r>
                        <a:rPr lang="en-US" sz="1500" b="1">
                          <a:solidFill>
                            <a:schemeClr val="tx1"/>
                          </a:solidFill>
                          <a:effectLst/>
                        </a:rPr>
                        <a:t>l</a:t>
                      </a:r>
                      <a:r>
                        <a:rPr lang="en-US" sz="1500" b="1" spc="-5">
                          <a:solidFill>
                            <a:schemeClr val="tx1"/>
                          </a:solidFill>
                          <a:effectLst/>
                        </a:rPr>
                        <a:t>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dirty="0">
                          <a:solidFill>
                            <a:schemeClr val="tx1"/>
                          </a:solidFill>
                          <a:effectLst/>
                        </a:rPr>
                        <a:t>oc</a:t>
                      </a:r>
                      <a:r>
                        <a:rPr lang="en-US" sz="1500" b="1" dirty="0">
                          <a:solidFill>
                            <a:schemeClr val="tx1"/>
                          </a:solidFill>
                          <a:effectLst/>
                        </a:rPr>
                        <a:t>c</a:t>
                      </a:r>
                      <a:r>
                        <a:rPr lang="en-US" sz="1500" b="1" spc="-5" dirty="0">
                          <a:solidFill>
                            <a:schemeClr val="tx1"/>
                          </a:solidFill>
                          <a:effectLst/>
                        </a:rPr>
                        <a:t>ur</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sym</a:t>
                      </a:r>
                      <a:r>
                        <a:rPr lang="en-US" sz="1500" b="1" spc="-5">
                          <a:solidFill>
                            <a:schemeClr val="tx1"/>
                          </a:solidFill>
                          <a:effectLst/>
                        </a:rPr>
                        <a:t>bol</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3"/>
                  </a:ext>
                </a:extLst>
              </a:tr>
              <a:tr h="210806">
                <a:tc>
                  <a:txBody>
                    <a:bodyPr/>
                    <a:lstStyle/>
                    <a:p>
                      <a:pPr marL="35560">
                        <a:spcBef>
                          <a:spcPts val="225"/>
                        </a:spcBef>
                        <a:spcAft>
                          <a:spcPts val="0"/>
                        </a:spcAft>
                      </a:pPr>
                      <a:r>
                        <a:rPr lang="en-US" sz="1500" b="1" spc="-5">
                          <a:solidFill>
                            <a:schemeClr val="tx1"/>
                          </a:solidFill>
                          <a:effectLst/>
                        </a:rPr>
                        <a:t>b</a:t>
                      </a:r>
                      <a:r>
                        <a:rPr lang="en-US" sz="1500" b="1">
                          <a:solidFill>
                            <a:schemeClr val="tx1"/>
                          </a:solidFill>
                          <a:effectLst/>
                        </a:rPr>
                        <a:t>r</a:t>
                      </a:r>
                      <a:r>
                        <a:rPr lang="en-US" sz="1500" b="1" spc="-5">
                          <a:solidFill>
                            <a:schemeClr val="tx1"/>
                          </a:solidFill>
                          <a:effectLst/>
                        </a:rPr>
                        <a:t>ui</a:t>
                      </a:r>
                      <a:r>
                        <a:rPr lang="en-US" sz="1500" b="1">
                          <a:solidFill>
                            <a:schemeClr val="tx1"/>
                          </a:solidFill>
                          <a:effectLst/>
                        </a:rPr>
                        <a:t>se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exi</a:t>
                      </a:r>
                      <a:r>
                        <a:rPr lang="en-US" sz="1500" b="1">
                          <a:solidFill>
                            <a:schemeClr val="tx1"/>
                          </a:solidFill>
                          <a:effectLst/>
                        </a:rPr>
                        <a:t>st</a:t>
                      </a:r>
                      <a:r>
                        <a:rPr lang="en-US" sz="1500" b="1" spc="-5">
                          <a:solidFill>
                            <a:schemeClr val="tx1"/>
                          </a:solidFill>
                          <a:effectLst/>
                        </a:rPr>
                        <a:t>enc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oppo</a:t>
                      </a:r>
                      <a:r>
                        <a:rPr lang="en-US" sz="1500" b="1">
                          <a:solidFill>
                            <a:schemeClr val="tx1"/>
                          </a:solidFill>
                          <a:effectLst/>
                        </a:rPr>
                        <a:t>rt</a:t>
                      </a:r>
                      <a:r>
                        <a:rPr lang="en-US" sz="1500" b="1" spc="-5">
                          <a:solidFill>
                            <a:schemeClr val="tx1"/>
                          </a:solidFill>
                          <a:effectLst/>
                        </a:rPr>
                        <a:t>uni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syst</a:t>
                      </a:r>
                      <a:r>
                        <a:rPr lang="en-US" sz="1500" b="1" spc="-5">
                          <a:solidFill>
                            <a:schemeClr val="tx1"/>
                          </a:solidFill>
                          <a:effectLst/>
                        </a:rPr>
                        <a:t>e</a:t>
                      </a:r>
                      <a:r>
                        <a:rPr lang="en-US" sz="1500" b="1">
                          <a:solidFill>
                            <a:schemeClr val="tx1"/>
                          </a:solidFill>
                          <a:effectLst/>
                        </a:rPr>
                        <a:t>m</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4"/>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ego</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e</a:t>
                      </a:r>
                      <a:r>
                        <a:rPr lang="en-US" sz="1500" b="1" spc="-10">
                          <a:solidFill>
                            <a:schemeClr val="tx1"/>
                          </a:solidFill>
                          <a:effectLst/>
                        </a:rPr>
                        <a:t>x</a:t>
                      </a:r>
                      <a:r>
                        <a:rPr lang="en-US" sz="1500" b="1">
                          <a:solidFill>
                            <a:schemeClr val="tx1"/>
                          </a:solidFill>
                          <a:effectLst/>
                        </a:rPr>
                        <a:t>p</a:t>
                      </a:r>
                      <a:r>
                        <a:rPr lang="en-US" sz="1500" b="1" spc="-5">
                          <a:solidFill>
                            <a:schemeClr val="tx1"/>
                          </a:solidFill>
                          <a:effectLst/>
                        </a:rPr>
                        <a:t>la</a:t>
                      </a:r>
                      <a:r>
                        <a:rPr lang="en-US" sz="1500" b="1">
                          <a:solidFill>
                            <a:schemeClr val="tx1"/>
                          </a:solidFill>
                          <a:effectLst/>
                        </a:rPr>
                        <a:t>n</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ion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a:t>
                      </a:r>
                      <a:r>
                        <a:rPr lang="en-US" sz="1500" b="1">
                          <a:solidFill>
                            <a:schemeClr val="tx1"/>
                          </a:solidFill>
                          <a:effectLst/>
                        </a:rPr>
                        <a:t>r</a:t>
                      </a:r>
                      <a:r>
                        <a:rPr lang="en-US" sz="1500" b="1" spc="-5">
                          <a:solidFill>
                            <a:schemeClr val="tx1"/>
                          </a:solidFill>
                          <a:effectLst/>
                        </a:rPr>
                        <a:t>lia</a:t>
                      </a:r>
                      <a:r>
                        <a:rPr lang="en-US" sz="1500" b="1">
                          <a:solidFill>
                            <a:schemeClr val="tx1"/>
                          </a:solidFill>
                          <a:effectLst/>
                        </a:rPr>
                        <a:t>m</a:t>
                      </a:r>
                      <a:r>
                        <a:rPr lang="en-US" sz="1500" b="1" spc="-5">
                          <a:solidFill>
                            <a:schemeClr val="tx1"/>
                          </a:solidFill>
                          <a:effectLst/>
                        </a:rPr>
                        <a:t>ent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t</a:t>
                      </a:r>
                      <a:r>
                        <a:rPr lang="en-US" sz="1500" b="1" spc="-5">
                          <a:solidFill>
                            <a:schemeClr val="tx1"/>
                          </a:solidFill>
                          <a:effectLst/>
                        </a:rPr>
                        <a:t>e</a:t>
                      </a:r>
                      <a:r>
                        <a:rPr lang="en-US" sz="1500" b="1">
                          <a:solidFill>
                            <a:schemeClr val="tx1"/>
                          </a:solidFill>
                          <a:effectLst/>
                        </a:rPr>
                        <a:t>m</a:t>
                      </a:r>
                      <a:r>
                        <a:rPr lang="en-US" sz="1500" b="1" spc="-5">
                          <a:solidFill>
                            <a:schemeClr val="tx1"/>
                          </a:solidFill>
                          <a:effectLst/>
                        </a:rPr>
                        <a:t>pe</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t</a:t>
                      </a:r>
                      <a:r>
                        <a:rPr lang="en-US" sz="1500" b="1" spc="-5">
                          <a:solidFill>
                            <a:schemeClr val="tx1"/>
                          </a:solidFill>
                          <a:effectLst/>
                        </a:rPr>
                        <a:t>ur</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5"/>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e</a:t>
                      </a:r>
                      <a:r>
                        <a:rPr lang="en-US" sz="1500" b="1">
                          <a:solidFill>
                            <a:schemeClr val="tx1"/>
                          </a:solidFill>
                          <a:effectLst/>
                        </a:rPr>
                        <a:t>m</a:t>
                      </a:r>
                      <a:r>
                        <a:rPr lang="en-US" sz="1500" b="1" spc="-5">
                          <a:solidFill>
                            <a:schemeClr val="tx1"/>
                          </a:solidFill>
                          <a:effectLst/>
                        </a:rPr>
                        <a:t>e</a:t>
                      </a:r>
                      <a:r>
                        <a:rPr lang="en-US" sz="1500" b="1">
                          <a:solidFill>
                            <a:schemeClr val="tx1"/>
                          </a:solidFill>
                          <a:effectLst/>
                        </a:rPr>
                        <a:t>t</a:t>
                      </a:r>
                      <a:r>
                        <a:rPr lang="en-US" sz="1500" b="1" spc="-5">
                          <a:solidFill>
                            <a:schemeClr val="tx1"/>
                          </a:solidFill>
                          <a:effectLst/>
                        </a:rPr>
                        <a:t>e</a:t>
                      </a:r>
                      <a:r>
                        <a:rPr lang="en-US" sz="1500" b="1">
                          <a:solidFill>
                            <a:schemeClr val="tx1"/>
                          </a:solidFill>
                          <a:effectLst/>
                        </a:rPr>
                        <a:t>ry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a:t>
                      </a:r>
                      <a:r>
                        <a:rPr lang="en-US" sz="1500" b="1" spc="-5">
                          <a:solidFill>
                            <a:schemeClr val="tx1"/>
                          </a:solidFill>
                          <a:effectLst/>
                        </a:rPr>
                        <a:t>a</a:t>
                      </a:r>
                      <a:r>
                        <a:rPr lang="en-US" sz="1500" b="1">
                          <a:solidFill>
                            <a:schemeClr val="tx1"/>
                          </a:solidFill>
                          <a:effectLst/>
                        </a:rPr>
                        <a:t>m</a:t>
                      </a:r>
                      <a:r>
                        <a:rPr lang="en-US" sz="1500" b="1" spc="-5">
                          <a:solidFill>
                            <a:schemeClr val="tx1"/>
                          </a:solidFill>
                          <a:effectLst/>
                        </a:rPr>
                        <a:t>ilia</a:t>
                      </a:r>
                      <a:r>
                        <a:rPr lang="en-US" sz="1500" b="1">
                          <a:solidFill>
                            <a:schemeClr val="tx1"/>
                          </a:solidFill>
                          <a:effectLst/>
                        </a:rPr>
                        <a:t>r</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pe</a:t>
                      </a:r>
                      <a:r>
                        <a:rPr lang="en-US" sz="1500" b="1">
                          <a:solidFill>
                            <a:schemeClr val="tx1"/>
                          </a:solidFill>
                          <a:effectLst/>
                        </a:rPr>
                        <a:t>rs</a:t>
                      </a:r>
                      <a:r>
                        <a:rPr lang="en-US" sz="1500" b="1" spc="-5">
                          <a:solidFill>
                            <a:schemeClr val="tx1"/>
                          </a:solidFill>
                          <a:effectLst/>
                        </a:rPr>
                        <a:t>uade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t</a:t>
                      </a:r>
                      <a:r>
                        <a:rPr lang="en-US" sz="1500" b="1" spc="-5">
                          <a:solidFill>
                            <a:schemeClr val="tx1"/>
                          </a:solidFill>
                          <a:effectLst/>
                        </a:rPr>
                        <a:t>ho</a:t>
                      </a:r>
                      <a:r>
                        <a:rPr lang="en-US" sz="1500" b="1">
                          <a:solidFill>
                            <a:schemeClr val="tx1"/>
                          </a:solidFill>
                          <a:effectLst/>
                        </a:rPr>
                        <a:t>r</a:t>
                      </a:r>
                      <a:r>
                        <a:rPr lang="en-US" sz="1500" b="1" spc="-5">
                          <a:solidFill>
                            <a:schemeClr val="tx1"/>
                          </a:solidFill>
                          <a:effectLst/>
                        </a:rPr>
                        <a:t>ough</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6"/>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mm</a:t>
                      </a:r>
                      <a:r>
                        <a:rPr lang="en-US" sz="1500" b="1" spc="-5">
                          <a:solidFill>
                            <a:schemeClr val="tx1"/>
                          </a:solidFill>
                          <a:effectLst/>
                        </a:rPr>
                        <a:t>i</a:t>
                      </a:r>
                      <a:r>
                        <a:rPr lang="en-US" sz="1500" b="1">
                          <a:solidFill>
                            <a:schemeClr val="tx1"/>
                          </a:solidFill>
                          <a:effectLst/>
                        </a:rPr>
                        <a:t>tt</a:t>
                      </a:r>
                      <a:r>
                        <a:rPr lang="en-US" sz="1500" b="1" spc="-5">
                          <a:solidFill>
                            <a:schemeClr val="tx1"/>
                          </a:solidFill>
                          <a:effectLst/>
                        </a:rPr>
                        <a:t>e</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a:t>
                      </a:r>
                      <a:r>
                        <a:rPr lang="en-US" sz="1500" b="1" spc="-5">
                          <a:solidFill>
                            <a:schemeClr val="tx1"/>
                          </a:solidFill>
                          <a:effectLst/>
                        </a:rPr>
                        <a:t>o</a:t>
                      </a:r>
                      <a:r>
                        <a:rPr lang="en-US" sz="1500" b="1">
                          <a:solidFill>
                            <a:schemeClr val="tx1"/>
                          </a:solidFill>
                          <a:effectLst/>
                        </a:rPr>
                        <a:t>r</a:t>
                      </a:r>
                      <a:r>
                        <a:rPr lang="en-US" sz="1500" b="1" spc="-5">
                          <a:solidFill>
                            <a:schemeClr val="tx1"/>
                          </a:solidFill>
                          <a:effectLst/>
                        </a:rPr>
                        <a:t>eign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ph</a:t>
                      </a:r>
                      <a:r>
                        <a:rPr lang="en-US" sz="1500" b="1">
                          <a:solidFill>
                            <a:schemeClr val="tx1"/>
                          </a:solidFill>
                          <a:effectLst/>
                        </a:rPr>
                        <a:t>ys</a:t>
                      </a:r>
                      <a:r>
                        <a:rPr lang="en-US" sz="1500" b="1" spc="-5">
                          <a:solidFill>
                            <a:schemeClr val="tx1"/>
                          </a:solidFill>
                          <a:effectLst/>
                        </a:rPr>
                        <a:t>i</a:t>
                      </a:r>
                      <a:r>
                        <a:rPr lang="en-US" sz="1500" b="1">
                          <a:solidFill>
                            <a:schemeClr val="tx1"/>
                          </a:solidFill>
                          <a:effectLst/>
                        </a:rPr>
                        <a:t>cal</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t</a:t>
                      </a:r>
                      <a:r>
                        <a:rPr lang="en-US" sz="1500" b="1" spc="-5">
                          <a:solidFill>
                            <a:schemeClr val="tx1"/>
                          </a:solidFill>
                          <a:effectLst/>
                        </a:rPr>
                        <a:t>wel</a:t>
                      </a:r>
                      <a:r>
                        <a:rPr lang="en-US" sz="1500" b="1">
                          <a:solidFill>
                            <a:schemeClr val="tx1"/>
                          </a:solidFill>
                          <a:effectLst/>
                        </a:rPr>
                        <a:t>fth</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7"/>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mm</a:t>
                      </a:r>
                      <a:r>
                        <a:rPr lang="en-US" sz="1500" b="1" spc="-5">
                          <a:solidFill>
                            <a:schemeClr val="tx1"/>
                          </a:solidFill>
                          <a:effectLst/>
                        </a:rPr>
                        <a:t>uni</a:t>
                      </a:r>
                      <a:r>
                        <a:rPr lang="en-US" sz="1500" b="1">
                          <a:solidFill>
                            <a:schemeClr val="tx1"/>
                          </a:solidFill>
                          <a:effectLst/>
                        </a:rPr>
                        <a:t>cate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a:t>
                      </a:r>
                      <a:r>
                        <a:rPr lang="en-US" sz="1500" b="1" spc="-5">
                          <a:solidFill>
                            <a:schemeClr val="tx1"/>
                          </a:solidFill>
                          <a:effectLst/>
                        </a:rPr>
                        <a:t>o</a:t>
                      </a:r>
                      <a:r>
                        <a:rPr lang="en-US" sz="1500" b="1">
                          <a:solidFill>
                            <a:schemeClr val="tx1"/>
                          </a:solidFill>
                          <a:effectLst/>
                        </a:rPr>
                        <a:t>rty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e</a:t>
                      </a:r>
                      <a:r>
                        <a:rPr lang="en-US" sz="1500" b="1">
                          <a:solidFill>
                            <a:schemeClr val="tx1"/>
                          </a:solidFill>
                          <a:effectLst/>
                        </a:rPr>
                        <a:t>j</a:t>
                      </a:r>
                      <a:r>
                        <a:rPr lang="en-US" sz="1500" b="1" spc="-5">
                          <a:solidFill>
                            <a:schemeClr val="tx1"/>
                          </a:solidFill>
                          <a:effectLst/>
                        </a:rPr>
                        <a:t>udi</a:t>
                      </a:r>
                      <a:r>
                        <a:rPr lang="en-US" sz="1500" b="1">
                          <a:solidFill>
                            <a:schemeClr val="tx1"/>
                          </a:solidFill>
                          <a:effectLst/>
                        </a:rPr>
                        <a:t>ce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v</a:t>
                      </a:r>
                      <a:r>
                        <a:rPr lang="en-US" sz="1500" b="1" spc="-5">
                          <a:solidFill>
                            <a:schemeClr val="tx1"/>
                          </a:solidFill>
                          <a:effectLst/>
                        </a:rPr>
                        <a:t>a</a:t>
                      </a:r>
                      <a:r>
                        <a:rPr lang="en-US" sz="1500" b="1">
                          <a:solidFill>
                            <a:schemeClr val="tx1"/>
                          </a:solidFill>
                          <a:effectLst/>
                        </a:rPr>
                        <a:t>r</a:t>
                      </a:r>
                      <a:r>
                        <a:rPr lang="en-US" sz="1500" b="1" spc="-5">
                          <a:solidFill>
                            <a:schemeClr val="tx1"/>
                          </a:solidFill>
                          <a:effectLst/>
                        </a:rPr>
                        <a:t>ie</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8"/>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mm</a:t>
                      </a:r>
                      <a:r>
                        <a:rPr lang="en-US" sz="1500" b="1" spc="-5">
                          <a:solidFill>
                            <a:schemeClr val="tx1"/>
                          </a:solidFill>
                          <a:effectLst/>
                        </a:rPr>
                        <a:t>uni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a:solidFill>
                            <a:schemeClr val="tx1"/>
                          </a:solidFill>
                          <a:effectLst/>
                        </a:rPr>
                        <a:t>fr</a:t>
                      </a:r>
                      <a:r>
                        <a:rPr lang="en-US" sz="1500" b="1" spc="-5">
                          <a:solidFill>
                            <a:schemeClr val="tx1"/>
                          </a:solidFill>
                          <a:effectLst/>
                        </a:rPr>
                        <a:t>equen</a:t>
                      </a:r>
                      <a:r>
                        <a:rPr lang="en-US" sz="1500" b="1">
                          <a:solidFill>
                            <a:schemeClr val="tx1"/>
                          </a:solidFill>
                          <a:effectLst/>
                        </a:rPr>
                        <a:t>t</a:t>
                      </a:r>
                      <a:r>
                        <a:rPr lang="en-US" sz="1500" b="1" spc="-5">
                          <a:solidFill>
                            <a:schemeClr val="tx1"/>
                          </a:solidFill>
                          <a:effectLst/>
                        </a:rPr>
                        <a:t>l</a:t>
                      </a:r>
                      <a:r>
                        <a:rPr lang="en-US" sz="1500" b="1">
                          <a:solidFill>
                            <a:schemeClr val="tx1"/>
                          </a:solidFill>
                          <a:effectLst/>
                        </a:rPr>
                        <a: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ivil</a:t>
                      </a:r>
                      <a:r>
                        <a:rPr lang="en-US" sz="1500" b="1">
                          <a:solidFill>
                            <a:schemeClr val="tx1"/>
                          </a:solidFill>
                          <a:effectLst/>
                        </a:rPr>
                        <a:t>e</a:t>
                      </a:r>
                      <a:r>
                        <a:rPr lang="en-US" sz="1500" b="1" spc="-5">
                          <a:solidFill>
                            <a:schemeClr val="tx1"/>
                          </a:solidFill>
                          <a:effectLst/>
                        </a:rPr>
                        <a:t>g</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v</a:t>
                      </a:r>
                      <a:r>
                        <a:rPr lang="en-US" sz="1500" b="1" spc="-5">
                          <a:solidFill>
                            <a:schemeClr val="tx1"/>
                          </a:solidFill>
                          <a:effectLst/>
                        </a:rPr>
                        <a:t>ege</a:t>
                      </a:r>
                      <a:r>
                        <a:rPr lang="en-US" sz="1500" b="1">
                          <a:solidFill>
                            <a:schemeClr val="tx1"/>
                          </a:solidFill>
                          <a:effectLst/>
                        </a:rPr>
                        <a:t>t</a:t>
                      </a:r>
                      <a:r>
                        <a:rPr lang="en-US" sz="1500" b="1" spc="-5">
                          <a:solidFill>
                            <a:schemeClr val="tx1"/>
                          </a:solidFill>
                          <a:effectLst/>
                        </a:rPr>
                        <a:t>abl</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19"/>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a:t>
                      </a:r>
                      <a:r>
                        <a:rPr lang="en-US" sz="1500" b="1">
                          <a:solidFill>
                            <a:schemeClr val="tx1"/>
                          </a:solidFill>
                          <a:effectLst/>
                        </a:rPr>
                        <a:t>m</a:t>
                      </a:r>
                      <a:r>
                        <a:rPr lang="en-US" sz="1500" b="1" spc="-5">
                          <a:solidFill>
                            <a:schemeClr val="tx1"/>
                          </a:solidFill>
                          <a:effectLst/>
                        </a:rPr>
                        <a:t>pe</a:t>
                      </a:r>
                      <a:r>
                        <a:rPr lang="en-US" sz="1500" b="1">
                          <a:solidFill>
                            <a:schemeClr val="tx1"/>
                          </a:solidFill>
                          <a:effectLst/>
                        </a:rPr>
                        <a:t>t</a:t>
                      </a:r>
                      <a:r>
                        <a:rPr lang="en-US" sz="1500" b="1" spc="-5">
                          <a:solidFill>
                            <a:schemeClr val="tx1"/>
                          </a:solidFill>
                          <a:effectLst/>
                        </a:rPr>
                        <a:t>i</a:t>
                      </a:r>
                      <a:r>
                        <a:rPr lang="en-US" sz="1500" b="1">
                          <a:solidFill>
                            <a:schemeClr val="tx1"/>
                          </a:solidFill>
                          <a:effectLst/>
                        </a:rPr>
                        <a:t>t</a:t>
                      </a:r>
                      <a:r>
                        <a:rPr lang="en-US" sz="1500" b="1" spc="-5">
                          <a:solidFill>
                            <a:schemeClr val="tx1"/>
                          </a:solidFill>
                          <a:effectLst/>
                        </a:rPr>
                        <a:t>ion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gove</a:t>
                      </a:r>
                      <a:r>
                        <a:rPr lang="en-US" sz="1500" b="1">
                          <a:solidFill>
                            <a:schemeClr val="tx1"/>
                          </a:solidFill>
                          <a:effectLst/>
                        </a:rPr>
                        <a:t>r</a:t>
                      </a:r>
                      <a:r>
                        <a:rPr lang="en-US" sz="1500" b="1" spc="-5">
                          <a:solidFill>
                            <a:schemeClr val="tx1"/>
                          </a:solidFill>
                          <a:effectLst/>
                        </a:rPr>
                        <a:t>n</a:t>
                      </a:r>
                      <a:r>
                        <a:rPr lang="en-US" sz="1500" b="1">
                          <a:solidFill>
                            <a:schemeClr val="tx1"/>
                          </a:solidFill>
                          <a:effectLst/>
                        </a:rPr>
                        <a:t>m</a:t>
                      </a:r>
                      <a:r>
                        <a:rPr lang="en-US" sz="1500" b="1" spc="-5">
                          <a:solidFill>
                            <a:schemeClr val="tx1"/>
                          </a:solidFill>
                          <a:effectLst/>
                        </a:rPr>
                        <a:t>e</a:t>
                      </a:r>
                      <a:r>
                        <a:rPr lang="en-US" sz="1500" b="1">
                          <a:solidFill>
                            <a:schemeClr val="tx1"/>
                          </a:solidFill>
                          <a:effectLst/>
                        </a:rPr>
                        <a:t>nt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o</a:t>
                      </a:r>
                      <a:r>
                        <a:rPr lang="en-US" sz="1500" b="1">
                          <a:solidFill>
                            <a:schemeClr val="tx1"/>
                          </a:solidFill>
                          <a:effectLst/>
                        </a:rPr>
                        <a:t>f</a:t>
                      </a:r>
                      <a:r>
                        <a:rPr lang="en-US" sz="1500" b="1" spc="-5">
                          <a:solidFill>
                            <a:schemeClr val="tx1"/>
                          </a:solidFill>
                          <a:effectLst/>
                        </a:rPr>
                        <a:t>es</a:t>
                      </a:r>
                      <a:r>
                        <a:rPr lang="en-US" sz="1500" b="1">
                          <a:solidFill>
                            <a:schemeClr val="tx1"/>
                          </a:solidFill>
                          <a:effectLst/>
                        </a:rPr>
                        <a:t>s</a:t>
                      </a:r>
                      <a:r>
                        <a:rPr lang="en-US" sz="1500" b="1" spc="-5">
                          <a:solidFill>
                            <a:schemeClr val="tx1"/>
                          </a:solidFill>
                          <a:effectLst/>
                        </a:rPr>
                        <a:t>ion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5"/>
                        </a:spcBef>
                        <a:spcAft>
                          <a:spcPts val="0"/>
                        </a:spcAft>
                      </a:pPr>
                      <a:r>
                        <a:rPr lang="en-US" sz="1500" b="1">
                          <a:solidFill>
                            <a:schemeClr val="tx1"/>
                          </a:solidFill>
                          <a:effectLst/>
                        </a:rPr>
                        <a:t>v</a:t>
                      </a:r>
                      <a:r>
                        <a:rPr lang="en-US" sz="1500" b="1" spc="-5">
                          <a:solidFill>
                            <a:schemeClr val="tx1"/>
                          </a:solidFill>
                          <a:effectLst/>
                        </a:rPr>
                        <a:t>ehi</a:t>
                      </a:r>
                      <a:r>
                        <a:rPr lang="en-US" sz="1500" b="1">
                          <a:solidFill>
                            <a:schemeClr val="tx1"/>
                          </a:solidFill>
                          <a:effectLst/>
                        </a:rPr>
                        <a:t>cle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0"/>
                  </a:ext>
                </a:extLst>
              </a:tr>
              <a:tr h="210806">
                <a:tc>
                  <a:txBody>
                    <a:bodyPr/>
                    <a:lstStyle/>
                    <a:p>
                      <a:pPr marL="35560">
                        <a:spcBef>
                          <a:spcPts val="220"/>
                        </a:spcBef>
                        <a:spcAft>
                          <a:spcPts val="0"/>
                        </a:spcAft>
                      </a:pPr>
                      <a:r>
                        <a:rPr lang="en-US" sz="1500" b="1">
                          <a:solidFill>
                            <a:schemeClr val="tx1"/>
                          </a:solidFill>
                          <a:effectLst/>
                        </a:rPr>
                        <a:t>c</a:t>
                      </a:r>
                      <a:r>
                        <a:rPr lang="en-US" sz="1500" b="1" spc="-5">
                          <a:solidFill>
                            <a:schemeClr val="tx1"/>
                          </a:solidFill>
                          <a:effectLst/>
                        </a:rPr>
                        <a:t>ons</a:t>
                      </a:r>
                      <a:r>
                        <a:rPr lang="en-US" sz="1500" b="1">
                          <a:solidFill>
                            <a:schemeClr val="tx1"/>
                          </a:solidFill>
                          <a:effectLst/>
                        </a:rPr>
                        <a:t>c</a:t>
                      </a:r>
                      <a:r>
                        <a:rPr lang="en-US" sz="1500" b="1" spc="-5">
                          <a:solidFill>
                            <a:schemeClr val="tx1"/>
                          </a:solidFill>
                          <a:effectLst/>
                        </a:rPr>
                        <a:t>ien</a:t>
                      </a:r>
                      <a:r>
                        <a:rPr lang="en-US" sz="1500" b="1" spc="5">
                          <a:solidFill>
                            <a:schemeClr val="tx1"/>
                          </a:solidFill>
                          <a:effectLst/>
                        </a:rPr>
                        <a:t>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0"/>
                        </a:spcBef>
                        <a:spcAft>
                          <a:spcPts val="0"/>
                        </a:spcAft>
                      </a:pPr>
                      <a:r>
                        <a:rPr lang="en-US" sz="1500" b="1" spc="-5">
                          <a:solidFill>
                            <a:schemeClr val="tx1"/>
                          </a:solidFill>
                          <a:effectLst/>
                        </a:rPr>
                        <a:t>gua</a:t>
                      </a:r>
                      <a:r>
                        <a:rPr lang="en-US" sz="1500" b="1">
                          <a:solidFill>
                            <a:schemeClr val="tx1"/>
                          </a:solidFill>
                          <a:effectLst/>
                        </a:rPr>
                        <a:t>r</a:t>
                      </a:r>
                      <a:r>
                        <a:rPr lang="en-US" sz="1500" b="1" spc="-5">
                          <a:solidFill>
                            <a:schemeClr val="tx1"/>
                          </a:solidFill>
                          <a:effectLst/>
                        </a:rPr>
                        <a:t>an</a:t>
                      </a:r>
                      <a:r>
                        <a:rPr lang="en-US" sz="1500" b="1">
                          <a:solidFill>
                            <a:schemeClr val="tx1"/>
                          </a:solidFill>
                          <a:effectLst/>
                        </a:rPr>
                        <a:t>t</a:t>
                      </a:r>
                      <a:r>
                        <a:rPr lang="en-US" sz="1500" b="1" spc="-5">
                          <a:solidFill>
                            <a:schemeClr val="tx1"/>
                          </a:solidFill>
                          <a:effectLst/>
                        </a:rPr>
                        <a:t>ee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0"/>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og</a:t>
                      </a:r>
                      <a:r>
                        <a:rPr lang="en-US" sz="1500" b="1">
                          <a:solidFill>
                            <a:schemeClr val="tx1"/>
                          </a:solidFill>
                          <a:effectLst/>
                        </a:rPr>
                        <a:t>r</a:t>
                      </a:r>
                      <a:r>
                        <a:rPr lang="en-US" sz="1500" b="1" spc="-5">
                          <a:solidFill>
                            <a:schemeClr val="tx1"/>
                          </a:solidFill>
                          <a:effectLst/>
                        </a:rPr>
                        <a:t>a</a:t>
                      </a:r>
                      <a:r>
                        <a:rPr lang="en-US" sz="1500" b="1">
                          <a:solidFill>
                            <a:schemeClr val="tx1"/>
                          </a:solidFill>
                          <a:effectLst/>
                        </a:rPr>
                        <a:t>mme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34010">
                        <a:spcBef>
                          <a:spcPts val="220"/>
                        </a:spcBef>
                        <a:spcAft>
                          <a:spcPts val="0"/>
                        </a:spcAft>
                      </a:pPr>
                      <a:r>
                        <a:rPr lang="en-US" sz="1500" b="1">
                          <a:solidFill>
                            <a:schemeClr val="tx1"/>
                          </a:solidFill>
                          <a:effectLst/>
                        </a:rPr>
                        <a:t>y</a:t>
                      </a:r>
                      <a:r>
                        <a:rPr lang="en-US" sz="1500" b="1" spc="-5">
                          <a:solidFill>
                            <a:schemeClr val="tx1"/>
                          </a:solidFill>
                          <a:effectLst/>
                        </a:rPr>
                        <a:t>acht</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1"/>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ons</a:t>
                      </a:r>
                      <a:r>
                        <a:rPr lang="en-US" sz="1500" b="1">
                          <a:solidFill>
                            <a:schemeClr val="tx1"/>
                          </a:solidFill>
                          <a:effectLst/>
                        </a:rPr>
                        <a:t>c</a:t>
                      </a:r>
                      <a:r>
                        <a:rPr lang="en-US" sz="1500" b="1" spc="-5">
                          <a:solidFill>
                            <a:schemeClr val="tx1"/>
                          </a:solidFill>
                          <a:effectLst/>
                        </a:rPr>
                        <a:t>ious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ha</a:t>
                      </a:r>
                      <a:r>
                        <a:rPr lang="en-US" sz="1500" b="1">
                          <a:solidFill>
                            <a:schemeClr val="tx1"/>
                          </a:solidFill>
                          <a:effectLst/>
                        </a:rPr>
                        <a:t>r</a:t>
                      </a:r>
                      <a:r>
                        <a:rPr lang="en-US" sz="1500" b="1" spc="-5">
                          <a:solidFill>
                            <a:schemeClr val="tx1"/>
                          </a:solidFill>
                          <a:effectLst/>
                        </a:rPr>
                        <a:t>as</a:t>
                      </a:r>
                      <a:r>
                        <a:rPr lang="en-US" sz="1500" b="1">
                          <a:solidFill>
                            <a:schemeClr val="tx1"/>
                          </a:solidFill>
                          <a:effectLst/>
                        </a:rPr>
                        <a:t>s</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p</a:t>
                      </a:r>
                      <a:r>
                        <a:rPr lang="en-US" sz="1500" b="1">
                          <a:solidFill>
                            <a:schemeClr val="tx1"/>
                          </a:solidFill>
                          <a:effectLst/>
                        </a:rPr>
                        <a:t>r</a:t>
                      </a:r>
                      <a:r>
                        <a:rPr lang="en-US" sz="1500" b="1" spc="-5">
                          <a:solidFill>
                            <a:schemeClr val="tx1"/>
                          </a:solidFill>
                          <a:effectLst/>
                        </a:rPr>
                        <a:t>onuncia</a:t>
                      </a:r>
                      <a:r>
                        <a:rPr lang="en-US" sz="1500" b="1">
                          <a:solidFill>
                            <a:schemeClr val="tx1"/>
                          </a:solidFill>
                          <a:effectLst/>
                        </a:rPr>
                        <a:t>ti</a:t>
                      </a:r>
                      <a:r>
                        <a:rPr lang="en-US" sz="1500" b="1" spc="-5">
                          <a:solidFill>
                            <a:schemeClr val="tx1"/>
                          </a:solidFill>
                          <a:effectLst/>
                        </a:rPr>
                        <a:t>on</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a:solidFill>
                            <a:schemeClr val="tx1"/>
                          </a:solidFill>
                          <a:effectLst/>
                        </a:rPr>
                        <a:t> </a:t>
                      </a:r>
                      <a:endParaRPr lang="en-GB" sz="1500" b="1">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2"/>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on</a:t>
                      </a:r>
                      <a:r>
                        <a:rPr lang="en-US" sz="1500" b="1">
                          <a:solidFill>
                            <a:schemeClr val="tx1"/>
                          </a:solidFill>
                          <a:effectLst/>
                        </a:rPr>
                        <a:t>tr</a:t>
                      </a:r>
                      <a:r>
                        <a:rPr lang="en-US" sz="1500" b="1" spc="-5">
                          <a:solidFill>
                            <a:schemeClr val="tx1"/>
                          </a:solidFill>
                          <a:effectLst/>
                        </a:rPr>
                        <a:t>ove</a:t>
                      </a:r>
                      <a:r>
                        <a:rPr lang="en-US" sz="1500" b="1">
                          <a:solidFill>
                            <a:schemeClr val="tx1"/>
                          </a:solidFill>
                          <a:effectLst/>
                        </a:rPr>
                        <a:t>rsy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hind</a:t>
                      </a:r>
                      <a:r>
                        <a:rPr lang="en-US" sz="1500" b="1">
                          <a:solidFill>
                            <a:schemeClr val="tx1"/>
                          </a:solidFill>
                          <a:effectLst/>
                        </a:rPr>
                        <a:t>r</a:t>
                      </a:r>
                      <a:r>
                        <a:rPr lang="en-US" sz="1500" b="1" spc="-5">
                          <a:solidFill>
                            <a:schemeClr val="tx1"/>
                          </a:solidFill>
                          <a:effectLst/>
                        </a:rPr>
                        <a:t>anc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spc="-5">
                          <a:solidFill>
                            <a:schemeClr val="tx1"/>
                          </a:solidFill>
                          <a:effectLst/>
                        </a:rPr>
                        <a:t>queue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a:solidFill>
                            <a:schemeClr val="tx1"/>
                          </a:solidFill>
                          <a:effectLst/>
                        </a:rPr>
                        <a:t> </a:t>
                      </a:r>
                      <a:endParaRPr lang="en-GB" sz="1500" b="1">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3"/>
                  </a:ext>
                </a:extLst>
              </a:tr>
              <a:tr h="210806">
                <a:tc>
                  <a:txBody>
                    <a:bodyPr/>
                    <a:lstStyle/>
                    <a:p>
                      <a:pPr marL="35560">
                        <a:spcBef>
                          <a:spcPts val="225"/>
                        </a:spcBef>
                        <a:spcAft>
                          <a:spcPts val="0"/>
                        </a:spcAft>
                      </a:pPr>
                      <a:r>
                        <a:rPr lang="en-US" sz="1500" b="1">
                          <a:solidFill>
                            <a:schemeClr val="tx1"/>
                          </a:solidFill>
                          <a:effectLst/>
                        </a:rPr>
                        <a:t>c</a:t>
                      </a:r>
                      <a:r>
                        <a:rPr lang="en-US" sz="1500" b="1" spc="-5">
                          <a:solidFill>
                            <a:schemeClr val="tx1"/>
                          </a:solidFill>
                          <a:effectLst/>
                        </a:rPr>
                        <a:t>onven</a:t>
                      </a:r>
                      <a:r>
                        <a:rPr lang="en-US" sz="1500" b="1">
                          <a:solidFill>
                            <a:schemeClr val="tx1"/>
                          </a:solidFill>
                          <a:effectLst/>
                        </a:rPr>
                        <a:t>i</a:t>
                      </a:r>
                      <a:r>
                        <a:rPr lang="en-US" sz="1500" b="1" spc="-5">
                          <a:solidFill>
                            <a:schemeClr val="tx1"/>
                          </a:solidFill>
                          <a:effectLst/>
                        </a:rPr>
                        <a:t>en</a:t>
                      </a:r>
                      <a:r>
                        <a:rPr lang="en-US" sz="1500" b="1" spc="5">
                          <a:solidFill>
                            <a:schemeClr val="tx1"/>
                          </a:solidFill>
                          <a:effectLst/>
                        </a:rPr>
                        <a:t>c</a:t>
                      </a:r>
                      <a:r>
                        <a:rPr lang="en-US" sz="1500" b="1">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iden</a:t>
                      </a:r>
                      <a:r>
                        <a:rPr lang="en-US" sz="1500" b="1">
                          <a:solidFill>
                            <a:schemeClr val="tx1"/>
                          </a:solidFill>
                          <a:effectLst/>
                        </a:rPr>
                        <a:t>t</a:t>
                      </a:r>
                      <a:r>
                        <a:rPr lang="en-US" sz="1500" b="1" spc="-5">
                          <a:solidFill>
                            <a:schemeClr val="tx1"/>
                          </a:solidFill>
                          <a:effectLst/>
                        </a:rPr>
                        <a:t>i</a:t>
                      </a:r>
                      <a:r>
                        <a:rPr lang="en-US" sz="1500" b="1">
                          <a:solidFill>
                            <a:schemeClr val="tx1"/>
                          </a:solidFill>
                          <a:effectLst/>
                        </a:rPr>
                        <a:t>ty</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a:solidFill>
                            <a:schemeClr val="tx1"/>
                          </a:solidFill>
                          <a:effectLst/>
                        </a:rPr>
                        <a:t>r</a:t>
                      </a:r>
                      <a:r>
                        <a:rPr lang="en-US" sz="1500" b="1" spc="-5">
                          <a:solidFill>
                            <a:schemeClr val="tx1"/>
                          </a:solidFill>
                          <a:effectLst/>
                        </a:rPr>
                        <a:t>ecogni</a:t>
                      </a:r>
                      <a:r>
                        <a:rPr lang="en-US" sz="1500" b="1">
                          <a:solidFill>
                            <a:schemeClr val="tx1"/>
                          </a:solidFill>
                          <a:effectLst/>
                        </a:rPr>
                        <a:t>se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a:solidFill>
                            <a:schemeClr val="tx1"/>
                          </a:solidFill>
                          <a:effectLst/>
                        </a:rPr>
                        <a:t> </a:t>
                      </a:r>
                      <a:endParaRPr lang="en-GB" sz="1500" b="1">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4"/>
                  </a:ext>
                </a:extLst>
              </a:tr>
              <a:tr h="210806">
                <a:tc>
                  <a:txBody>
                    <a:bodyPr/>
                    <a:lstStyle/>
                    <a:p>
                      <a:pPr marL="35560">
                        <a:spcBef>
                          <a:spcPts val="225"/>
                        </a:spcBef>
                        <a:spcAft>
                          <a:spcPts val="0"/>
                        </a:spcAft>
                      </a:pPr>
                      <a:r>
                        <a:rPr lang="en-US" sz="1500" b="1" dirty="0">
                          <a:solidFill>
                            <a:schemeClr val="tx1"/>
                          </a:solidFill>
                          <a:effectLst/>
                        </a:rPr>
                        <a:t>c</a:t>
                      </a:r>
                      <a:r>
                        <a:rPr lang="en-US" sz="1500" b="1" spc="-5" dirty="0">
                          <a:solidFill>
                            <a:schemeClr val="tx1"/>
                          </a:solidFill>
                          <a:effectLst/>
                        </a:rPr>
                        <a:t>o</a:t>
                      </a:r>
                      <a:r>
                        <a:rPr lang="en-US" sz="1500" b="1" dirty="0">
                          <a:solidFill>
                            <a:schemeClr val="tx1"/>
                          </a:solidFill>
                          <a:effectLst/>
                        </a:rPr>
                        <a:t>rr</a:t>
                      </a:r>
                      <a:r>
                        <a:rPr lang="en-US" sz="1500" b="1" spc="-5" dirty="0">
                          <a:solidFill>
                            <a:schemeClr val="tx1"/>
                          </a:solidFill>
                          <a:effectLst/>
                        </a:rPr>
                        <a:t>espond</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313055">
                        <a:spcBef>
                          <a:spcPts val="225"/>
                        </a:spcBef>
                        <a:spcAft>
                          <a:spcPts val="0"/>
                        </a:spcAft>
                      </a:pPr>
                      <a:r>
                        <a:rPr lang="en-US" sz="1500" b="1" spc="-5">
                          <a:solidFill>
                            <a:schemeClr val="tx1"/>
                          </a:solidFill>
                          <a:effectLst/>
                        </a:rPr>
                        <a:t>i</a:t>
                      </a:r>
                      <a:r>
                        <a:rPr lang="en-US" sz="1500" b="1">
                          <a:solidFill>
                            <a:schemeClr val="tx1"/>
                          </a:solidFill>
                          <a:effectLst/>
                        </a:rPr>
                        <a:t>mm</a:t>
                      </a:r>
                      <a:r>
                        <a:rPr lang="en-US" sz="1500" b="1" spc="-5">
                          <a:solidFill>
                            <a:schemeClr val="tx1"/>
                          </a:solidFill>
                          <a:effectLst/>
                        </a:rPr>
                        <a:t>edia</a:t>
                      </a:r>
                      <a:r>
                        <a:rPr lang="en-US" sz="1500" b="1">
                          <a:solidFill>
                            <a:schemeClr val="tx1"/>
                          </a:solidFill>
                          <a:effectLst/>
                        </a:rPr>
                        <a:t>t</a:t>
                      </a:r>
                      <a:r>
                        <a:rPr lang="en-US" sz="1500" b="1" spc="-5">
                          <a:solidFill>
                            <a:schemeClr val="tx1"/>
                          </a:solidFill>
                          <a:effectLst/>
                        </a:rPr>
                        <a:t>e</a:t>
                      </a:r>
                      <a:endParaRPr lang="en-GB" sz="1500" b="1">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marL="109855">
                        <a:spcBef>
                          <a:spcPts val="225"/>
                        </a:spcBef>
                        <a:spcAft>
                          <a:spcPts val="0"/>
                        </a:spcAft>
                      </a:pPr>
                      <a:r>
                        <a:rPr lang="en-US" sz="1500" b="1" dirty="0">
                          <a:solidFill>
                            <a:schemeClr val="tx1"/>
                          </a:solidFill>
                          <a:effectLst/>
                        </a:rPr>
                        <a:t>r</a:t>
                      </a:r>
                      <a:r>
                        <a:rPr lang="en-US" sz="1500" b="1" spc="-5" dirty="0">
                          <a:solidFill>
                            <a:schemeClr val="tx1"/>
                          </a:solidFill>
                          <a:effectLst/>
                        </a:rPr>
                        <a:t>eco</a:t>
                      </a:r>
                      <a:r>
                        <a:rPr lang="en-US" sz="1500" b="1" dirty="0">
                          <a:solidFill>
                            <a:schemeClr val="tx1"/>
                          </a:solidFill>
                          <a:effectLst/>
                        </a:rPr>
                        <a:t>mm</a:t>
                      </a:r>
                      <a:r>
                        <a:rPr lang="en-US" sz="1500" b="1" spc="-5" dirty="0">
                          <a:solidFill>
                            <a:schemeClr val="tx1"/>
                          </a:solidFill>
                          <a:effectLst/>
                        </a:rPr>
                        <a:t>end</a:t>
                      </a:r>
                      <a:endParaRPr lang="en-GB" sz="1500" b="1" dirty="0">
                        <a:solidFill>
                          <a:schemeClr val="tx1"/>
                        </a:solidFill>
                        <a:effectLst/>
                        <a:latin typeface="Calibri"/>
                        <a:ea typeface="Calibri"/>
                        <a:cs typeface="Times New Roman"/>
                      </a:endParaRPr>
                    </a:p>
                  </a:txBody>
                  <a:tcPr marL="54069" marR="54069" marT="0" marB="0">
                    <a:solidFill>
                      <a:schemeClr val="accent3">
                        <a:lumMod val="40000"/>
                        <a:lumOff val="60000"/>
                      </a:schemeClr>
                    </a:solidFill>
                  </a:tcPr>
                </a:tc>
                <a:tc>
                  <a:txBody>
                    <a:bodyPr/>
                    <a:lstStyle/>
                    <a:p>
                      <a:pPr>
                        <a:spcAft>
                          <a:spcPts val="0"/>
                        </a:spcAft>
                      </a:pPr>
                      <a:r>
                        <a:rPr lang="en-GB" sz="1500" b="1" dirty="0">
                          <a:solidFill>
                            <a:schemeClr val="tx1"/>
                          </a:solidFill>
                          <a:effectLst/>
                        </a:rPr>
                        <a:t> </a:t>
                      </a:r>
                      <a:endParaRPr lang="en-GB" sz="1500" b="1" dirty="0">
                        <a:solidFill>
                          <a:schemeClr val="tx1"/>
                        </a:solidFill>
                        <a:effectLst/>
                        <a:latin typeface="Times New Roman"/>
                        <a:ea typeface="Times New Roman"/>
                      </a:endParaRPr>
                    </a:p>
                  </a:txBody>
                  <a:tcPr marL="54069" marR="54069" marT="0" marB="0">
                    <a:solidFill>
                      <a:schemeClr val="accent3">
                        <a:lumMod val="40000"/>
                        <a:lumOff val="60000"/>
                      </a:schemeClr>
                    </a:solidFill>
                  </a:tcPr>
                </a:tc>
                <a:extLst>
                  <a:ext uri="{0D108BD9-81ED-4DB2-BD59-A6C34878D82A}">
                    <a16:rowId xmlns:a16="http://schemas.microsoft.com/office/drawing/2014/main" val="10025"/>
                  </a:ext>
                </a:extLst>
              </a:tr>
            </a:tbl>
          </a:graphicData>
        </a:graphic>
      </p:graphicFrame>
      <p:sp>
        <p:nvSpPr>
          <p:cNvPr id="3" name="TextBox 2"/>
          <p:cNvSpPr txBox="1"/>
          <p:nvPr/>
        </p:nvSpPr>
        <p:spPr>
          <a:xfrm>
            <a:off x="5975995" y="2564904"/>
            <a:ext cx="2160240" cy="400110"/>
          </a:xfrm>
          <a:prstGeom prst="rect">
            <a:avLst/>
          </a:prstGeom>
          <a:solidFill>
            <a:srgbClr val="00B0F0"/>
          </a:solidFill>
        </p:spPr>
        <p:txBody>
          <a:bodyPr wrap="square" rtlCol="0">
            <a:spAutoFit/>
          </a:bodyPr>
          <a:lstStyle/>
          <a:p>
            <a:r>
              <a:rPr lang="en-GB" sz="2000" b="1" dirty="0" smtClean="0"/>
              <a:t>occupying</a:t>
            </a:r>
            <a:endParaRPr lang="en-GB" b="1" dirty="0"/>
          </a:p>
        </p:txBody>
      </p:sp>
      <p:sp>
        <p:nvSpPr>
          <p:cNvPr id="5" name="TextBox 4"/>
          <p:cNvSpPr txBox="1"/>
          <p:nvPr/>
        </p:nvSpPr>
        <p:spPr>
          <a:xfrm>
            <a:off x="899592" y="1552546"/>
            <a:ext cx="2160240" cy="461665"/>
          </a:xfrm>
          <a:prstGeom prst="rect">
            <a:avLst/>
          </a:prstGeom>
          <a:solidFill>
            <a:srgbClr val="00B0F0"/>
          </a:solidFill>
        </p:spPr>
        <p:txBody>
          <a:bodyPr wrap="square" rtlCol="0">
            <a:spAutoFit/>
          </a:bodyPr>
          <a:lstStyle/>
          <a:p>
            <a:r>
              <a:rPr lang="en-GB" sz="2400" b="1" dirty="0" smtClean="0"/>
              <a:t>????????</a:t>
            </a:r>
            <a:endParaRPr lang="en-GB" sz="2000" b="1" dirty="0"/>
          </a:p>
        </p:txBody>
      </p:sp>
      <p:sp>
        <p:nvSpPr>
          <p:cNvPr id="6" name="TextBox 5"/>
          <p:cNvSpPr txBox="1"/>
          <p:nvPr/>
        </p:nvSpPr>
        <p:spPr>
          <a:xfrm>
            <a:off x="1259632" y="2591780"/>
            <a:ext cx="2160240" cy="400110"/>
          </a:xfrm>
          <a:prstGeom prst="rect">
            <a:avLst/>
          </a:prstGeom>
          <a:solidFill>
            <a:srgbClr val="00B0F0"/>
          </a:solidFill>
        </p:spPr>
        <p:txBody>
          <a:bodyPr wrap="square" rtlCol="0">
            <a:spAutoFit/>
          </a:bodyPr>
          <a:lstStyle/>
          <a:p>
            <a:r>
              <a:rPr lang="en-GB" sz="2000" b="1" dirty="0" smtClean="0"/>
              <a:t>preoccupation</a:t>
            </a:r>
            <a:endParaRPr lang="en-GB" b="1" dirty="0"/>
          </a:p>
        </p:txBody>
      </p:sp>
      <p:sp>
        <p:nvSpPr>
          <p:cNvPr id="7" name="TextBox 6"/>
          <p:cNvSpPr txBox="1"/>
          <p:nvPr/>
        </p:nvSpPr>
        <p:spPr>
          <a:xfrm>
            <a:off x="2968030" y="908720"/>
            <a:ext cx="2160240" cy="461665"/>
          </a:xfrm>
          <a:prstGeom prst="rect">
            <a:avLst/>
          </a:prstGeom>
          <a:solidFill>
            <a:srgbClr val="00B0F0"/>
          </a:solidFill>
        </p:spPr>
        <p:txBody>
          <a:bodyPr wrap="square" rtlCol="0">
            <a:spAutoFit/>
          </a:bodyPr>
          <a:lstStyle/>
          <a:p>
            <a:r>
              <a:rPr lang="en-GB" sz="2400" b="1" dirty="0" smtClean="0"/>
              <a:t>occupies</a:t>
            </a:r>
            <a:endParaRPr lang="en-GB" b="1" dirty="0"/>
          </a:p>
        </p:txBody>
      </p:sp>
      <p:sp>
        <p:nvSpPr>
          <p:cNvPr id="8" name="TextBox 7"/>
          <p:cNvSpPr txBox="1"/>
          <p:nvPr/>
        </p:nvSpPr>
        <p:spPr>
          <a:xfrm>
            <a:off x="3779912" y="5726410"/>
            <a:ext cx="2160240" cy="400110"/>
          </a:xfrm>
          <a:prstGeom prst="rect">
            <a:avLst/>
          </a:prstGeom>
          <a:solidFill>
            <a:srgbClr val="00B0F0"/>
          </a:solidFill>
        </p:spPr>
        <p:txBody>
          <a:bodyPr wrap="square" rtlCol="0">
            <a:spAutoFit/>
          </a:bodyPr>
          <a:lstStyle/>
          <a:p>
            <a:r>
              <a:rPr lang="en-GB" sz="2000" b="1" dirty="0" smtClean="0"/>
              <a:t>unoccupied</a:t>
            </a:r>
            <a:endParaRPr lang="en-GB" b="1" dirty="0"/>
          </a:p>
        </p:txBody>
      </p:sp>
      <p:sp>
        <p:nvSpPr>
          <p:cNvPr id="9" name="TextBox 8"/>
          <p:cNvSpPr txBox="1"/>
          <p:nvPr/>
        </p:nvSpPr>
        <p:spPr>
          <a:xfrm>
            <a:off x="1077144" y="3789040"/>
            <a:ext cx="2160240" cy="400110"/>
          </a:xfrm>
          <a:prstGeom prst="rect">
            <a:avLst/>
          </a:prstGeom>
          <a:solidFill>
            <a:srgbClr val="00B0F0"/>
          </a:solidFill>
        </p:spPr>
        <p:txBody>
          <a:bodyPr wrap="square" rtlCol="0">
            <a:spAutoFit/>
          </a:bodyPr>
          <a:lstStyle/>
          <a:p>
            <a:r>
              <a:rPr lang="en-GB" sz="2000" b="1" dirty="0" smtClean="0"/>
              <a:t>preoccupied</a:t>
            </a:r>
            <a:endParaRPr lang="en-GB" b="1" dirty="0"/>
          </a:p>
        </p:txBody>
      </p:sp>
      <p:sp>
        <p:nvSpPr>
          <p:cNvPr id="10" name="TextBox 9"/>
          <p:cNvSpPr txBox="1"/>
          <p:nvPr/>
        </p:nvSpPr>
        <p:spPr>
          <a:xfrm>
            <a:off x="619944" y="5085184"/>
            <a:ext cx="2160240" cy="400110"/>
          </a:xfrm>
          <a:prstGeom prst="rect">
            <a:avLst/>
          </a:prstGeom>
          <a:solidFill>
            <a:srgbClr val="00B0F0"/>
          </a:solidFill>
        </p:spPr>
        <p:txBody>
          <a:bodyPr wrap="square" rtlCol="0">
            <a:spAutoFit/>
          </a:bodyPr>
          <a:lstStyle/>
          <a:p>
            <a:r>
              <a:rPr lang="en-GB" sz="2000" b="1" dirty="0" smtClean="0"/>
              <a:t>preoccupy</a:t>
            </a:r>
            <a:endParaRPr lang="en-GB" sz="2000" b="1" dirty="0"/>
          </a:p>
        </p:txBody>
      </p:sp>
      <p:sp>
        <p:nvSpPr>
          <p:cNvPr id="11" name="TextBox 10"/>
          <p:cNvSpPr txBox="1"/>
          <p:nvPr/>
        </p:nvSpPr>
        <p:spPr>
          <a:xfrm>
            <a:off x="772344" y="6237312"/>
            <a:ext cx="2160240" cy="400110"/>
          </a:xfrm>
          <a:prstGeom prst="rect">
            <a:avLst/>
          </a:prstGeom>
          <a:solidFill>
            <a:srgbClr val="00B0F0"/>
          </a:solidFill>
        </p:spPr>
        <p:txBody>
          <a:bodyPr wrap="square" rtlCol="0">
            <a:spAutoFit/>
          </a:bodyPr>
          <a:lstStyle/>
          <a:p>
            <a:r>
              <a:rPr lang="en-GB" sz="2000" b="1" dirty="0" smtClean="0"/>
              <a:t>occupational</a:t>
            </a:r>
            <a:endParaRPr lang="en-GB" b="1" dirty="0"/>
          </a:p>
        </p:txBody>
      </p:sp>
      <p:sp>
        <p:nvSpPr>
          <p:cNvPr id="12" name="TextBox 11"/>
          <p:cNvSpPr txBox="1"/>
          <p:nvPr/>
        </p:nvSpPr>
        <p:spPr>
          <a:xfrm>
            <a:off x="6156176" y="5085184"/>
            <a:ext cx="2160240" cy="400110"/>
          </a:xfrm>
          <a:prstGeom prst="rect">
            <a:avLst/>
          </a:prstGeom>
          <a:solidFill>
            <a:srgbClr val="00B0F0"/>
          </a:solidFill>
        </p:spPr>
        <p:txBody>
          <a:bodyPr wrap="square" rtlCol="0">
            <a:spAutoFit/>
          </a:bodyPr>
          <a:lstStyle/>
          <a:p>
            <a:r>
              <a:rPr lang="en-GB" sz="2000" b="1" dirty="0" smtClean="0"/>
              <a:t>occupation</a:t>
            </a:r>
            <a:endParaRPr lang="en-GB" b="1" dirty="0"/>
          </a:p>
        </p:txBody>
      </p:sp>
      <p:sp>
        <p:nvSpPr>
          <p:cNvPr id="13" name="TextBox 12"/>
          <p:cNvSpPr txBox="1"/>
          <p:nvPr/>
        </p:nvSpPr>
        <p:spPr>
          <a:xfrm>
            <a:off x="5940152" y="1412776"/>
            <a:ext cx="2160240" cy="461665"/>
          </a:xfrm>
          <a:prstGeom prst="rect">
            <a:avLst/>
          </a:prstGeom>
          <a:solidFill>
            <a:srgbClr val="00B0F0"/>
          </a:solidFill>
        </p:spPr>
        <p:txBody>
          <a:bodyPr wrap="square" rtlCol="0">
            <a:spAutoFit/>
          </a:bodyPr>
          <a:lstStyle/>
          <a:p>
            <a:r>
              <a:rPr lang="en-GB" sz="2400" b="1" dirty="0" smtClean="0"/>
              <a:t>occupied</a:t>
            </a:r>
            <a:endParaRPr lang="en-GB" b="1" dirty="0"/>
          </a:p>
        </p:txBody>
      </p:sp>
    </p:spTree>
    <p:extLst>
      <p:ext uri="{BB962C8B-B14F-4D97-AF65-F5344CB8AC3E}">
        <p14:creationId xmlns:p14="http://schemas.microsoft.com/office/powerpoint/2010/main" val="1401005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t>What should we do?</a:t>
            </a:r>
            <a:endParaRPr lang="en-GB" dirty="0"/>
          </a:p>
        </p:txBody>
      </p:sp>
      <p:sp>
        <p:nvSpPr>
          <p:cNvPr id="3" name="Content Placeholder 2"/>
          <p:cNvSpPr>
            <a:spLocks noGrp="1"/>
          </p:cNvSpPr>
          <p:nvPr>
            <p:ph idx="1"/>
          </p:nvPr>
        </p:nvSpPr>
        <p:spPr>
          <a:xfrm>
            <a:off x="179512" y="980728"/>
            <a:ext cx="8964488" cy="5616624"/>
          </a:xfrm>
        </p:spPr>
        <p:txBody>
          <a:bodyPr/>
          <a:lstStyle/>
          <a:p>
            <a:r>
              <a:rPr lang="en-GB" sz="2400" dirty="0" smtClean="0"/>
              <a:t>Discuss words and their meanings and origins.</a:t>
            </a:r>
          </a:p>
          <a:p>
            <a:r>
              <a:rPr lang="en-GB" sz="2400" dirty="0" smtClean="0"/>
              <a:t>Talk about morphemes and how words are put together.</a:t>
            </a:r>
          </a:p>
          <a:p>
            <a:r>
              <a:rPr lang="en-GB" sz="2400" dirty="0" smtClean="0"/>
              <a:t>Make collections of words, for example, homonyms, antonyms, synonyms, loan words, homographs and homophones.</a:t>
            </a:r>
          </a:p>
          <a:p>
            <a:r>
              <a:rPr lang="en-GB" sz="2400" dirty="0" smtClean="0"/>
              <a:t>Read to children regularly from a range of genres and be prepared to discuss authors’ use of language.</a:t>
            </a:r>
          </a:p>
          <a:p>
            <a:r>
              <a:rPr lang="en-GB" sz="2400" dirty="0" smtClean="0"/>
              <a:t>Discuss phrasing, words and punctuation in the whole texts.</a:t>
            </a:r>
          </a:p>
          <a:p>
            <a:r>
              <a:rPr lang="en-GB" sz="2400" dirty="0" smtClean="0"/>
              <a:t>Make use of children’s writing as a resource for discussing grammar and punctuation.</a:t>
            </a:r>
          </a:p>
          <a:p>
            <a:r>
              <a:rPr lang="en-GB" sz="2400" dirty="0" smtClean="0"/>
              <a:t>Develop a vocabulary for discussing writing and don’t be afraid to use correct terminology – if children can differentiate between a diplodocus and a brontosaurus, they can distinguish between an adjective and an adverb!</a:t>
            </a:r>
          </a:p>
          <a:p>
            <a:endParaRPr lang="en-GB" dirty="0"/>
          </a:p>
        </p:txBody>
      </p:sp>
    </p:spTree>
    <p:extLst>
      <p:ext uri="{BB962C8B-B14F-4D97-AF65-F5344CB8AC3E}">
        <p14:creationId xmlns:p14="http://schemas.microsoft.com/office/powerpoint/2010/main" val="219283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70277"/>
          </a:xfrm>
        </p:spPr>
        <p:txBody>
          <a:bodyPr/>
          <a:lstStyle/>
          <a:p>
            <a:r>
              <a:rPr lang="en-GB" sz="2400" dirty="0" smtClean="0"/>
              <a:t>Use shared and guided writing to model and to discuss ways in which language can be presented.</a:t>
            </a:r>
          </a:p>
          <a:p>
            <a:r>
              <a:rPr lang="en-GB" sz="2400" dirty="0" smtClean="0"/>
              <a:t>Don’t over-use exercises. Use exercises to reinforce and check learning rather than to teach, and explain how applying their new learning will improve the writing children are doing.</a:t>
            </a:r>
          </a:p>
          <a:p>
            <a:r>
              <a:rPr lang="en-GB" sz="2400" dirty="0" smtClean="0"/>
              <a:t>Make use of investigations into spelling patterns etc. to help develop and reinforce learning.</a:t>
            </a:r>
          </a:p>
          <a:p>
            <a:r>
              <a:rPr lang="en-GB" sz="2400" dirty="0" smtClean="0"/>
              <a:t>Talk with children about why it is useful to develop a good knowledge about language.</a:t>
            </a:r>
          </a:p>
          <a:p>
            <a:r>
              <a:rPr lang="en-GB" sz="2400" dirty="0" smtClean="0"/>
              <a:t>Develop your own knowledge and understanding of language and show that your enthusiastic</a:t>
            </a:r>
          </a:p>
          <a:p>
            <a:r>
              <a:rPr lang="en-GB" sz="2400" dirty="0" smtClean="0"/>
              <a:t>Read about language. (e.g. Bryson, Crystal and websites which offer simple guidance on such issues as using apostrophes and the etymology of our words).</a:t>
            </a:r>
            <a:endParaRPr lang="en-GB" sz="2400" dirty="0"/>
          </a:p>
        </p:txBody>
      </p:sp>
    </p:spTree>
    <p:extLst>
      <p:ext uri="{BB962C8B-B14F-4D97-AF65-F5344CB8AC3E}">
        <p14:creationId xmlns:p14="http://schemas.microsoft.com/office/powerpoint/2010/main" val="346548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a:t>
            </a:r>
            <a:endParaRPr lang="en-GB" dirty="0"/>
          </a:p>
        </p:txBody>
      </p:sp>
      <p:sp>
        <p:nvSpPr>
          <p:cNvPr id="3" name="Content Placeholder 2"/>
          <p:cNvSpPr>
            <a:spLocks noGrp="1"/>
          </p:cNvSpPr>
          <p:nvPr>
            <p:ph idx="1"/>
          </p:nvPr>
        </p:nvSpPr>
        <p:spPr/>
        <p:txBody>
          <a:bodyPr>
            <a:normAutofit fontScale="77500" lnSpcReduction="20000"/>
          </a:bodyPr>
          <a:lstStyle/>
          <a:p>
            <a:pPr lvl="0"/>
            <a:r>
              <a:rPr lang="en-GB" dirty="0"/>
              <a:t>Children’s grammatical understanding can be developed through </a:t>
            </a:r>
            <a:r>
              <a:rPr lang="en-GB" dirty="0" smtClean="0"/>
              <a:t>reading and writing, </a:t>
            </a:r>
            <a:r>
              <a:rPr lang="en-GB" dirty="0"/>
              <a:t>if you make use of modelling and discussion</a:t>
            </a:r>
          </a:p>
          <a:p>
            <a:pPr lvl="0"/>
            <a:r>
              <a:rPr lang="en-GB" dirty="0"/>
              <a:t>You can engage children’s interest in grammar by providing meaningful activities</a:t>
            </a:r>
          </a:p>
          <a:p>
            <a:pPr lvl="0"/>
            <a:r>
              <a:rPr lang="en-GB" dirty="0"/>
              <a:t>The teacher’s role in developing grammar through writing includes modelling the writing process, talking about writing, prompting discussions and guiding children’s writing.</a:t>
            </a:r>
          </a:p>
          <a:p>
            <a:pPr lvl="0"/>
            <a:r>
              <a:rPr lang="en-GB" dirty="0"/>
              <a:t>Children can be helped to understand appropriate grammatical terminology through meaningful activities which involve a range of language features and which lead naturally to discussion of grammatical terminology.</a:t>
            </a:r>
          </a:p>
          <a:p>
            <a:endParaRPr lang="en-GB" dirty="0"/>
          </a:p>
        </p:txBody>
      </p:sp>
    </p:spTree>
    <p:extLst>
      <p:ext uri="{BB962C8B-B14F-4D97-AF65-F5344CB8AC3E}">
        <p14:creationId xmlns:p14="http://schemas.microsoft.com/office/powerpoint/2010/main" val="1911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TO CONSIDER TODAY</a:t>
            </a:r>
            <a:endParaRPr lang="en-GB" dirty="0"/>
          </a:p>
        </p:txBody>
      </p:sp>
      <p:sp>
        <p:nvSpPr>
          <p:cNvPr id="3" name="Content Placeholder 2"/>
          <p:cNvSpPr>
            <a:spLocks noGrp="1"/>
          </p:cNvSpPr>
          <p:nvPr>
            <p:ph idx="1"/>
          </p:nvPr>
        </p:nvSpPr>
        <p:spPr/>
        <p:txBody>
          <a:bodyPr/>
          <a:lstStyle/>
          <a:p>
            <a:pPr marL="0" indent="0">
              <a:buNone/>
            </a:pPr>
            <a:endParaRPr lang="en-GB" sz="2800" dirty="0" smtClean="0"/>
          </a:p>
          <a:p>
            <a:r>
              <a:rPr lang="en-GB" sz="2800" dirty="0" smtClean="0"/>
              <a:t>What are the implications of the </a:t>
            </a:r>
            <a:r>
              <a:rPr lang="en-GB" sz="2800" dirty="0"/>
              <a:t>emphasis on grammar in the </a:t>
            </a:r>
            <a:r>
              <a:rPr lang="en-GB" sz="2800" dirty="0" smtClean="0"/>
              <a:t>curriculum for trainees and teachers?</a:t>
            </a:r>
          </a:p>
          <a:p>
            <a:r>
              <a:rPr lang="en-GB" sz="2800" dirty="0" smtClean="0"/>
              <a:t>How can we embed SPaG in a meaningful way through writing, reading and oracy?</a:t>
            </a:r>
          </a:p>
          <a:p>
            <a:r>
              <a:rPr lang="en-GB" sz="2800" dirty="0" smtClean="0"/>
              <a:t>How can we </a:t>
            </a:r>
            <a:r>
              <a:rPr lang="en-GB" sz="2800" b="1" dirty="0" smtClean="0"/>
              <a:t>teach</a:t>
            </a:r>
            <a:r>
              <a:rPr lang="en-GB" sz="2800" dirty="0" smtClean="0"/>
              <a:t> rather than simply </a:t>
            </a:r>
            <a:r>
              <a:rPr lang="en-GB" sz="2800" b="1" dirty="0" smtClean="0"/>
              <a:t>test</a:t>
            </a:r>
            <a:r>
              <a:rPr lang="en-GB" sz="2800" dirty="0" smtClean="0"/>
              <a:t> spelling, punctuation and grammar?</a:t>
            </a:r>
            <a:endParaRPr lang="en-GB" sz="2800" dirty="0"/>
          </a:p>
        </p:txBody>
      </p:sp>
    </p:spTree>
    <p:extLst>
      <p:ext uri="{BB962C8B-B14F-4D97-AF65-F5344CB8AC3E}">
        <p14:creationId xmlns:p14="http://schemas.microsoft.com/office/powerpoint/2010/main" val="22600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idx="1"/>
          </p:nvPr>
        </p:nvSpPr>
        <p:spPr>
          <a:xfrm>
            <a:off x="457200" y="1268760"/>
            <a:ext cx="8229600" cy="5400600"/>
          </a:xfrm>
        </p:spPr>
        <p:txBody>
          <a:bodyPr>
            <a:normAutofit lnSpcReduction="10000"/>
          </a:bodyPr>
          <a:lstStyle/>
          <a:p>
            <a:r>
              <a:rPr lang="en-GB" dirty="0" smtClean="0"/>
              <a:t>Which terms do you think are essential for children’s language and literacy development?</a:t>
            </a:r>
          </a:p>
          <a:p>
            <a:r>
              <a:rPr lang="en-GB" dirty="0" smtClean="0"/>
              <a:t>Which terms, if any, do you consider unnecessary?</a:t>
            </a:r>
          </a:p>
          <a:p>
            <a:r>
              <a:rPr lang="en-GB" dirty="0" smtClean="0"/>
              <a:t>How can teachers develop children’s understanding of language through reading to them without detracting from their enjoyment?</a:t>
            </a:r>
          </a:p>
          <a:p>
            <a:r>
              <a:rPr lang="en-GB" dirty="0" smtClean="0"/>
              <a:t>How can teachers’ modelling of writing facilitate children’s understanding of language?</a:t>
            </a:r>
            <a:endParaRPr lang="en-GB" dirty="0"/>
          </a:p>
        </p:txBody>
      </p:sp>
    </p:spTree>
    <p:extLst>
      <p:ext uri="{BB962C8B-B14F-4D97-AF65-F5344CB8AC3E}">
        <p14:creationId xmlns:p14="http://schemas.microsoft.com/office/powerpoint/2010/main" val="26679634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76064"/>
          </a:xfrm>
        </p:spPr>
        <p:txBody>
          <a:bodyPr>
            <a:normAutofit fontScale="90000"/>
          </a:bodyPr>
          <a:lstStyle/>
          <a:p>
            <a:r>
              <a:rPr lang="en-GB" dirty="0" smtClean="0"/>
              <a:t>Reading</a:t>
            </a:r>
            <a:endParaRPr lang="en-GB" dirty="0"/>
          </a:p>
        </p:txBody>
      </p:sp>
      <p:sp>
        <p:nvSpPr>
          <p:cNvPr id="3" name="Content Placeholder 2"/>
          <p:cNvSpPr>
            <a:spLocks noGrp="1"/>
          </p:cNvSpPr>
          <p:nvPr>
            <p:ph idx="1"/>
          </p:nvPr>
        </p:nvSpPr>
        <p:spPr>
          <a:xfrm>
            <a:off x="251520" y="764704"/>
            <a:ext cx="8712968" cy="5832648"/>
          </a:xfrm>
        </p:spPr>
        <p:txBody>
          <a:bodyPr>
            <a:normAutofit fontScale="25000" lnSpcReduction="20000"/>
          </a:bodyPr>
          <a:lstStyle/>
          <a:p>
            <a:r>
              <a:rPr lang="en-US" sz="7600" dirty="0" smtClean="0"/>
              <a:t>Bushnell, A and Waugh, D (2017) </a:t>
            </a:r>
            <a:r>
              <a:rPr lang="en-US" sz="7600" i="1" dirty="0" smtClean="0"/>
              <a:t>Inviting Writing Across the Curriculum</a:t>
            </a:r>
            <a:r>
              <a:rPr lang="en-US" sz="7600" dirty="0" smtClean="0"/>
              <a:t>.  London: Sage.</a:t>
            </a:r>
          </a:p>
          <a:p>
            <a:r>
              <a:rPr lang="en-US" sz="7600" dirty="0" smtClean="0"/>
              <a:t>Cremin, T and Baker, S (2014) </a:t>
            </a:r>
            <a:r>
              <a:rPr lang="en-US" sz="7600" i="1" dirty="0" smtClean="0"/>
              <a:t>Teachers As Writers; a PETAA occasional research paper. </a:t>
            </a:r>
            <a:r>
              <a:rPr lang="en-US" sz="7600" dirty="0" smtClean="0"/>
              <a:t>PETAA, Sydney.</a:t>
            </a:r>
            <a:endParaRPr lang="en-GB" sz="7600" dirty="0" smtClean="0"/>
          </a:p>
          <a:p>
            <a:r>
              <a:rPr lang="en-GB" sz="7600" dirty="0" smtClean="0"/>
              <a:t>Department for Education (2012). </a:t>
            </a:r>
            <a:r>
              <a:rPr lang="en-GB" sz="7600" i="1" dirty="0" smtClean="0"/>
              <a:t>What is the research evidence on writing?</a:t>
            </a:r>
            <a:r>
              <a:rPr lang="en-GB" sz="7600" dirty="0" smtClean="0"/>
              <a:t> Research report DFE-RR238. London: Department for Education. </a:t>
            </a:r>
            <a:r>
              <a:rPr lang="en-GB" sz="7600" u="sng" dirty="0" smtClean="0">
                <a:hlinkClick r:id="rId2"/>
              </a:rPr>
              <a:t>https://www.education.gov.uk/publications/eOrderingDownload/DFE-RR238.pdf</a:t>
            </a:r>
            <a:r>
              <a:rPr lang="en-GB" sz="7600" dirty="0" smtClean="0"/>
              <a:t> </a:t>
            </a:r>
          </a:p>
          <a:p>
            <a:r>
              <a:rPr lang="en-GB" sz="7600" dirty="0" smtClean="0"/>
              <a:t>Graham, S., McKeown, D., </a:t>
            </a:r>
            <a:r>
              <a:rPr lang="en-GB" sz="7600" dirty="0" err="1" smtClean="0"/>
              <a:t>Kiuhara</a:t>
            </a:r>
            <a:r>
              <a:rPr lang="en-GB" sz="7600" dirty="0" smtClean="0"/>
              <a:t>, S., &amp; Harris, K. R. (2012). A meta-analysis of writing instruction for students in the elementary grades. </a:t>
            </a:r>
            <a:r>
              <a:rPr lang="en-GB" sz="7600" i="1" dirty="0" smtClean="0"/>
              <a:t>Journal of Educational Psychology</a:t>
            </a:r>
            <a:r>
              <a:rPr lang="en-GB" sz="7600" dirty="0" smtClean="0"/>
              <a:t>, 104(4), 879.</a:t>
            </a:r>
          </a:p>
          <a:p>
            <a:r>
              <a:rPr lang="en-GB" sz="7600" dirty="0" smtClean="0"/>
              <a:t>Higgins, S (2015) ‘Research-based approaches to teaching writing’ in Waugh, D, Bushnell, A and Neaum, S (eds) </a:t>
            </a:r>
            <a:r>
              <a:rPr lang="en-GB" sz="7600" i="1" dirty="0" smtClean="0"/>
              <a:t>Beyond Early Writing. </a:t>
            </a:r>
            <a:r>
              <a:rPr lang="en-GB" sz="7600" dirty="0" smtClean="0"/>
              <a:t>Northwich: Critical Publishing</a:t>
            </a:r>
          </a:p>
          <a:p>
            <a:r>
              <a:rPr lang="en-GB" sz="7600" dirty="0" smtClean="0"/>
              <a:t>Horton, S and Bingle, B (2014) </a:t>
            </a:r>
            <a:r>
              <a:rPr lang="en-GB" sz="7600" i="1" dirty="0" smtClean="0"/>
              <a:t>Lessons in Teaching Grammar in Primary Schools</a:t>
            </a:r>
            <a:r>
              <a:rPr lang="en-GB" sz="7600" dirty="0" smtClean="0"/>
              <a:t>. London: Sage.</a:t>
            </a:r>
          </a:p>
          <a:p>
            <a:r>
              <a:rPr lang="en-US" sz="7600" dirty="0" smtClean="0"/>
              <a:t>Myhill, D.A., Jones, S.M., Lines, H. &amp; Watson, A. (2012) Re-Thinking Grammar: The Impact Of Embedded Grammar Teaching On Students’ Writing And Students’ Metalinguistic Understanding. </a:t>
            </a:r>
            <a:r>
              <a:rPr lang="en-US" sz="7600" i="1" dirty="0" smtClean="0"/>
              <a:t>Research Papers in Education</a:t>
            </a:r>
            <a:r>
              <a:rPr lang="en-US" sz="7600" dirty="0" smtClean="0"/>
              <a:t> 27, 2, pp. 139-166.</a:t>
            </a:r>
          </a:p>
          <a:p>
            <a:r>
              <a:rPr lang="en-US" sz="7600" dirty="0" smtClean="0"/>
              <a:t>Myhill, D, Lines, H &amp; Watson, A (2011) </a:t>
            </a:r>
            <a:r>
              <a:rPr lang="en-US" sz="7600" i="1" dirty="0" smtClean="0"/>
              <a:t>Making Meaning  with Grammar: a repertoire of possibilities</a:t>
            </a:r>
            <a:r>
              <a:rPr lang="en-US" sz="7600" dirty="0" smtClean="0"/>
              <a:t>.  University of Exeter.</a:t>
            </a:r>
            <a:endParaRPr lang="en-GB" sz="7600" dirty="0" smtClean="0"/>
          </a:p>
          <a:p>
            <a:endParaRPr lang="en-GB" dirty="0"/>
          </a:p>
          <a:p>
            <a:endParaRPr lang="en-GB" dirty="0"/>
          </a:p>
          <a:p>
            <a:endParaRPr lang="en-GB" dirty="0"/>
          </a:p>
        </p:txBody>
      </p:sp>
    </p:spTree>
    <p:extLst>
      <p:ext uri="{BB962C8B-B14F-4D97-AF65-F5344CB8AC3E}">
        <p14:creationId xmlns:p14="http://schemas.microsoft.com/office/powerpoint/2010/main" val="4416304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Which year group?</a:t>
            </a:r>
            <a:endParaRPr lang="en-GB" dirty="0"/>
          </a:p>
        </p:txBody>
      </p:sp>
      <p:sp>
        <p:nvSpPr>
          <p:cNvPr id="3" name="Content Placeholder 2"/>
          <p:cNvSpPr>
            <a:spLocks noGrp="1"/>
          </p:cNvSpPr>
          <p:nvPr>
            <p:ph idx="1"/>
          </p:nvPr>
        </p:nvSpPr>
        <p:spPr>
          <a:xfrm>
            <a:off x="457200" y="1268760"/>
            <a:ext cx="8229600" cy="5328592"/>
          </a:xfrm>
        </p:spPr>
        <p:txBody>
          <a:bodyPr/>
          <a:lstStyle/>
          <a:p>
            <a:pPr>
              <a:spcAft>
                <a:spcPts val="0"/>
              </a:spcAft>
            </a:pPr>
            <a:r>
              <a:rPr lang="en-GB" dirty="0" smtClean="0"/>
              <a:t> </a:t>
            </a:r>
            <a:r>
              <a:rPr lang="en-GB" dirty="0">
                <a:latin typeface="Arial" panose="020B0604020202020204" pitchFamily="34" charset="0"/>
                <a:cs typeface="Arial" panose="020B0604020202020204" pitchFamily="34" charset="0"/>
              </a:rPr>
              <a:t>noun, noun phrase </a:t>
            </a:r>
            <a:endParaRPr lang="en-GB" sz="4000" dirty="0">
              <a:latin typeface="Arial" panose="020B0604020202020204" pitchFamily="34" charset="0"/>
              <a:cs typeface="Arial" panose="020B0604020202020204" pitchFamily="34" charset="0"/>
            </a:endParaRPr>
          </a:p>
          <a:p>
            <a:pPr>
              <a:spcAft>
                <a:spcPts val="0"/>
              </a:spcAft>
            </a:pPr>
            <a:r>
              <a:rPr lang="en-GB" dirty="0">
                <a:latin typeface="Arial" panose="020B0604020202020204" pitchFamily="34" charset="0"/>
                <a:cs typeface="Arial" panose="020B0604020202020204" pitchFamily="34" charset="0"/>
              </a:rPr>
              <a:t>statement, question, exclamation, </a:t>
            </a:r>
            <a:r>
              <a:rPr lang="en-GB" dirty="0" smtClean="0">
                <a:latin typeface="Arial" panose="020B0604020202020204" pitchFamily="34" charset="0"/>
                <a:cs typeface="Arial" panose="020B0604020202020204" pitchFamily="34" charset="0"/>
              </a:rPr>
              <a:t>command</a:t>
            </a:r>
            <a:endParaRPr lang="en-GB" sz="4000" dirty="0">
              <a:latin typeface="Arial" panose="020B0604020202020204" pitchFamily="34" charset="0"/>
              <a:cs typeface="Arial" panose="020B0604020202020204" pitchFamily="34" charset="0"/>
            </a:endParaRPr>
          </a:p>
          <a:p>
            <a:pPr>
              <a:spcAft>
                <a:spcPts val="0"/>
              </a:spcAft>
            </a:pPr>
            <a:r>
              <a:rPr lang="en-GB" dirty="0">
                <a:latin typeface="Arial" panose="020B0604020202020204" pitchFamily="34" charset="0"/>
                <a:cs typeface="Arial" panose="020B0604020202020204" pitchFamily="34" charset="0"/>
              </a:rPr>
              <a:t>compound, adjective, </a:t>
            </a:r>
            <a:r>
              <a:rPr lang="en-GB" dirty="0" smtClean="0">
                <a:latin typeface="Arial" panose="020B0604020202020204" pitchFamily="34" charset="0"/>
                <a:cs typeface="Arial" panose="020B0604020202020204" pitchFamily="34" charset="0"/>
              </a:rPr>
              <a:t>verb</a:t>
            </a:r>
            <a:endParaRPr lang="en-GB" sz="4000" dirty="0">
              <a:latin typeface="Arial" panose="020B0604020202020204" pitchFamily="34" charset="0"/>
              <a:cs typeface="Arial" panose="020B0604020202020204" pitchFamily="34" charset="0"/>
            </a:endParaRPr>
          </a:p>
          <a:p>
            <a:pPr>
              <a:spcAft>
                <a:spcPts val="0"/>
              </a:spcAft>
            </a:pPr>
            <a:r>
              <a:rPr lang="en-GB" dirty="0">
                <a:latin typeface="Arial" panose="020B0604020202020204" pitchFamily="34" charset="0"/>
                <a:cs typeface="Arial" panose="020B0604020202020204" pitchFamily="34" charset="0"/>
              </a:rPr>
              <a:t>suffix </a:t>
            </a:r>
            <a:endParaRPr lang="en-GB" sz="4000" dirty="0">
              <a:latin typeface="Arial" panose="020B0604020202020204" pitchFamily="34" charset="0"/>
              <a:cs typeface="Arial" panose="020B0604020202020204" pitchFamily="34" charset="0"/>
            </a:endParaRPr>
          </a:p>
          <a:p>
            <a:pPr>
              <a:spcAft>
                <a:spcPts val="0"/>
              </a:spcAft>
            </a:pPr>
            <a:r>
              <a:rPr lang="en-GB" dirty="0">
                <a:latin typeface="Arial" panose="020B0604020202020204" pitchFamily="34" charset="0"/>
                <a:cs typeface="Arial" panose="020B0604020202020204" pitchFamily="34" charset="0"/>
              </a:rPr>
              <a:t>tense (past, present) </a:t>
            </a:r>
            <a:endParaRPr lang="en-GB" sz="4000" dirty="0">
              <a:latin typeface="Arial" panose="020B0604020202020204" pitchFamily="34" charset="0"/>
              <a:cs typeface="Arial" panose="020B0604020202020204" pitchFamily="34" charset="0"/>
            </a:endParaRPr>
          </a:p>
          <a:p>
            <a:pPr>
              <a:lnSpc>
                <a:spcPct val="115000"/>
              </a:lnSpc>
              <a:spcAft>
                <a:spcPts val="0"/>
              </a:spcAft>
            </a:pPr>
            <a:r>
              <a:rPr lang="en-GB" dirty="0">
                <a:latin typeface="Arial" panose="020B0604020202020204" pitchFamily="34" charset="0"/>
                <a:cs typeface="Arial" panose="020B0604020202020204" pitchFamily="34" charset="0"/>
              </a:rPr>
              <a:t>apostrophe, comma </a:t>
            </a:r>
            <a:endParaRPr lang="en-GB"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1895394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41181"/>
              </p:ext>
            </p:extLst>
          </p:nvPr>
        </p:nvGraphicFramePr>
        <p:xfrm>
          <a:off x="323528" y="53340"/>
          <a:ext cx="8424936" cy="6804660"/>
        </p:xfrm>
        <a:graphic>
          <a:graphicData uri="http://schemas.openxmlformats.org/drawingml/2006/table">
            <a:tbl>
              <a:tblPr firstRow="1" firstCol="1" bandRow="1">
                <a:tableStyleId>{5C22544A-7EE6-4342-B048-85BDC9FD1C3A}</a:tableStyleId>
              </a:tblPr>
              <a:tblGrid>
                <a:gridCol w="1371709">
                  <a:extLst>
                    <a:ext uri="{9D8B030D-6E8A-4147-A177-3AD203B41FA5}">
                      <a16:colId xmlns:a16="http://schemas.microsoft.com/office/drawing/2014/main" val="20000"/>
                    </a:ext>
                  </a:extLst>
                </a:gridCol>
                <a:gridCol w="7053227">
                  <a:extLst>
                    <a:ext uri="{9D8B030D-6E8A-4147-A177-3AD203B41FA5}">
                      <a16:colId xmlns:a16="http://schemas.microsoft.com/office/drawing/2014/main" val="20001"/>
                    </a:ext>
                  </a:extLst>
                </a:gridCol>
              </a:tblGrid>
              <a:tr h="0">
                <a:tc>
                  <a:txBody>
                    <a:bodyPr/>
                    <a:lstStyle/>
                    <a:p>
                      <a:pPr algn="ctr">
                        <a:lnSpc>
                          <a:spcPct val="115000"/>
                        </a:lnSpc>
                        <a:spcAft>
                          <a:spcPts val="0"/>
                        </a:spcAft>
                      </a:pPr>
                      <a:r>
                        <a:rPr lang="en-GB" sz="1400" b="1" dirty="0">
                          <a:solidFill>
                            <a:srgbClr val="7030A0"/>
                          </a:solidFill>
                          <a:effectLst/>
                        </a:rPr>
                        <a:t>YEAR</a:t>
                      </a:r>
                      <a:endParaRPr lang="en-GB" sz="1400" b="1" dirty="0">
                        <a:solidFill>
                          <a:srgbClr val="7030A0"/>
                        </a:solidFill>
                        <a:effectLst/>
                        <a:latin typeface="Calibri"/>
                        <a:ea typeface="Times New Roman"/>
                        <a:cs typeface="Times New Roman"/>
                      </a:endParaRPr>
                    </a:p>
                  </a:txBody>
                  <a:tcPr marL="64810" marR="64810" marT="0" marB="0"/>
                </a:tc>
                <a:tc>
                  <a:txBody>
                    <a:bodyPr/>
                    <a:lstStyle/>
                    <a:p>
                      <a:pPr algn="ctr">
                        <a:lnSpc>
                          <a:spcPct val="115000"/>
                        </a:lnSpc>
                        <a:spcAft>
                          <a:spcPts val="0"/>
                        </a:spcAft>
                      </a:pPr>
                      <a:r>
                        <a:rPr lang="en-GB" sz="1400" b="1" dirty="0">
                          <a:solidFill>
                            <a:srgbClr val="7030A0"/>
                          </a:solidFill>
                          <a:effectLst/>
                        </a:rPr>
                        <a:t>TERMINOLOGY FOR PUPILS</a:t>
                      </a:r>
                      <a:endParaRPr lang="en-GB" sz="1400" b="1" dirty="0">
                        <a:solidFill>
                          <a:srgbClr val="7030A0"/>
                        </a:solidFill>
                        <a:effectLst/>
                        <a:latin typeface="Calibri"/>
                        <a:ea typeface="Times New Roman"/>
                        <a:cs typeface="Times New Roman"/>
                      </a:endParaRPr>
                    </a:p>
                  </a:txBody>
                  <a:tcPr marL="64810" marR="64810" marT="0" marB="0"/>
                </a:tc>
                <a:extLst>
                  <a:ext uri="{0D108BD9-81ED-4DB2-BD59-A6C34878D82A}">
                    <a16:rowId xmlns:a16="http://schemas.microsoft.com/office/drawing/2014/main" val="10000"/>
                  </a:ext>
                </a:extLst>
              </a:tr>
              <a:tr h="983120">
                <a:tc>
                  <a:txBody>
                    <a:bodyPr/>
                    <a:lstStyle/>
                    <a:p>
                      <a:pPr algn="ctr">
                        <a:lnSpc>
                          <a:spcPct val="115000"/>
                        </a:lnSpc>
                        <a:spcAft>
                          <a:spcPts val="0"/>
                        </a:spcAft>
                      </a:pPr>
                      <a:r>
                        <a:rPr lang="en-GB" sz="1400" b="1" dirty="0">
                          <a:solidFill>
                            <a:srgbClr val="7030A0"/>
                          </a:solidFill>
                          <a:effectLst/>
                        </a:rPr>
                        <a:t>1</a:t>
                      </a:r>
                      <a:endParaRPr lang="en-GB" sz="1400" b="1" dirty="0">
                        <a:solidFill>
                          <a:srgbClr val="7030A0"/>
                        </a:solidFill>
                        <a:effectLst/>
                        <a:latin typeface="Calibri"/>
                        <a:ea typeface="Times New Roman"/>
                        <a:cs typeface="Times New Roman"/>
                      </a:endParaRPr>
                    </a:p>
                  </a:txBody>
                  <a:tcPr marL="64810" marR="64810" marT="0" marB="0"/>
                </a:tc>
                <a:tc>
                  <a:txBody>
                    <a:bodyPr/>
                    <a:lstStyle/>
                    <a:p>
                      <a:pPr>
                        <a:spcAft>
                          <a:spcPts val="0"/>
                        </a:spcAft>
                      </a:pPr>
                      <a:r>
                        <a:rPr lang="en-GB" sz="1600" dirty="0">
                          <a:effectLst/>
                          <a:latin typeface="Arial" panose="020B0604020202020204" pitchFamily="34" charset="0"/>
                          <a:cs typeface="Arial" panose="020B0604020202020204" pitchFamily="34" charset="0"/>
                        </a:rPr>
                        <a:t>letter, capital letter </a:t>
                      </a:r>
                      <a:endParaRPr lang="en-GB" sz="2000" dirty="0">
                        <a:effectLst/>
                        <a:latin typeface="Arial" panose="020B0604020202020204" pitchFamily="34" charset="0"/>
                        <a:cs typeface="Arial" panose="020B0604020202020204" pitchFamily="34" charset="0"/>
                      </a:endParaRPr>
                    </a:p>
                    <a:p>
                      <a:pPr>
                        <a:spcAft>
                          <a:spcPts val="0"/>
                        </a:spcAft>
                      </a:pPr>
                      <a:r>
                        <a:rPr lang="en-GB" sz="1600" dirty="0">
                          <a:effectLst/>
                          <a:latin typeface="Arial" panose="020B0604020202020204" pitchFamily="34" charset="0"/>
                          <a:cs typeface="Arial" panose="020B0604020202020204" pitchFamily="34" charset="0"/>
                        </a:rPr>
                        <a:t>word, singular, plural </a:t>
                      </a:r>
                      <a:endParaRPr lang="en-GB" sz="2000" dirty="0">
                        <a:effectLst/>
                        <a:latin typeface="Arial" panose="020B0604020202020204" pitchFamily="34" charset="0"/>
                        <a:cs typeface="Arial" panose="020B0604020202020204" pitchFamily="34" charset="0"/>
                      </a:endParaRPr>
                    </a:p>
                    <a:p>
                      <a:pPr>
                        <a:spcAft>
                          <a:spcPts val="0"/>
                        </a:spcAft>
                      </a:pPr>
                      <a:r>
                        <a:rPr lang="en-GB" sz="1600" dirty="0">
                          <a:effectLst/>
                          <a:latin typeface="Arial" panose="020B0604020202020204" pitchFamily="34" charset="0"/>
                          <a:cs typeface="Arial" panose="020B0604020202020204" pitchFamily="34" charset="0"/>
                        </a:rPr>
                        <a:t>sentence </a:t>
                      </a:r>
                      <a:endParaRPr lang="en-GB" sz="2000" dirty="0">
                        <a:effectLst/>
                        <a:latin typeface="Arial" panose="020B0604020202020204" pitchFamily="34" charset="0"/>
                        <a:cs typeface="Arial" panose="020B0604020202020204" pitchFamily="34" charset="0"/>
                      </a:endParaRPr>
                    </a:p>
                    <a:p>
                      <a:pPr>
                        <a:lnSpc>
                          <a:spcPct val="115000"/>
                        </a:lnSpc>
                        <a:spcAft>
                          <a:spcPts val="0"/>
                        </a:spcAft>
                      </a:pPr>
                      <a:r>
                        <a:rPr lang="en-GB" sz="1600" dirty="0">
                          <a:effectLst/>
                          <a:latin typeface="Arial" panose="020B0604020202020204" pitchFamily="34" charset="0"/>
                          <a:cs typeface="Arial" panose="020B0604020202020204" pitchFamily="34" charset="0"/>
                        </a:rPr>
                        <a:t>punctuation, full stop, question mark, exclamation mark </a:t>
                      </a:r>
                      <a:endParaRPr lang="en-GB" sz="1600" dirty="0">
                        <a:effectLst/>
                        <a:latin typeface="Arial" panose="020B0604020202020204" pitchFamily="34" charset="0"/>
                        <a:ea typeface="Times New Roman"/>
                        <a:cs typeface="Arial" panose="020B0604020202020204" pitchFamily="34" charset="0"/>
                      </a:endParaRPr>
                    </a:p>
                  </a:txBody>
                  <a:tcPr marL="64810" marR="64810" marT="0" marB="0"/>
                </a:tc>
                <a:extLst>
                  <a:ext uri="{0D108BD9-81ED-4DB2-BD59-A6C34878D82A}">
                    <a16:rowId xmlns:a16="http://schemas.microsoft.com/office/drawing/2014/main" val="10001"/>
                  </a:ext>
                </a:extLst>
              </a:tr>
              <a:tr h="1456913">
                <a:tc>
                  <a:txBody>
                    <a:bodyPr/>
                    <a:lstStyle/>
                    <a:p>
                      <a:pPr algn="ctr">
                        <a:lnSpc>
                          <a:spcPct val="115000"/>
                        </a:lnSpc>
                        <a:spcAft>
                          <a:spcPts val="0"/>
                        </a:spcAft>
                      </a:pPr>
                      <a:r>
                        <a:rPr lang="en-GB" sz="1400" b="1" dirty="0">
                          <a:solidFill>
                            <a:srgbClr val="7030A0"/>
                          </a:solidFill>
                          <a:effectLst/>
                        </a:rPr>
                        <a:t>2</a:t>
                      </a:r>
                      <a:endParaRPr lang="en-GB" sz="1400" b="1" dirty="0">
                        <a:solidFill>
                          <a:srgbClr val="7030A0"/>
                        </a:solidFill>
                        <a:effectLst/>
                        <a:latin typeface="Calibri"/>
                        <a:ea typeface="Times New Roman"/>
                        <a:cs typeface="Times New Roman"/>
                      </a:endParaRPr>
                    </a:p>
                  </a:txBody>
                  <a:tcPr marL="64810" marR="64810" marT="0" marB="0"/>
                </a:tc>
                <a:tc>
                  <a:txBody>
                    <a:bodyPr/>
                    <a:lstStyle/>
                    <a:p>
                      <a:pPr>
                        <a:spcAft>
                          <a:spcPts val="0"/>
                        </a:spcAft>
                      </a:pPr>
                      <a:r>
                        <a:rPr lang="en-GB" sz="1600" dirty="0">
                          <a:solidFill>
                            <a:srgbClr val="00B050"/>
                          </a:solidFill>
                          <a:effectLst/>
                          <a:latin typeface="Arial" panose="020B0604020202020204" pitchFamily="34" charset="0"/>
                          <a:cs typeface="Arial" panose="020B0604020202020204" pitchFamily="34" charset="0"/>
                        </a:rPr>
                        <a:t>noun,</a:t>
                      </a:r>
                      <a:r>
                        <a:rPr lang="en-GB" sz="1600" dirty="0">
                          <a:effectLst/>
                          <a:latin typeface="Arial" panose="020B0604020202020204" pitchFamily="34" charset="0"/>
                          <a:cs typeface="Arial" panose="020B0604020202020204" pitchFamily="34" charset="0"/>
                        </a:rPr>
                        <a:t> </a:t>
                      </a:r>
                      <a:r>
                        <a:rPr lang="en-GB" sz="1600" b="1" dirty="0">
                          <a:solidFill>
                            <a:srgbClr val="FF0000"/>
                          </a:solidFill>
                          <a:effectLst/>
                          <a:latin typeface="Arial" panose="020B0604020202020204" pitchFamily="34" charset="0"/>
                          <a:cs typeface="Arial" panose="020B0604020202020204" pitchFamily="34" charset="0"/>
                        </a:rPr>
                        <a:t>noun phrase </a:t>
                      </a:r>
                      <a:endParaRPr lang="en-GB" sz="2000" b="1" dirty="0">
                        <a:solidFill>
                          <a:srgbClr val="FF0000"/>
                        </a:solidFill>
                        <a:effectLst/>
                        <a:latin typeface="Arial" panose="020B0604020202020204" pitchFamily="34" charset="0"/>
                        <a:cs typeface="Arial" panose="020B0604020202020204" pitchFamily="34" charset="0"/>
                      </a:endParaRPr>
                    </a:p>
                    <a:p>
                      <a:pPr>
                        <a:spcAft>
                          <a:spcPts val="0"/>
                        </a:spcAft>
                      </a:pPr>
                      <a:r>
                        <a:rPr lang="en-GB" sz="1600" dirty="0">
                          <a:solidFill>
                            <a:srgbClr val="00B050"/>
                          </a:solidFill>
                          <a:effectLst/>
                          <a:latin typeface="Arial" panose="020B0604020202020204" pitchFamily="34" charset="0"/>
                          <a:cs typeface="Arial" panose="020B0604020202020204" pitchFamily="34" charset="0"/>
                        </a:rPr>
                        <a:t>statement, question, exclamation, command, </a:t>
                      </a:r>
                      <a:endParaRPr lang="en-GB" sz="2000" dirty="0">
                        <a:solidFill>
                          <a:srgbClr val="00B050"/>
                        </a:solidFill>
                        <a:effectLst/>
                        <a:latin typeface="Arial" panose="020B0604020202020204" pitchFamily="34" charset="0"/>
                        <a:cs typeface="Arial" panose="020B0604020202020204" pitchFamily="34" charset="0"/>
                      </a:endParaRPr>
                    </a:p>
                    <a:p>
                      <a:pPr>
                        <a:spcAft>
                          <a:spcPts val="0"/>
                        </a:spcAft>
                      </a:pPr>
                      <a:r>
                        <a:rPr lang="en-GB" sz="1600" dirty="0">
                          <a:solidFill>
                            <a:srgbClr val="00B050"/>
                          </a:solidFill>
                          <a:effectLst/>
                          <a:latin typeface="Arial" panose="020B0604020202020204" pitchFamily="34" charset="0"/>
                          <a:cs typeface="Arial" panose="020B0604020202020204" pitchFamily="34" charset="0"/>
                        </a:rPr>
                        <a:t>compound, adjective, verb, </a:t>
                      </a:r>
                      <a:endParaRPr lang="en-GB" sz="2000" dirty="0">
                        <a:solidFill>
                          <a:srgbClr val="00B050"/>
                        </a:solidFill>
                        <a:effectLst/>
                        <a:latin typeface="Arial" panose="020B0604020202020204" pitchFamily="34" charset="0"/>
                        <a:cs typeface="Arial" panose="020B0604020202020204" pitchFamily="34" charset="0"/>
                      </a:endParaRPr>
                    </a:p>
                    <a:p>
                      <a:pPr>
                        <a:spcAft>
                          <a:spcPts val="0"/>
                        </a:spcAft>
                      </a:pPr>
                      <a:r>
                        <a:rPr lang="en-GB" sz="1600" b="1" dirty="0">
                          <a:solidFill>
                            <a:srgbClr val="FF0000"/>
                          </a:solidFill>
                          <a:effectLst/>
                          <a:latin typeface="Arial" panose="020B0604020202020204" pitchFamily="34" charset="0"/>
                          <a:cs typeface="Arial" panose="020B0604020202020204" pitchFamily="34" charset="0"/>
                        </a:rPr>
                        <a:t>suffix</a:t>
                      </a:r>
                      <a:r>
                        <a:rPr lang="en-GB" sz="1600" dirty="0">
                          <a:effectLst/>
                          <a:latin typeface="Arial" panose="020B0604020202020204" pitchFamily="34" charset="0"/>
                          <a:cs typeface="Arial" panose="020B0604020202020204" pitchFamily="34" charset="0"/>
                        </a:rPr>
                        <a:t> </a:t>
                      </a:r>
                      <a:endParaRPr lang="en-GB" sz="2000" dirty="0">
                        <a:effectLst/>
                        <a:latin typeface="Arial" panose="020B0604020202020204" pitchFamily="34" charset="0"/>
                        <a:cs typeface="Arial" panose="020B0604020202020204" pitchFamily="34" charset="0"/>
                      </a:endParaRPr>
                    </a:p>
                    <a:p>
                      <a:pPr>
                        <a:spcAft>
                          <a:spcPts val="0"/>
                        </a:spcAft>
                      </a:pPr>
                      <a:r>
                        <a:rPr lang="en-GB" sz="1600" dirty="0">
                          <a:solidFill>
                            <a:srgbClr val="00B050"/>
                          </a:solidFill>
                          <a:effectLst/>
                          <a:latin typeface="Arial" panose="020B0604020202020204" pitchFamily="34" charset="0"/>
                          <a:cs typeface="Arial" panose="020B0604020202020204" pitchFamily="34" charset="0"/>
                        </a:rPr>
                        <a:t>tense (past, present) </a:t>
                      </a:r>
                      <a:endParaRPr lang="en-GB" sz="2000" dirty="0">
                        <a:solidFill>
                          <a:srgbClr val="00B050"/>
                        </a:solidFill>
                        <a:effectLst/>
                        <a:latin typeface="Arial" panose="020B0604020202020204" pitchFamily="34" charset="0"/>
                        <a:cs typeface="Arial" panose="020B0604020202020204" pitchFamily="34" charset="0"/>
                      </a:endParaRPr>
                    </a:p>
                    <a:p>
                      <a:pPr>
                        <a:lnSpc>
                          <a:spcPct val="115000"/>
                        </a:lnSpc>
                        <a:spcAft>
                          <a:spcPts val="0"/>
                        </a:spcAft>
                      </a:pPr>
                      <a:r>
                        <a:rPr lang="en-GB" sz="1600" dirty="0">
                          <a:solidFill>
                            <a:srgbClr val="00B050"/>
                          </a:solidFill>
                          <a:effectLst/>
                          <a:latin typeface="Arial" panose="020B0604020202020204" pitchFamily="34" charset="0"/>
                          <a:cs typeface="Arial" panose="020B0604020202020204" pitchFamily="34" charset="0"/>
                        </a:rPr>
                        <a:t>apostrophe, comma </a:t>
                      </a:r>
                      <a:endParaRPr lang="en-GB" sz="1600" dirty="0">
                        <a:solidFill>
                          <a:srgbClr val="00B050"/>
                        </a:solidFill>
                        <a:effectLst/>
                        <a:latin typeface="Arial" panose="020B0604020202020204" pitchFamily="34" charset="0"/>
                        <a:ea typeface="Times New Roman"/>
                        <a:cs typeface="Arial" panose="020B0604020202020204" pitchFamily="34" charset="0"/>
                      </a:endParaRPr>
                    </a:p>
                  </a:txBody>
                  <a:tcPr marL="64810" marR="64810" marT="0" marB="0"/>
                </a:tc>
                <a:extLst>
                  <a:ext uri="{0D108BD9-81ED-4DB2-BD59-A6C34878D82A}">
                    <a16:rowId xmlns:a16="http://schemas.microsoft.com/office/drawing/2014/main" val="10002"/>
                  </a:ext>
                </a:extLst>
              </a:tr>
              <a:tr h="1456913">
                <a:tc>
                  <a:txBody>
                    <a:bodyPr/>
                    <a:lstStyle/>
                    <a:p>
                      <a:pPr algn="ctr">
                        <a:lnSpc>
                          <a:spcPct val="115000"/>
                        </a:lnSpc>
                        <a:spcAft>
                          <a:spcPts val="0"/>
                        </a:spcAft>
                      </a:pPr>
                      <a:r>
                        <a:rPr lang="en-GB" sz="1400" b="1" dirty="0">
                          <a:solidFill>
                            <a:srgbClr val="7030A0"/>
                          </a:solidFill>
                          <a:effectLst/>
                        </a:rPr>
                        <a:t>3</a:t>
                      </a:r>
                      <a:endParaRPr lang="en-GB" sz="1400" b="1" dirty="0">
                        <a:solidFill>
                          <a:srgbClr val="7030A0"/>
                        </a:solidFill>
                        <a:effectLst/>
                        <a:latin typeface="Calibri"/>
                        <a:ea typeface="Times New Roman"/>
                        <a:cs typeface="Times New Roman"/>
                      </a:endParaRPr>
                    </a:p>
                  </a:txBody>
                  <a:tcPr marL="64810" marR="64810" marT="0" marB="0"/>
                </a:tc>
                <a:tc>
                  <a:txBody>
                    <a:bodyPr/>
                    <a:lstStyle/>
                    <a:p>
                      <a:pPr>
                        <a:spcAft>
                          <a:spcPts val="0"/>
                        </a:spcAft>
                      </a:pPr>
                      <a:r>
                        <a:rPr lang="en-GB" sz="1600" b="1" dirty="0">
                          <a:solidFill>
                            <a:srgbClr val="FF0000"/>
                          </a:solidFill>
                          <a:effectLst/>
                          <a:latin typeface="Arial" panose="020B0604020202020204" pitchFamily="34" charset="0"/>
                          <a:cs typeface="Arial" panose="020B0604020202020204" pitchFamily="34" charset="0"/>
                        </a:rPr>
                        <a:t>adverb, </a:t>
                      </a:r>
                      <a:r>
                        <a:rPr lang="en-GB" sz="1600" b="1" dirty="0" smtClean="0">
                          <a:solidFill>
                            <a:srgbClr val="FF0000"/>
                          </a:solidFill>
                          <a:effectLst/>
                          <a:latin typeface="Arial" panose="020B0604020202020204" pitchFamily="34" charset="0"/>
                          <a:cs typeface="Arial" panose="020B0604020202020204" pitchFamily="34" charset="0"/>
                        </a:rPr>
                        <a:t>preposition, </a:t>
                      </a:r>
                      <a:r>
                        <a:rPr lang="en-GB" sz="1600" b="1" dirty="0">
                          <a:solidFill>
                            <a:srgbClr val="FF0000"/>
                          </a:solidFill>
                          <a:effectLst/>
                          <a:latin typeface="Arial" panose="020B0604020202020204" pitchFamily="34" charset="0"/>
                          <a:cs typeface="Arial" panose="020B0604020202020204" pitchFamily="34" charset="0"/>
                        </a:rPr>
                        <a:t>conjunction </a:t>
                      </a:r>
                      <a:endParaRPr lang="en-GB" sz="2000" b="1" dirty="0">
                        <a:solidFill>
                          <a:srgbClr val="FF0000"/>
                        </a:solidFill>
                        <a:effectLst/>
                        <a:latin typeface="Arial" panose="020B0604020202020204" pitchFamily="34" charset="0"/>
                        <a:cs typeface="Arial" panose="020B0604020202020204" pitchFamily="34" charset="0"/>
                      </a:endParaRPr>
                    </a:p>
                    <a:p>
                      <a:pPr>
                        <a:spcAft>
                          <a:spcPts val="0"/>
                        </a:spcAft>
                      </a:pPr>
                      <a:r>
                        <a:rPr lang="en-GB" sz="1600" dirty="0">
                          <a:effectLst/>
                          <a:latin typeface="Arial" panose="020B0604020202020204" pitchFamily="34" charset="0"/>
                          <a:cs typeface="Arial" panose="020B0604020202020204" pitchFamily="34" charset="0"/>
                        </a:rPr>
                        <a:t>word family, prefix </a:t>
                      </a:r>
                      <a:endParaRPr lang="en-GB" sz="2000" dirty="0">
                        <a:effectLst/>
                        <a:latin typeface="Arial" panose="020B0604020202020204" pitchFamily="34" charset="0"/>
                        <a:cs typeface="Arial" panose="020B0604020202020204" pitchFamily="34" charset="0"/>
                      </a:endParaRPr>
                    </a:p>
                    <a:p>
                      <a:pPr>
                        <a:spcAft>
                          <a:spcPts val="0"/>
                        </a:spcAft>
                      </a:pPr>
                      <a:r>
                        <a:rPr lang="en-GB" sz="1600" b="1" dirty="0">
                          <a:solidFill>
                            <a:srgbClr val="FF0000"/>
                          </a:solidFill>
                          <a:effectLst/>
                          <a:latin typeface="Arial" panose="020B0604020202020204" pitchFamily="34" charset="0"/>
                          <a:cs typeface="Arial" panose="020B0604020202020204" pitchFamily="34" charset="0"/>
                        </a:rPr>
                        <a:t>clause, subordinate clause </a:t>
                      </a:r>
                      <a:endParaRPr lang="en-GB" sz="2000" b="1" dirty="0">
                        <a:solidFill>
                          <a:srgbClr val="FF0000"/>
                        </a:solidFill>
                        <a:effectLst/>
                        <a:latin typeface="Arial" panose="020B0604020202020204" pitchFamily="34" charset="0"/>
                        <a:cs typeface="Arial" panose="020B0604020202020204" pitchFamily="34" charset="0"/>
                      </a:endParaRPr>
                    </a:p>
                    <a:p>
                      <a:pPr>
                        <a:spcAft>
                          <a:spcPts val="0"/>
                        </a:spcAft>
                      </a:pPr>
                      <a:r>
                        <a:rPr lang="en-GB" sz="1600" dirty="0">
                          <a:effectLst/>
                          <a:latin typeface="Arial" panose="020B0604020202020204" pitchFamily="34" charset="0"/>
                          <a:cs typeface="Arial" panose="020B0604020202020204" pitchFamily="34" charset="0"/>
                        </a:rPr>
                        <a:t>direct speech </a:t>
                      </a:r>
                      <a:endParaRPr lang="en-GB" sz="2000" dirty="0">
                        <a:effectLst/>
                        <a:latin typeface="Arial" panose="020B0604020202020204" pitchFamily="34" charset="0"/>
                        <a:cs typeface="Arial" panose="020B0604020202020204" pitchFamily="34" charset="0"/>
                      </a:endParaRPr>
                    </a:p>
                    <a:p>
                      <a:pPr>
                        <a:spcAft>
                          <a:spcPts val="0"/>
                        </a:spcAft>
                      </a:pPr>
                      <a:r>
                        <a:rPr lang="en-GB" sz="1600" dirty="0">
                          <a:effectLst/>
                          <a:latin typeface="Arial" panose="020B0604020202020204" pitchFamily="34" charset="0"/>
                          <a:cs typeface="Arial" panose="020B0604020202020204" pitchFamily="34" charset="0"/>
                        </a:rPr>
                        <a:t>consonant, consonant letter vowel, vowel letter </a:t>
                      </a:r>
                      <a:endParaRPr lang="en-GB" sz="2000" dirty="0">
                        <a:effectLst/>
                        <a:latin typeface="Arial" panose="020B0604020202020204" pitchFamily="34" charset="0"/>
                        <a:cs typeface="Arial" panose="020B0604020202020204" pitchFamily="34" charset="0"/>
                      </a:endParaRPr>
                    </a:p>
                    <a:p>
                      <a:pPr>
                        <a:lnSpc>
                          <a:spcPct val="115000"/>
                        </a:lnSpc>
                        <a:spcAft>
                          <a:spcPts val="0"/>
                        </a:spcAft>
                      </a:pPr>
                      <a:r>
                        <a:rPr lang="en-GB" sz="1600" dirty="0">
                          <a:effectLst/>
                          <a:latin typeface="Arial" panose="020B0604020202020204" pitchFamily="34" charset="0"/>
                          <a:cs typeface="Arial" panose="020B0604020202020204" pitchFamily="34" charset="0"/>
                        </a:rPr>
                        <a:t>inverted commas (or ‘speech marks’) </a:t>
                      </a:r>
                      <a:endParaRPr lang="en-GB" sz="1600" dirty="0">
                        <a:effectLst/>
                        <a:latin typeface="Arial" panose="020B0604020202020204" pitchFamily="34" charset="0"/>
                        <a:ea typeface="Times New Roman"/>
                        <a:cs typeface="Arial" panose="020B0604020202020204" pitchFamily="34" charset="0"/>
                      </a:endParaRPr>
                    </a:p>
                  </a:txBody>
                  <a:tcPr marL="64810" marR="64810" marT="0" marB="0"/>
                </a:tc>
                <a:extLst>
                  <a:ext uri="{0D108BD9-81ED-4DB2-BD59-A6C34878D82A}">
                    <a16:rowId xmlns:a16="http://schemas.microsoft.com/office/drawing/2014/main" val="10003"/>
                  </a:ext>
                </a:extLst>
              </a:tr>
              <a:tr h="746224">
                <a:tc>
                  <a:txBody>
                    <a:bodyPr/>
                    <a:lstStyle/>
                    <a:p>
                      <a:pPr algn="ctr">
                        <a:lnSpc>
                          <a:spcPct val="115000"/>
                        </a:lnSpc>
                        <a:spcAft>
                          <a:spcPts val="0"/>
                        </a:spcAft>
                      </a:pPr>
                      <a:r>
                        <a:rPr lang="en-GB" sz="1400" b="1" dirty="0">
                          <a:solidFill>
                            <a:srgbClr val="7030A0"/>
                          </a:solidFill>
                          <a:effectLst/>
                        </a:rPr>
                        <a:t>4</a:t>
                      </a:r>
                      <a:endParaRPr lang="en-GB" sz="1400" b="1" dirty="0">
                        <a:solidFill>
                          <a:srgbClr val="7030A0"/>
                        </a:solidFill>
                        <a:effectLst/>
                        <a:latin typeface="Calibri"/>
                        <a:ea typeface="Times New Roman"/>
                        <a:cs typeface="Times New Roman"/>
                      </a:endParaRPr>
                    </a:p>
                  </a:txBody>
                  <a:tcPr marL="64810" marR="64810" marT="0" marB="0"/>
                </a:tc>
                <a:tc>
                  <a:txBody>
                    <a:bodyPr/>
                    <a:lstStyle/>
                    <a:p>
                      <a:pPr>
                        <a:spcAft>
                          <a:spcPts val="0"/>
                        </a:spcAft>
                      </a:pPr>
                      <a:r>
                        <a:rPr lang="en-GB" sz="1600" b="1" dirty="0">
                          <a:solidFill>
                            <a:srgbClr val="FF0000"/>
                          </a:solidFill>
                          <a:effectLst/>
                          <a:latin typeface="Arial" panose="020B0604020202020204" pitchFamily="34" charset="0"/>
                          <a:cs typeface="Arial" panose="020B0604020202020204" pitchFamily="34" charset="0"/>
                        </a:rPr>
                        <a:t>determiner</a:t>
                      </a:r>
                      <a:r>
                        <a:rPr lang="en-GB" sz="1600" dirty="0">
                          <a:effectLst/>
                          <a:latin typeface="Arial" panose="020B0604020202020204" pitchFamily="34" charset="0"/>
                          <a:cs typeface="Arial" panose="020B0604020202020204" pitchFamily="34" charset="0"/>
                        </a:rPr>
                        <a:t> </a:t>
                      </a:r>
                      <a:endParaRPr lang="en-GB" sz="2000" dirty="0">
                        <a:effectLst/>
                        <a:latin typeface="Arial" panose="020B0604020202020204" pitchFamily="34" charset="0"/>
                        <a:cs typeface="Arial" panose="020B0604020202020204" pitchFamily="34" charset="0"/>
                      </a:endParaRPr>
                    </a:p>
                    <a:p>
                      <a:pPr>
                        <a:spcAft>
                          <a:spcPts val="0"/>
                        </a:spcAft>
                      </a:pPr>
                      <a:r>
                        <a:rPr lang="en-GB" sz="1600" dirty="0">
                          <a:effectLst/>
                          <a:latin typeface="Arial" panose="020B0604020202020204" pitchFamily="34" charset="0"/>
                          <a:cs typeface="Arial" panose="020B0604020202020204" pitchFamily="34" charset="0"/>
                        </a:rPr>
                        <a:t>pronoun, possessive pronoun, </a:t>
                      </a:r>
                      <a:endParaRPr lang="en-GB" sz="2000" dirty="0">
                        <a:effectLst/>
                        <a:latin typeface="Arial" panose="020B0604020202020204" pitchFamily="34" charset="0"/>
                        <a:cs typeface="Arial" panose="020B0604020202020204" pitchFamily="34" charset="0"/>
                      </a:endParaRPr>
                    </a:p>
                    <a:p>
                      <a:pPr>
                        <a:lnSpc>
                          <a:spcPct val="115000"/>
                        </a:lnSpc>
                        <a:spcAft>
                          <a:spcPts val="0"/>
                        </a:spcAft>
                      </a:pPr>
                      <a:r>
                        <a:rPr lang="en-GB" sz="1600" b="1" dirty="0">
                          <a:solidFill>
                            <a:srgbClr val="FF0000"/>
                          </a:solidFill>
                          <a:effectLst/>
                          <a:latin typeface="Arial" panose="020B0604020202020204" pitchFamily="34" charset="0"/>
                          <a:cs typeface="Arial" panose="020B0604020202020204" pitchFamily="34" charset="0"/>
                        </a:rPr>
                        <a:t>adverbial </a:t>
                      </a:r>
                      <a:endParaRPr lang="en-GB" sz="1600" b="1" dirty="0">
                        <a:solidFill>
                          <a:srgbClr val="FF0000"/>
                        </a:solidFill>
                        <a:effectLst/>
                        <a:latin typeface="Arial" panose="020B0604020202020204" pitchFamily="34" charset="0"/>
                        <a:ea typeface="Times New Roman"/>
                        <a:cs typeface="Arial" panose="020B0604020202020204" pitchFamily="34" charset="0"/>
                      </a:endParaRPr>
                    </a:p>
                  </a:txBody>
                  <a:tcPr marL="64810" marR="64810" marT="0" marB="0"/>
                </a:tc>
                <a:extLst>
                  <a:ext uri="{0D108BD9-81ED-4DB2-BD59-A6C34878D82A}">
                    <a16:rowId xmlns:a16="http://schemas.microsoft.com/office/drawing/2014/main" val="10004"/>
                  </a:ext>
                </a:extLst>
              </a:tr>
              <a:tr h="746224">
                <a:tc>
                  <a:txBody>
                    <a:bodyPr/>
                    <a:lstStyle/>
                    <a:p>
                      <a:pPr algn="ctr">
                        <a:lnSpc>
                          <a:spcPct val="115000"/>
                        </a:lnSpc>
                        <a:spcAft>
                          <a:spcPts val="0"/>
                        </a:spcAft>
                      </a:pPr>
                      <a:r>
                        <a:rPr lang="en-GB" sz="1400" b="1" dirty="0">
                          <a:solidFill>
                            <a:srgbClr val="7030A0"/>
                          </a:solidFill>
                          <a:effectLst/>
                        </a:rPr>
                        <a:t>5</a:t>
                      </a:r>
                      <a:endParaRPr lang="en-GB" sz="1400" b="1" dirty="0">
                        <a:solidFill>
                          <a:srgbClr val="7030A0"/>
                        </a:solidFill>
                        <a:effectLst/>
                        <a:latin typeface="Calibri"/>
                        <a:ea typeface="Times New Roman"/>
                        <a:cs typeface="Times New Roman"/>
                      </a:endParaRPr>
                    </a:p>
                  </a:txBody>
                  <a:tcPr marL="64810" marR="64810" marT="0" marB="0"/>
                </a:tc>
                <a:tc>
                  <a:txBody>
                    <a:bodyPr/>
                    <a:lstStyle/>
                    <a:p>
                      <a:pPr>
                        <a:spcAft>
                          <a:spcPts val="0"/>
                        </a:spcAft>
                      </a:pPr>
                      <a:r>
                        <a:rPr lang="en-GB" sz="1600" b="1" dirty="0">
                          <a:solidFill>
                            <a:srgbClr val="FF0000"/>
                          </a:solidFill>
                          <a:effectLst/>
                          <a:latin typeface="Arial" panose="020B0604020202020204" pitchFamily="34" charset="0"/>
                          <a:cs typeface="Arial" panose="020B0604020202020204" pitchFamily="34" charset="0"/>
                        </a:rPr>
                        <a:t>modal verb, relative pronoun </a:t>
                      </a:r>
                      <a:endParaRPr lang="en-GB" sz="2000" b="1" dirty="0">
                        <a:solidFill>
                          <a:srgbClr val="FF0000"/>
                        </a:solidFill>
                        <a:effectLst/>
                        <a:latin typeface="Arial" panose="020B0604020202020204" pitchFamily="34" charset="0"/>
                        <a:cs typeface="Arial" panose="020B0604020202020204" pitchFamily="34" charset="0"/>
                      </a:endParaRPr>
                    </a:p>
                    <a:p>
                      <a:pPr>
                        <a:spcAft>
                          <a:spcPts val="0"/>
                        </a:spcAft>
                      </a:pPr>
                      <a:r>
                        <a:rPr lang="en-GB" sz="1600" b="1" dirty="0">
                          <a:solidFill>
                            <a:srgbClr val="FF0000"/>
                          </a:solidFill>
                          <a:effectLst/>
                          <a:latin typeface="Arial" panose="020B0604020202020204" pitchFamily="34" charset="0"/>
                          <a:cs typeface="Arial" panose="020B0604020202020204" pitchFamily="34" charset="0"/>
                        </a:rPr>
                        <a:t>relative clause </a:t>
                      </a:r>
                      <a:endParaRPr lang="en-GB" sz="2000" b="1" dirty="0">
                        <a:solidFill>
                          <a:srgbClr val="FF0000"/>
                        </a:solidFill>
                        <a:effectLst/>
                        <a:latin typeface="Arial" panose="020B0604020202020204" pitchFamily="34" charset="0"/>
                        <a:cs typeface="Arial" panose="020B0604020202020204" pitchFamily="34" charset="0"/>
                      </a:endParaRPr>
                    </a:p>
                    <a:p>
                      <a:pPr>
                        <a:lnSpc>
                          <a:spcPct val="115000"/>
                        </a:lnSpc>
                        <a:spcAft>
                          <a:spcPts val="0"/>
                        </a:spcAft>
                      </a:pPr>
                      <a:r>
                        <a:rPr lang="en-GB" sz="1600" dirty="0">
                          <a:effectLst/>
                          <a:latin typeface="Arial" panose="020B0604020202020204" pitchFamily="34" charset="0"/>
                          <a:cs typeface="Arial" panose="020B0604020202020204" pitchFamily="34" charset="0"/>
                        </a:rPr>
                        <a:t>parenthesis, bracket, dash </a:t>
                      </a:r>
                      <a:r>
                        <a:rPr lang="en-GB" sz="1600" b="1" dirty="0">
                          <a:solidFill>
                            <a:srgbClr val="FF0000"/>
                          </a:solidFill>
                          <a:effectLst/>
                          <a:latin typeface="Arial" panose="020B0604020202020204" pitchFamily="34" charset="0"/>
                          <a:cs typeface="Arial" panose="020B0604020202020204" pitchFamily="34" charset="0"/>
                        </a:rPr>
                        <a:t>cohesion, ambiguity </a:t>
                      </a:r>
                      <a:endParaRPr lang="en-GB" sz="1600" b="1" dirty="0">
                        <a:solidFill>
                          <a:srgbClr val="FF0000"/>
                        </a:solidFill>
                        <a:effectLst/>
                        <a:latin typeface="Arial" panose="020B0604020202020204" pitchFamily="34" charset="0"/>
                        <a:ea typeface="Times New Roman"/>
                        <a:cs typeface="Arial" panose="020B0604020202020204" pitchFamily="34" charset="0"/>
                      </a:endParaRPr>
                    </a:p>
                  </a:txBody>
                  <a:tcPr marL="64810" marR="64810" marT="0" marB="0"/>
                </a:tc>
                <a:extLst>
                  <a:ext uri="{0D108BD9-81ED-4DB2-BD59-A6C34878D82A}">
                    <a16:rowId xmlns:a16="http://schemas.microsoft.com/office/drawing/2014/main" val="10005"/>
                  </a:ext>
                </a:extLst>
              </a:tr>
              <a:tr h="983120">
                <a:tc>
                  <a:txBody>
                    <a:bodyPr/>
                    <a:lstStyle/>
                    <a:p>
                      <a:pPr algn="ctr">
                        <a:lnSpc>
                          <a:spcPct val="115000"/>
                        </a:lnSpc>
                        <a:spcAft>
                          <a:spcPts val="0"/>
                        </a:spcAft>
                      </a:pPr>
                      <a:r>
                        <a:rPr lang="en-GB" sz="1400" b="1" dirty="0">
                          <a:solidFill>
                            <a:srgbClr val="7030A0"/>
                          </a:solidFill>
                          <a:effectLst/>
                        </a:rPr>
                        <a:t>6</a:t>
                      </a:r>
                      <a:endParaRPr lang="en-GB" sz="1400" b="1" dirty="0">
                        <a:solidFill>
                          <a:srgbClr val="7030A0"/>
                        </a:solidFill>
                        <a:effectLst/>
                        <a:latin typeface="Calibri"/>
                        <a:ea typeface="Times New Roman"/>
                        <a:cs typeface="Times New Roman"/>
                      </a:endParaRPr>
                    </a:p>
                  </a:txBody>
                  <a:tcPr marL="64810" marR="64810" marT="0" marB="0"/>
                </a:tc>
                <a:tc>
                  <a:txBody>
                    <a:bodyPr/>
                    <a:lstStyle/>
                    <a:p>
                      <a:pPr>
                        <a:spcAft>
                          <a:spcPts val="0"/>
                        </a:spcAft>
                      </a:pPr>
                      <a:r>
                        <a:rPr lang="en-GB" sz="1600" b="1" dirty="0">
                          <a:solidFill>
                            <a:srgbClr val="FF0000"/>
                          </a:solidFill>
                          <a:effectLst/>
                          <a:latin typeface="Arial" panose="020B0604020202020204" pitchFamily="34" charset="0"/>
                          <a:cs typeface="Arial" panose="020B0604020202020204" pitchFamily="34" charset="0"/>
                        </a:rPr>
                        <a:t>subject, object </a:t>
                      </a:r>
                      <a:endParaRPr lang="en-GB" sz="2000" b="1" dirty="0">
                        <a:solidFill>
                          <a:srgbClr val="FF0000"/>
                        </a:solidFill>
                        <a:effectLst/>
                        <a:latin typeface="Arial" panose="020B0604020202020204" pitchFamily="34" charset="0"/>
                        <a:cs typeface="Arial" panose="020B0604020202020204" pitchFamily="34" charset="0"/>
                      </a:endParaRPr>
                    </a:p>
                    <a:p>
                      <a:pPr>
                        <a:spcAft>
                          <a:spcPts val="0"/>
                        </a:spcAft>
                      </a:pPr>
                      <a:r>
                        <a:rPr lang="en-GB" sz="1600" b="1" dirty="0">
                          <a:solidFill>
                            <a:srgbClr val="FF0000"/>
                          </a:solidFill>
                          <a:effectLst/>
                          <a:latin typeface="Arial" panose="020B0604020202020204" pitchFamily="34" charset="0"/>
                          <a:cs typeface="Arial" panose="020B0604020202020204" pitchFamily="34" charset="0"/>
                        </a:rPr>
                        <a:t>active, passive </a:t>
                      </a:r>
                      <a:endParaRPr lang="en-GB" sz="2000" b="1" dirty="0">
                        <a:solidFill>
                          <a:srgbClr val="FF0000"/>
                        </a:solidFill>
                        <a:effectLst/>
                        <a:latin typeface="Arial" panose="020B0604020202020204" pitchFamily="34" charset="0"/>
                        <a:cs typeface="Arial" panose="020B0604020202020204" pitchFamily="34" charset="0"/>
                      </a:endParaRPr>
                    </a:p>
                    <a:p>
                      <a:pPr>
                        <a:spcAft>
                          <a:spcPts val="0"/>
                        </a:spcAft>
                      </a:pPr>
                      <a:r>
                        <a:rPr lang="en-GB" sz="1600" b="1" dirty="0">
                          <a:solidFill>
                            <a:srgbClr val="FF0000"/>
                          </a:solidFill>
                          <a:effectLst/>
                          <a:latin typeface="Arial" panose="020B0604020202020204" pitchFamily="34" charset="0"/>
                          <a:cs typeface="Arial" panose="020B0604020202020204" pitchFamily="34" charset="0"/>
                        </a:rPr>
                        <a:t>synonym, antonym </a:t>
                      </a:r>
                      <a:endParaRPr lang="en-GB" sz="2000" b="1" dirty="0">
                        <a:solidFill>
                          <a:srgbClr val="FF0000"/>
                        </a:solidFill>
                        <a:effectLst/>
                        <a:latin typeface="Arial" panose="020B0604020202020204" pitchFamily="34" charset="0"/>
                        <a:cs typeface="Arial" panose="020B0604020202020204" pitchFamily="34" charset="0"/>
                      </a:endParaRPr>
                    </a:p>
                    <a:p>
                      <a:pPr>
                        <a:lnSpc>
                          <a:spcPct val="115000"/>
                        </a:lnSpc>
                        <a:spcAft>
                          <a:spcPts val="0"/>
                        </a:spcAft>
                      </a:pPr>
                      <a:r>
                        <a:rPr lang="en-GB" sz="1600" b="1" dirty="0">
                          <a:solidFill>
                            <a:srgbClr val="FF0000"/>
                          </a:solidFill>
                          <a:effectLst/>
                          <a:latin typeface="Arial" panose="020B0604020202020204" pitchFamily="34" charset="0"/>
                          <a:cs typeface="Arial" panose="020B0604020202020204" pitchFamily="34" charset="0"/>
                        </a:rPr>
                        <a:t>ellipsis</a:t>
                      </a:r>
                      <a:r>
                        <a:rPr lang="en-GB" sz="1600" dirty="0">
                          <a:effectLst/>
                          <a:latin typeface="Arial" panose="020B0604020202020204" pitchFamily="34" charset="0"/>
                          <a:cs typeface="Arial" panose="020B0604020202020204" pitchFamily="34" charset="0"/>
                        </a:rPr>
                        <a:t>, hyphen, </a:t>
                      </a:r>
                      <a:r>
                        <a:rPr lang="en-GB" sz="1600" b="1" dirty="0">
                          <a:solidFill>
                            <a:srgbClr val="FF0000"/>
                          </a:solidFill>
                          <a:effectLst/>
                          <a:latin typeface="Arial" panose="020B0604020202020204" pitchFamily="34" charset="0"/>
                          <a:cs typeface="Arial" panose="020B0604020202020204" pitchFamily="34" charset="0"/>
                        </a:rPr>
                        <a:t>colon, semi-colon</a:t>
                      </a:r>
                      <a:r>
                        <a:rPr lang="en-GB" sz="1600" dirty="0">
                          <a:effectLst/>
                          <a:latin typeface="Arial" panose="020B0604020202020204" pitchFamily="34" charset="0"/>
                          <a:cs typeface="Arial" panose="020B0604020202020204" pitchFamily="34" charset="0"/>
                        </a:rPr>
                        <a:t>, bullet points </a:t>
                      </a:r>
                      <a:endParaRPr lang="en-GB" sz="1600" dirty="0">
                        <a:effectLst/>
                        <a:latin typeface="Arial" panose="020B0604020202020204" pitchFamily="34" charset="0"/>
                        <a:ea typeface="Times New Roman"/>
                        <a:cs typeface="Arial" panose="020B0604020202020204" pitchFamily="34" charset="0"/>
                      </a:endParaRPr>
                    </a:p>
                  </a:txBody>
                  <a:tcPr marL="64810" marR="6481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492195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a:t>Grammar for Writing</a:t>
            </a:r>
            <a:r>
              <a:rPr lang="en-GB" dirty="0"/>
              <a:t> (</a:t>
            </a:r>
            <a:r>
              <a:rPr lang="en-GB" dirty="0" err="1"/>
              <a:t>DfEE</a:t>
            </a:r>
            <a:r>
              <a:rPr lang="en-GB" dirty="0"/>
              <a:t>, 2000, p.7</a:t>
            </a:r>
            <a:r>
              <a:rPr lang="en-GB" dirty="0" smtClean="0"/>
              <a:t>)</a:t>
            </a:r>
            <a:r>
              <a:rPr lang="en-GB" dirty="0"/>
              <a:t/>
            </a:r>
            <a:br>
              <a:rPr lang="en-GB" dirty="0"/>
            </a:br>
            <a:endParaRPr lang="en-GB" dirty="0"/>
          </a:p>
        </p:txBody>
      </p:sp>
      <p:sp>
        <p:nvSpPr>
          <p:cNvPr id="3" name="Content Placeholder 2"/>
          <p:cNvSpPr>
            <a:spLocks noGrp="1"/>
          </p:cNvSpPr>
          <p:nvPr>
            <p:ph idx="1"/>
          </p:nvPr>
        </p:nvSpPr>
        <p:spPr/>
        <p:txBody>
          <a:bodyPr>
            <a:normAutofit/>
          </a:bodyPr>
          <a:lstStyle/>
          <a:p>
            <a:pPr marL="0" indent="0">
              <a:buNone/>
            </a:pPr>
            <a:r>
              <a:rPr lang="en-GB" dirty="0" smtClean="0"/>
              <a:t>“,,,</a:t>
            </a:r>
            <a:r>
              <a:rPr lang="en-GB" dirty="0"/>
              <a:t>the purpose of teaching grammar is not simply the naming of parts of speech, nor is it to provide arbitrary rules for ‘correct’ English. It is about making children aware of key grammatical principles and their effects, to increase the range of choices open to them when they write.” </a:t>
            </a:r>
          </a:p>
          <a:p>
            <a:endParaRPr lang="en-GB" dirty="0"/>
          </a:p>
        </p:txBody>
      </p:sp>
    </p:spTree>
    <p:extLst>
      <p:ext uri="{BB962C8B-B14F-4D97-AF65-F5344CB8AC3E}">
        <p14:creationId xmlns:p14="http://schemas.microsoft.com/office/powerpoint/2010/main" val="25140998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1020</TotalTime>
  <Words>3391</Words>
  <Application>Microsoft Office PowerPoint</Application>
  <PresentationFormat>On-screen Show (4:3)</PresentationFormat>
  <Paragraphs>606</Paragraphs>
  <Slides>61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Century Gothic</vt:lpstr>
      <vt:lpstr>Magneto</vt:lpstr>
      <vt:lpstr>Times New Roman</vt:lpstr>
      <vt:lpstr>Office Theme</vt:lpstr>
      <vt:lpstr>Embedding SPaG into high quality English teaching</vt:lpstr>
      <vt:lpstr>PowerPoint Presentation</vt:lpstr>
      <vt:lpstr>9th May, 2017</vt:lpstr>
      <vt:lpstr>PowerPoint Presentation</vt:lpstr>
      <vt:lpstr>A short chapter</vt:lpstr>
      <vt:lpstr>QUESTIONS TO CONSIDER TODAY</vt:lpstr>
      <vt:lpstr>Which year group?</vt:lpstr>
      <vt:lpstr>PowerPoint Presentation</vt:lpstr>
      <vt:lpstr>Grammar for Writing (DfEE, 2000, p.7) </vt:lpstr>
      <vt:lpstr>Which do we learn first: the game or the terminology of the game?</vt:lpstr>
      <vt:lpstr>Which do we learn first: the language or the terminology of the language?</vt:lpstr>
      <vt:lpstr>What does Alex know about grammar?</vt:lpstr>
      <vt:lpstr>Waugh (2015)</vt:lpstr>
      <vt:lpstr>Podrobs</vt:lpstr>
      <vt:lpstr>How I develop trainees’ understanding of word classes…</vt:lpstr>
      <vt:lpstr>Which one is it?</vt:lpstr>
      <vt:lpstr>What is it doing?</vt:lpstr>
      <vt:lpstr>How is the one on the right different from the others?</vt:lpstr>
      <vt:lpstr>What is it doing now?</vt:lpstr>
      <vt:lpstr>How is it doing it?</vt:lpstr>
      <vt:lpstr>Where is it doing it?</vt:lpstr>
      <vt:lpstr>Now describe what you can see.</vt:lpstr>
      <vt:lpstr>Sentence Countdown</vt:lpstr>
      <vt:lpstr>Look at the cover What questions are you asking?  I wrote this book.   Do you think I agree with the opinion expressed in the title?</vt:lpstr>
      <vt:lpstr>CHAPTER ONE  It’s not a proper game if she plays </vt:lpstr>
      <vt:lpstr>PowerPoint Presentation</vt:lpstr>
      <vt:lpstr>How does Lauren feel?</vt:lpstr>
      <vt:lpstr>Punctuation matters</vt:lpstr>
      <vt:lpstr>For children and teachers</vt:lpstr>
      <vt:lpstr>A model for teaching grammar in context</vt:lpstr>
      <vt:lpstr>Consider when to introduce the terms</vt:lpstr>
      <vt:lpstr>Consider when to introduce the terms (continued)</vt:lpstr>
      <vt:lpstr>Implications of research findings on writing</vt:lpstr>
      <vt:lpstr>If writing evolves…</vt:lpstr>
      <vt:lpstr>…use of language devices evolves…</vt:lpstr>
      <vt:lpstr>Mistakes are valuable</vt:lpstr>
      <vt:lpstr>The results can be impressive!</vt:lpstr>
      <vt:lpstr>A Y5 child’s writing</vt:lpstr>
      <vt:lpstr>PowerPoint Presentation</vt:lpstr>
      <vt:lpstr>Why is this important for teachers?</vt:lpstr>
      <vt:lpstr>Cremin and Baker (2014)</vt:lpstr>
      <vt:lpstr>Out of the mouths of children…</vt:lpstr>
      <vt:lpstr>A novel written with 45 children</vt:lpstr>
      <vt:lpstr>Writing with and for children</vt:lpstr>
      <vt:lpstr>Try this: write about your life in 6 words</vt:lpstr>
      <vt:lpstr>Every subject can involve writing</vt:lpstr>
      <vt:lpstr>Higgins, 2015</vt:lpstr>
      <vt:lpstr>Grammar and writing</vt:lpstr>
      <vt:lpstr>Terminology</vt:lpstr>
      <vt:lpstr>70 words Y3-4 should learn (draft NC)</vt:lpstr>
      <vt:lpstr>70 words Y3-4 should learn (draft NC)</vt:lpstr>
      <vt:lpstr>PowerPoint Presentation</vt:lpstr>
      <vt:lpstr>Spelling rules – OK?</vt:lpstr>
      <vt:lpstr>Work out spelling rules for each of the following:</vt:lpstr>
      <vt:lpstr>Y5-6 spelling list</vt:lpstr>
      <vt:lpstr>Y5-6 spelling list</vt:lpstr>
      <vt:lpstr>What should we do?</vt:lpstr>
      <vt:lpstr>PowerPoint Presentation</vt:lpstr>
      <vt:lpstr>Conclusions </vt:lpstr>
      <vt:lpstr>QUESTIONS</vt:lpstr>
      <vt:lpstr>Reading</vt:lpstr>
    </vt:vector>
  </TitlesOfParts>
  <Company>Durham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WAUGH D.G.</dc:creator>
  <cp:lastModifiedBy>Jackson, Alison</cp:lastModifiedBy>
  <cp:revision>92</cp:revision>
  <dcterms:created xsi:type="dcterms:W3CDTF">2016-02-28T11:59:19Z</dcterms:created>
  <dcterms:modified xsi:type="dcterms:W3CDTF">2017-11-20T14:57:57Z</dcterms:modified>
</cp:coreProperties>
</file>