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59" r:id="rId3"/>
    <p:sldId id="274" r:id="rId4"/>
    <p:sldId id="260" r:id="rId5"/>
    <p:sldId id="272" r:id="rId6"/>
    <p:sldId id="277" r:id="rId7"/>
    <p:sldId id="275" r:id="rId8"/>
    <p:sldId id="261" r:id="rId9"/>
    <p:sldId id="269" r:id="rId10"/>
    <p:sldId id="264" r:id="rId11"/>
    <p:sldId id="271" r:id="rId12"/>
    <p:sldId id="266" r:id="rId13"/>
    <p:sldId id="268" r:id="rId14"/>
    <p:sldId id="267" r:id="rId15"/>
    <p:sldId id="270" r:id="rId16"/>
    <p:sldId id="273" r:id="rId17"/>
    <p:sldId id="27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F7F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71" autoAdjust="0"/>
  </p:normalViewPr>
  <p:slideViewPr>
    <p:cSldViewPr>
      <p:cViewPr varScale="1">
        <p:scale>
          <a:sx n="67" d="100"/>
          <a:sy n="67" d="100"/>
        </p:scale>
        <p:origin x="-1170"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1A3AE-E138-4C71-8C59-B7E31F5C669C}"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en-GB"/>
        </a:p>
      </dgm:t>
    </dgm:pt>
    <dgm:pt modelId="{5FFEB1E2-40DB-4DD4-A7B5-01DDAD61D70F}">
      <dgm:prSet phldrT="[Text]"/>
      <dgm:spPr/>
      <dgm:t>
        <a:bodyPr/>
        <a:lstStyle/>
        <a:p>
          <a:r>
            <a:rPr lang="en-GB" dirty="0" smtClean="0"/>
            <a:t>Beginning teacher educator</a:t>
          </a:r>
          <a:endParaRPr lang="en-GB" dirty="0"/>
        </a:p>
      </dgm:t>
    </dgm:pt>
    <dgm:pt modelId="{B1854270-21A7-4941-94B4-D952763897FE}" type="parTrans" cxnId="{E2138175-81FB-4D60-88D4-424F9E8C86B5}">
      <dgm:prSet/>
      <dgm:spPr/>
      <dgm:t>
        <a:bodyPr/>
        <a:lstStyle/>
        <a:p>
          <a:endParaRPr lang="en-GB"/>
        </a:p>
      </dgm:t>
    </dgm:pt>
    <dgm:pt modelId="{E2F747F9-12D5-4F40-B983-3BC1F751F570}" type="sibTrans" cxnId="{E2138175-81FB-4D60-88D4-424F9E8C86B5}">
      <dgm:prSet/>
      <dgm:spPr/>
      <dgm:t>
        <a:bodyPr/>
        <a:lstStyle/>
        <a:p>
          <a:endParaRPr lang="en-GB"/>
        </a:p>
      </dgm:t>
    </dgm:pt>
    <dgm:pt modelId="{DEF5671E-6C65-494F-A90F-63DDC62231C3}">
      <dgm:prSet phldrT="[Text]"/>
      <dgm:spPr/>
      <dgm:t>
        <a:bodyPr/>
        <a:lstStyle/>
        <a:p>
          <a:endParaRPr lang="en-GB" sz="1200" dirty="0"/>
        </a:p>
      </dgm:t>
    </dgm:pt>
    <dgm:pt modelId="{F5E8B90D-B96C-4A10-A5F2-1D650DB5A33A}" type="parTrans" cxnId="{2DDDFFA9-3897-43E7-A031-1350919B2141}">
      <dgm:prSet/>
      <dgm:spPr/>
      <dgm:t>
        <a:bodyPr/>
        <a:lstStyle/>
        <a:p>
          <a:endParaRPr lang="en-GB"/>
        </a:p>
      </dgm:t>
    </dgm:pt>
    <dgm:pt modelId="{B3CAB0B6-6D33-4EDD-8EE4-7F1009385363}" type="sibTrans" cxnId="{2DDDFFA9-3897-43E7-A031-1350919B2141}">
      <dgm:prSet/>
      <dgm:spPr/>
      <dgm:t>
        <a:bodyPr/>
        <a:lstStyle/>
        <a:p>
          <a:endParaRPr lang="en-GB"/>
        </a:p>
      </dgm:t>
    </dgm:pt>
    <dgm:pt modelId="{23D21413-C627-4323-9692-0B275BBB532F}">
      <dgm:prSet phldrT="[Text]" custT="1"/>
      <dgm:spPr/>
      <dgm:t>
        <a:bodyPr/>
        <a:lstStyle/>
        <a:p>
          <a:r>
            <a:rPr lang="en-GB" sz="1600" dirty="0" smtClean="0"/>
            <a:t>researching your own practice (Mason, 2002) – pedagogical practice</a:t>
          </a:r>
          <a:endParaRPr lang="en-GB" sz="1600" dirty="0"/>
        </a:p>
      </dgm:t>
    </dgm:pt>
    <dgm:pt modelId="{663EE5C4-B09D-4C16-AF96-68037129A70E}" type="parTrans" cxnId="{2DC76410-8624-4797-9A3B-4A551927D354}">
      <dgm:prSet/>
      <dgm:spPr/>
      <dgm:t>
        <a:bodyPr/>
        <a:lstStyle/>
        <a:p>
          <a:endParaRPr lang="en-GB"/>
        </a:p>
      </dgm:t>
    </dgm:pt>
    <dgm:pt modelId="{8DE50310-6D95-48B3-8CBA-2F182EEDEC63}" type="sibTrans" cxnId="{2DC76410-8624-4797-9A3B-4A551927D354}">
      <dgm:prSet/>
      <dgm:spPr/>
      <dgm:t>
        <a:bodyPr/>
        <a:lstStyle/>
        <a:p>
          <a:endParaRPr lang="en-GB"/>
        </a:p>
      </dgm:t>
    </dgm:pt>
    <dgm:pt modelId="{6F49E52E-31A8-4B34-B6A5-42A903873C1A}">
      <dgm:prSet phldrT="[Text]"/>
      <dgm:spPr/>
      <dgm:t>
        <a:bodyPr/>
        <a:lstStyle/>
        <a:p>
          <a:r>
            <a:rPr lang="en-GB" dirty="0" smtClean="0"/>
            <a:t>Experienced teacher educator</a:t>
          </a:r>
          <a:endParaRPr lang="en-GB" dirty="0"/>
        </a:p>
      </dgm:t>
    </dgm:pt>
    <dgm:pt modelId="{A820AB15-CA59-4FE0-9A3D-361C0EBA9C43}" type="parTrans" cxnId="{60BB11AE-4339-4D02-B645-2FD71D162010}">
      <dgm:prSet/>
      <dgm:spPr/>
      <dgm:t>
        <a:bodyPr/>
        <a:lstStyle/>
        <a:p>
          <a:endParaRPr lang="en-GB"/>
        </a:p>
      </dgm:t>
    </dgm:pt>
    <dgm:pt modelId="{4C494612-D872-494C-9EF1-616636523273}" type="sibTrans" cxnId="{60BB11AE-4339-4D02-B645-2FD71D162010}">
      <dgm:prSet/>
      <dgm:spPr/>
      <dgm:t>
        <a:bodyPr/>
        <a:lstStyle/>
        <a:p>
          <a:endParaRPr lang="en-GB"/>
        </a:p>
      </dgm:t>
    </dgm:pt>
    <dgm:pt modelId="{12913DA9-4C12-44D4-899A-457FF1218F13}">
      <dgm:prSet phldrT="[Text]" custT="1"/>
      <dgm:spPr/>
      <dgm:t>
        <a:bodyPr/>
        <a:lstStyle/>
        <a:p>
          <a:pPr algn="ctr"/>
          <a:r>
            <a:rPr lang="en-GB" sz="100" dirty="0" smtClean="0"/>
            <a:t> </a:t>
          </a:r>
          <a:r>
            <a:rPr lang="en-GB" sz="6000" dirty="0" smtClean="0"/>
            <a:t>?</a:t>
          </a:r>
          <a:endParaRPr lang="en-GB" sz="1200" dirty="0"/>
        </a:p>
      </dgm:t>
    </dgm:pt>
    <dgm:pt modelId="{DB417C6C-075A-41E6-9678-B2CB3745697C}" type="parTrans" cxnId="{C7CF6F33-AC52-4138-95E2-5C3543EF5DC9}">
      <dgm:prSet/>
      <dgm:spPr/>
      <dgm:t>
        <a:bodyPr/>
        <a:lstStyle/>
        <a:p>
          <a:endParaRPr lang="en-GB"/>
        </a:p>
      </dgm:t>
    </dgm:pt>
    <dgm:pt modelId="{010AE955-3B2C-482C-8FEC-F14CE3EE6EB8}" type="sibTrans" cxnId="{C7CF6F33-AC52-4138-95E2-5C3543EF5DC9}">
      <dgm:prSet/>
      <dgm:spPr/>
      <dgm:t>
        <a:bodyPr/>
        <a:lstStyle/>
        <a:p>
          <a:endParaRPr lang="en-GB"/>
        </a:p>
      </dgm:t>
    </dgm:pt>
    <dgm:pt modelId="{69776579-99CA-401F-911C-987633BAC60E}">
      <dgm:prSet phldrT="[Text]"/>
      <dgm:spPr/>
      <dgm:t>
        <a:bodyPr/>
        <a:lstStyle/>
        <a:p>
          <a:r>
            <a:rPr lang="en-GB" dirty="0" smtClean="0"/>
            <a:t>Experienced researcher/Professor </a:t>
          </a:r>
          <a:endParaRPr lang="en-GB" dirty="0"/>
        </a:p>
      </dgm:t>
    </dgm:pt>
    <dgm:pt modelId="{4CF133F5-CE39-4B00-85B6-D2D150AEB0E8}" type="parTrans" cxnId="{9EC67FA3-907B-43FD-A39C-CED4091DD416}">
      <dgm:prSet/>
      <dgm:spPr/>
      <dgm:t>
        <a:bodyPr/>
        <a:lstStyle/>
        <a:p>
          <a:endParaRPr lang="en-GB"/>
        </a:p>
      </dgm:t>
    </dgm:pt>
    <dgm:pt modelId="{90329ACB-8940-4549-B15E-F3A9DC67C75C}" type="sibTrans" cxnId="{9EC67FA3-907B-43FD-A39C-CED4091DD416}">
      <dgm:prSet/>
      <dgm:spPr/>
      <dgm:t>
        <a:bodyPr/>
        <a:lstStyle/>
        <a:p>
          <a:endParaRPr lang="en-GB"/>
        </a:p>
      </dgm:t>
    </dgm:pt>
    <dgm:pt modelId="{61B422E1-6C9A-44BA-A928-AA3FE9688C3B}">
      <dgm:prSet phldrT="[Text]" custT="1"/>
      <dgm:spPr/>
      <dgm:t>
        <a:bodyPr/>
        <a:lstStyle/>
        <a:p>
          <a:r>
            <a:rPr lang="en-GB" sz="1600" dirty="0" smtClean="0"/>
            <a:t> ‘original research’</a:t>
          </a:r>
          <a:endParaRPr lang="en-GB" sz="1600" dirty="0"/>
        </a:p>
      </dgm:t>
    </dgm:pt>
    <dgm:pt modelId="{8802DA1B-E09F-4164-8951-5B64DCEBF8B6}" type="parTrans" cxnId="{0866AD08-B40C-4145-9571-3075A3D1277C}">
      <dgm:prSet/>
      <dgm:spPr/>
      <dgm:t>
        <a:bodyPr/>
        <a:lstStyle/>
        <a:p>
          <a:endParaRPr lang="en-GB"/>
        </a:p>
      </dgm:t>
    </dgm:pt>
    <dgm:pt modelId="{89D774F8-0A00-43E9-9F03-938154AC4EA7}" type="sibTrans" cxnId="{0866AD08-B40C-4145-9571-3075A3D1277C}">
      <dgm:prSet/>
      <dgm:spPr/>
      <dgm:t>
        <a:bodyPr/>
        <a:lstStyle/>
        <a:p>
          <a:endParaRPr lang="en-GB"/>
        </a:p>
      </dgm:t>
    </dgm:pt>
    <dgm:pt modelId="{CA816E4B-1E55-44AA-8DBA-28768747A47A}">
      <dgm:prSet phldrT="[Text]" custT="1"/>
      <dgm:spPr/>
      <dgm:t>
        <a:bodyPr/>
        <a:lstStyle/>
        <a:p>
          <a:r>
            <a:rPr lang="en-GB" sz="1600" dirty="0" smtClean="0"/>
            <a:t>“scholarship of discovery” (Boyer </a:t>
          </a:r>
          <a:r>
            <a:rPr lang="en-GB" sz="1600" i="1" dirty="0" smtClean="0"/>
            <a:t>et al.</a:t>
          </a:r>
          <a:r>
            <a:rPr lang="en-GB" sz="1600" dirty="0" smtClean="0"/>
            <a:t>, 1994; in Boyd </a:t>
          </a:r>
          <a:r>
            <a:rPr lang="en-GB" sz="1600" i="1" dirty="0" smtClean="0"/>
            <a:t>et </a:t>
          </a:r>
          <a:r>
            <a:rPr lang="en-GB" sz="1600" i="0" dirty="0" smtClean="0"/>
            <a:t>al., 2007:16</a:t>
          </a:r>
          <a:r>
            <a:rPr lang="en-GB" sz="1600" dirty="0" smtClean="0"/>
            <a:t>)</a:t>
          </a:r>
          <a:endParaRPr lang="en-GB" sz="1600" dirty="0"/>
        </a:p>
      </dgm:t>
    </dgm:pt>
    <dgm:pt modelId="{8FE3776A-EBE5-4F73-8D25-662C772600D2}" type="parTrans" cxnId="{FCDEEAF5-7E88-4896-9CBB-775054695299}">
      <dgm:prSet/>
      <dgm:spPr/>
      <dgm:t>
        <a:bodyPr/>
        <a:lstStyle/>
        <a:p>
          <a:endParaRPr lang="en-GB"/>
        </a:p>
      </dgm:t>
    </dgm:pt>
    <dgm:pt modelId="{83B4F096-3348-4701-A160-220A382375DB}" type="sibTrans" cxnId="{FCDEEAF5-7E88-4896-9CBB-775054695299}">
      <dgm:prSet/>
      <dgm:spPr/>
      <dgm:t>
        <a:bodyPr/>
        <a:lstStyle/>
        <a:p>
          <a:endParaRPr lang="en-GB"/>
        </a:p>
      </dgm:t>
    </dgm:pt>
    <dgm:pt modelId="{49051889-A5F8-4CEC-A1C0-7F1567922DBC}">
      <dgm:prSet phldrT="[Text]"/>
      <dgm:spPr/>
      <dgm:t>
        <a:bodyPr/>
        <a:lstStyle/>
        <a:p>
          <a:endParaRPr lang="en-GB" sz="1200" dirty="0"/>
        </a:p>
      </dgm:t>
    </dgm:pt>
    <dgm:pt modelId="{DCE46FEC-105A-4CAE-8C55-3B3C4428A46E}" type="parTrans" cxnId="{9F320B88-F17B-4537-807F-52BC9F3D08CE}">
      <dgm:prSet/>
      <dgm:spPr/>
      <dgm:t>
        <a:bodyPr/>
        <a:lstStyle/>
        <a:p>
          <a:endParaRPr lang="en-GB"/>
        </a:p>
      </dgm:t>
    </dgm:pt>
    <dgm:pt modelId="{BAB2DB1E-9695-45D4-A2C4-E4A7A71A323F}" type="sibTrans" cxnId="{9F320B88-F17B-4537-807F-52BC9F3D08CE}">
      <dgm:prSet/>
      <dgm:spPr/>
      <dgm:t>
        <a:bodyPr/>
        <a:lstStyle/>
        <a:p>
          <a:endParaRPr lang="en-GB"/>
        </a:p>
      </dgm:t>
    </dgm:pt>
    <dgm:pt modelId="{83C929D3-A31D-416A-B7CE-7D62A4EC8E60}" type="pres">
      <dgm:prSet presAssocID="{6E91A3AE-E138-4C71-8C59-B7E31F5C669C}" presName="Name0" presStyleCnt="0">
        <dgm:presLayoutVars>
          <dgm:dir/>
          <dgm:animLvl val="lvl"/>
          <dgm:resizeHandles val="exact"/>
        </dgm:presLayoutVars>
      </dgm:prSet>
      <dgm:spPr/>
      <dgm:t>
        <a:bodyPr/>
        <a:lstStyle/>
        <a:p>
          <a:endParaRPr lang="en-GB"/>
        </a:p>
      </dgm:t>
    </dgm:pt>
    <dgm:pt modelId="{B83A8333-140E-4844-9D9B-C9BAB5A12000}" type="pres">
      <dgm:prSet presAssocID="{6E91A3AE-E138-4C71-8C59-B7E31F5C669C}" presName="tSp" presStyleCnt="0"/>
      <dgm:spPr/>
      <dgm:t>
        <a:bodyPr/>
        <a:lstStyle/>
        <a:p>
          <a:endParaRPr lang="en-GB"/>
        </a:p>
      </dgm:t>
    </dgm:pt>
    <dgm:pt modelId="{4D5B3547-ED0E-4B7A-BC66-C37940E98735}" type="pres">
      <dgm:prSet presAssocID="{6E91A3AE-E138-4C71-8C59-B7E31F5C669C}" presName="bSp" presStyleCnt="0"/>
      <dgm:spPr/>
      <dgm:t>
        <a:bodyPr/>
        <a:lstStyle/>
        <a:p>
          <a:endParaRPr lang="en-GB"/>
        </a:p>
      </dgm:t>
    </dgm:pt>
    <dgm:pt modelId="{111E85ED-D5B7-479D-9138-F099C3015AB2}" type="pres">
      <dgm:prSet presAssocID="{6E91A3AE-E138-4C71-8C59-B7E31F5C669C}" presName="process" presStyleCnt="0"/>
      <dgm:spPr/>
      <dgm:t>
        <a:bodyPr/>
        <a:lstStyle/>
        <a:p>
          <a:endParaRPr lang="en-GB"/>
        </a:p>
      </dgm:t>
    </dgm:pt>
    <dgm:pt modelId="{7DDF06E4-6268-434F-9BC1-453A2F7DDFF6}" type="pres">
      <dgm:prSet presAssocID="{5FFEB1E2-40DB-4DD4-A7B5-01DDAD61D70F}" presName="composite1" presStyleCnt="0"/>
      <dgm:spPr/>
      <dgm:t>
        <a:bodyPr/>
        <a:lstStyle/>
        <a:p>
          <a:endParaRPr lang="en-GB"/>
        </a:p>
      </dgm:t>
    </dgm:pt>
    <dgm:pt modelId="{5CC2C4A7-50D4-4A3E-A240-155C98BDCF04}" type="pres">
      <dgm:prSet presAssocID="{5FFEB1E2-40DB-4DD4-A7B5-01DDAD61D70F}" presName="dummyNode1" presStyleLbl="node1" presStyleIdx="0" presStyleCnt="3"/>
      <dgm:spPr/>
      <dgm:t>
        <a:bodyPr/>
        <a:lstStyle/>
        <a:p>
          <a:endParaRPr lang="en-GB"/>
        </a:p>
      </dgm:t>
    </dgm:pt>
    <dgm:pt modelId="{1C6B6056-282E-4F8F-80D6-EF144E1F0DF0}" type="pres">
      <dgm:prSet presAssocID="{5FFEB1E2-40DB-4DD4-A7B5-01DDAD61D70F}" presName="childNode1" presStyleLbl="bgAcc1" presStyleIdx="0" presStyleCnt="3" custScaleY="102720">
        <dgm:presLayoutVars>
          <dgm:bulletEnabled val="1"/>
        </dgm:presLayoutVars>
      </dgm:prSet>
      <dgm:spPr/>
      <dgm:t>
        <a:bodyPr/>
        <a:lstStyle/>
        <a:p>
          <a:endParaRPr lang="en-GB"/>
        </a:p>
      </dgm:t>
    </dgm:pt>
    <dgm:pt modelId="{946ACEA1-EEE1-423C-90BF-DE05A8E6F74D}" type="pres">
      <dgm:prSet presAssocID="{5FFEB1E2-40DB-4DD4-A7B5-01DDAD61D70F}" presName="childNode1tx" presStyleLbl="bgAcc1" presStyleIdx="0" presStyleCnt="3">
        <dgm:presLayoutVars>
          <dgm:bulletEnabled val="1"/>
        </dgm:presLayoutVars>
      </dgm:prSet>
      <dgm:spPr/>
      <dgm:t>
        <a:bodyPr/>
        <a:lstStyle/>
        <a:p>
          <a:endParaRPr lang="en-GB"/>
        </a:p>
      </dgm:t>
    </dgm:pt>
    <dgm:pt modelId="{C062ADBA-1F5B-44E5-BFE4-FA95BB04F00A}" type="pres">
      <dgm:prSet presAssocID="{5FFEB1E2-40DB-4DD4-A7B5-01DDAD61D70F}" presName="parentNode1" presStyleLbl="node1" presStyleIdx="0" presStyleCnt="3" custLinFactNeighborX="4613" custLinFactNeighborY="37539">
        <dgm:presLayoutVars>
          <dgm:chMax val="1"/>
          <dgm:bulletEnabled val="1"/>
        </dgm:presLayoutVars>
      </dgm:prSet>
      <dgm:spPr/>
      <dgm:t>
        <a:bodyPr/>
        <a:lstStyle/>
        <a:p>
          <a:endParaRPr lang="en-GB"/>
        </a:p>
      </dgm:t>
    </dgm:pt>
    <dgm:pt modelId="{DEBDB4FC-9B6E-4F93-8A73-5D49A22A14C6}" type="pres">
      <dgm:prSet presAssocID="{5FFEB1E2-40DB-4DD4-A7B5-01DDAD61D70F}" presName="connSite1" presStyleCnt="0"/>
      <dgm:spPr/>
      <dgm:t>
        <a:bodyPr/>
        <a:lstStyle/>
        <a:p>
          <a:endParaRPr lang="en-GB"/>
        </a:p>
      </dgm:t>
    </dgm:pt>
    <dgm:pt modelId="{E3D20AFD-9A53-4DA0-8721-28C131305E9D}" type="pres">
      <dgm:prSet presAssocID="{E2F747F9-12D5-4F40-B983-3BC1F751F570}" presName="Name9" presStyleLbl="sibTrans2D1" presStyleIdx="0" presStyleCnt="2"/>
      <dgm:spPr/>
      <dgm:t>
        <a:bodyPr/>
        <a:lstStyle/>
        <a:p>
          <a:endParaRPr lang="en-GB"/>
        </a:p>
      </dgm:t>
    </dgm:pt>
    <dgm:pt modelId="{A1825098-98CD-4AB2-AF7A-EE9AD062536F}" type="pres">
      <dgm:prSet presAssocID="{6F49E52E-31A8-4B34-B6A5-42A903873C1A}" presName="composite2" presStyleCnt="0"/>
      <dgm:spPr/>
      <dgm:t>
        <a:bodyPr/>
        <a:lstStyle/>
        <a:p>
          <a:endParaRPr lang="en-GB"/>
        </a:p>
      </dgm:t>
    </dgm:pt>
    <dgm:pt modelId="{67933315-E1EA-4CE9-B5FD-2F2EAE84EAEB}" type="pres">
      <dgm:prSet presAssocID="{6F49E52E-31A8-4B34-B6A5-42A903873C1A}" presName="dummyNode2" presStyleLbl="node1" presStyleIdx="0" presStyleCnt="3"/>
      <dgm:spPr/>
      <dgm:t>
        <a:bodyPr/>
        <a:lstStyle/>
        <a:p>
          <a:endParaRPr lang="en-GB"/>
        </a:p>
      </dgm:t>
    </dgm:pt>
    <dgm:pt modelId="{9D838E37-868F-45D3-8812-08D7B9EE5106}" type="pres">
      <dgm:prSet presAssocID="{6F49E52E-31A8-4B34-B6A5-42A903873C1A}" presName="childNode2" presStyleLbl="bgAcc1" presStyleIdx="1" presStyleCnt="3" custLinFactNeighborX="-221" custLinFactNeighborY="898">
        <dgm:presLayoutVars>
          <dgm:bulletEnabled val="1"/>
        </dgm:presLayoutVars>
      </dgm:prSet>
      <dgm:spPr/>
      <dgm:t>
        <a:bodyPr/>
        <a:lstStyle/>
        <a:p>
          <a:endParaRPr lang="en-GB"/>
        </a:p>
      </dgm:t>
    </dgm:pt>
    <dgm:pt modelId="{450F3A34-2647-4E9B-A6B5-C4FBD700F793}" type="pres">
      <dgm:prSet presAssocID="{6F49E52E-31A8-4B34-B6A5-42A903873C1A}" presName="childNode2tx" presStyleLbl="bgAcc1" presStyleIdx="1" presStyleCnt="3">
        <dgm:presLayoutVars>
          <dgm:bulletEnabled val="1"/>
        </dgm:presLayoutVars>
      </dgm:prSet>
      <dgm:spPr/>
      <dgm:t>
        <a:bodyPr/>
        <a:lstStyle/>
        <a:p>
          <a:endParaRPr lang="en-GB"/>
        </a:p>
      </dgm:t>
    </dgm:pt>
    <dgm:pt modelId="{37D1640C-11F6-4D42-8894-F4BE80A60196}" type="pres">
      <dgm:prSet presAssocID="{6F49E52E-31A8-4B34-B6A5-42A903873C1A}" presName="parentNode2" presStyleLbl="node1" presStyleIdx="1" presStyleCnt="3" custLinFactNeighborY="-22917">
        <dgm:presLayoutVars>
          <dgm:chMax val="0"/>
          <dgm:bulletEnabled val="1"/>
        </dgm:presLayoutVars>
      </dgm:prSet>
      <dgm:spPr/>
      <dgm:t>
        <a:bodyPr/>
        <a:lstStyle/>
        <a:p>
          <a:endParaRPr lang="en-GB"/>
        </a:p>
      </dgm:t>
    </dgm:pt>
    <dgm:pt modelId="{FE7E5749-AC78-4561-8628-ED5F708767F7}" type="pres">
      <dgm:prSet presAssocID="{6F49E52E-31A8-4B34-B6A5-42A903873C1A}" presName="connSite2" presStyleCnt="0"/>
      <dgm:spPr/>
      <dgm:t>
        <a:bodyPr/>
        <a:lstStyle/>
        <a:p>
          <a:endParaRPr lang="en-GB"/>
        </a:p>
      </dgm:t>
    </dgm:pt>
    <dgm:pt modelId="{29973FD2-E5A8-46F0-AF22-C0F70715B62A}" type="pres">
      <dgm:prSet presAssocID="{4C494612-D872-494C-9EF1-616636523273}" presName="Name18" presStyleLbl="sibTrans2D1" presStyleIdx="1" presStyleCnt="2"/>
      <dgm:spPr/>
      <dgm:t>
        <a:bodyPr/>
        <a:lstStyle/>
        <a:p>
          <a:endParaRPr lang="en-GB"/>
        </a:p>
      </dgm:t>
    </dgm:pt>
    <dgm:pt modelId="{1E1130C1-D82F-4F8D-B98C-7082ECFA8E6E}" type="pres">
      <dgm:prSet presAssocID="{69776579-99CA-401F-911C-987633BAC60E}" presName="composite1" presStyleCnt="0"/>
      <dgm:spPr/>
      <dgm:t>
        <a:bodyPr/>
        <a:lstStyle/>
        <a:p>
          <a:endParaRPr lang="en-GB"/>
        </a:p>
      </dgm:t>
    </dgm:pt>
    <dgm:pt modelId="{F7C5ED69-6A30-4C3E-BE96-CC7BAFB69B24}" type="pres">
      <dgm:prSet presAssocID="{69776579-99CA-401F-911C-987633BAC60E}" presName="dummyNode1" presStyleLbl="node1" presStyleIdx="1" presStyleCnt="3"/>
      <dgm:spPr/>
      <dgm:t>
        <a:bodyPr/>
        <a:lstStyle/>
        <a:p>
          <a:endParaRPr lang="en-GB"/>
        </a:p>
      </dgm:t>
    </dgm:pt>
    <dgm:pt modelId="{F4BA614A-579B-45DD-99B5-9F4420034616}" type="pres">
      <dgm:prSet presAssocID="{69776579-99CA-401F-911C-987633BAC60E}" presName="childNode1" presStyleLbl="bgAcc1" presStyleIdx="2" presStyleCnt="3">
        <dgm:presLayoutVars>
          <dgm:bulletEnabled val="1"/>
        </dgm:presLayoutVars>
      </dgm:prSet>
      <dgm:spPr/>
      <dgm:t>
        <a:bodyPr/>
        <a:lstStyle/>
        <a:p>
          <a:endParaRPr lang="en-GB"/>
        </a:p>
      </dgm:t>
    </dgm:pt>
    <dgm:pt modelId="{48E28F41-0466-480A-9F5E-95D6154B6C6A}" type="pres">
      <dgm:prSet presAssocID="{69776579-99CA-401F-911C-987633BAC60E}" presName="childNode1tx" presStyleLbl="bgAcc1" presStyleIdx="2" presStyleCnt="3">
        <dgm:presLayoutVars>
          <dgm:bulletEnabled val="1"/>
        </dgm:presLayoutVars>
      </dgm:prSet>
      <dgm:spPr/>
      <dgm:t>
        <a:bodyPr/>
        <a:lstStyle/>
        <a:p>
          <a:endParaRPr lang="en-GB"/>
        </a:p>
      </dgm:t>
    </dgm:pt>
    <dgm:pt modelId="{DBD922B0-5626-42C0-88C5-F7CA0302E09E}" type="pres">
      <dgm:prSet presAssocID="{69776579-99CA-401F-911C-987633BAC60E}" presName="parentNode1" presStyleLbl="node1" presStyleIdx="2" presStyleCnt="3" custLinFactNeighborY="28185">
        <dgm:presLayoutVars>
          <dgm:chMax val="1"/>
          <dgm:bulletEnabled val="1"/>
        </dgm:presLayoutVars>
      </dgm:prSet>
      <dgm:spPr/>
      <dgm:t>
        <a:bodyPr/>
        <a:lstStyle/>
        <a:p>
          <a:endParaRPr lang="en-GB"/>
        </a:p>
      </dgm:t>
    </dgm:pt>
    <dgm:pt modelId="{1550AA88-AE4D-4BE2-9DDC-A482CBA8A08A}" type="pres">
      <dgm:prSet presAssocID="{69776579-99CA-401F-911C-987633BAC60E}" presName="connSite1" presStyleCnt="0"/>
      <dgm:spPr/>
      <dgm:t>
        <a:bodyPr/>
        <a:lstStyle/>
        <a:p>
          <a:endParaRPr lang="en-GB"/>
        </a:p>
      </dgm:t>
    </dgm:pt>
  </dgm:ptLst>
  <dgm:cxnLst>
    <dgm:cxn modelId="{2DC76410-8624-4797-9A3B-4A551927D354}" srcId="{5FFEB1E2-40DB-4DD4-A7B5-01DDAD61D70F}" destId="{23D21413-C627-4323-9692-0B275BBB532F}" srcOrd="1" destOrd="0" parTransId="{663EE5C4-B09D-4C16-AF96-68037129A70E}" sibTransId="{8DE50310-6D95-48B3-8CBA-2F182EEDEC63}"/>
    <dgm:cxn modelId="{64E95B0B-99C8-44D1-A8A2-BAE954292C08}" type="presOf" srcId="{61B422E1-6C9A-44BA-A928-AA3FE9688C3B}" destId="{F4BA614A-579B-45DD-99B5-9F4420034616}" srcOrd="0" destOrd="1" presId="urn:microsoft.com/office/officeart/2005/8/layout/hProcess4"/>
    <dgm:cxn modelId="{E450F7D9-7267-42DC-BEFA-72F0D8DBFF55}" type="presOf" srcId="{CA816E4B-1E55-44AA-8DBA-28768747A47A}" destId="{F4BA614A-579B-45DD-99B5-9F4420034616}" srcOrd="0" destOrd="2" presId="urn:microsoft.com/office/officeart/2005/8/layout/hProcess4"/>
    <dgm:cxn modelId="{0866AD08-B40C-4145-9571-3075A3D1277C}" srcId="{69776579-99CA-401F-911C-987633BAC60E}" destId="{61B422E1-6C9A-44BA-A928-AA3FE9688C3B}" srcOrd="1" destOrd="0" parTransId="{8802DA1B-E09F-4164-8951-5B64DCEBF8B6}" sibTransId="{89D774F8-0A00-43E9-9F03-938154AC4EA7}"/>
    <dgm:cxn modelId="{FCDEEAF5-7E88-4896-9CBB-775054695299}" srcId="{69776579-99CA-401F-911C-987633BAC60E}" destId="{CA816E4B-1E55-44AA-8DBA-28768747A47A}" srcOrd="2" destOrd="0" parTransId="{8FE3776A-EBE5-4F73-8D25-662C772600D2}" sibTransId="{83B4F096-3348-4701-A160-220A382375DB}"/>
    <dgm:cxn modelId="{4DF4B10A-2489-4CBC-85FF-799CC0E13847}" type="presOf" srcId="{DEF5671E-6C65-494F-A90F-63DDC62231C3}" destId="{946ACEA1-EEE1-423C-90BF-DE05A8E6F74D}" srcOrd="1" destOrd="0" presId="urn:microsoft.com/office/officeart/2005/8/layout/hProcess4"/>
    <dgm:cxn modelId="{5A11CDAE-20B3-49CF-A5F9-1A37F65B1176}" type="presOf" srcId="{69776579-99CA-401F-911C-987633BAC60E}" destId="{DBD922B0-5626-42C0-88C5-F7CA0302E09E}" srcOrd="0" destOrd="0" presId="urn:microsoft.com/office/officeart/2005/8/layout/hProcess4"/>
    <dgm:cxn modelId="{4856DE09-66CB-4EE3-86FA-3AFE3D73B8FE}" type="presOf" srcId="{49051889-A5F8-4CEC-A1C0-7F1567922DBC}" destId="{F4BA614A-579B-45DD-99B5-9F4420034616}" srcOrd="0" destOrd="0" presId="urn:microsoft.com/office/officeart/2005/8/layout/hProcess4"/>
    <dgm:cxn modelId="{2BB3635B-EDBC-4A62-A7A0-F3D22B969BF5}" type="presOf" srcId="{6E91A3AE-E138-4C71-8C59-B7E31F5C669C}" destId="{83C929D3-A31D-416A-B7CE-7D62A4EC8E60}" srcOrd="0" destOrd="0" presId="urn:microsoft.com/office/officeart/2005/8/layout/hProcess4"/>
    <dgm:cxn modelId="{B0E5B3D2-C09F-40FE-8473-7FAD04E5BB28}" type="presOf" srcId="{CA816E4B-1E55-44AA-8DBA-28768747A47A}" destId="{48E28F41-0466-480A-9F5E-95D6154B6C6A}" srcOrd="1" destOrd="2" presId="urn:microsoft.com/office/officeart/2005/8/layout/hProcess4"/>
    <dgm:cxn modelId="{1A0BA3AE-5EDE-495B-99EB-4CAFA40D2292}" type="presOf" srcId="{23D21413-C627-4323-9692-0B275BBB532F}" destId="{1C6B6056-282E-4F8F-80D6-EF144E1F0DF0}" srcOrd="0" destOrd="1" presId="urn:microsoft.com/office/officeart/2005/8/layout/hProcess4"/>
    <dgm:cxn modelId="{AB596581-37BF-40AC-B2E2-FE4AE17342BF}" type="presOf" srcId="{4C494612-D872-494C-9EF1-616636523273}" destId="{29973FD2-E5A8-46F0-AF22-C0F70715B62A}" srcOrd="0" destOrd="0" presId="urn:microsoft.com/office/officeart/2005/8/layout/hProcess4"/>
    <dgm:cxn modelId="{F40F467B-B4FF-49DE-ABF8-3E58749A7BAB}" type="presOf" srcId="{12913DA9-4C12-44D4-899A-457FF1218F13}" destId="{450F3A34-2647-4E9B-A6B5-C4FBD700F793}" srcOrd="1" destOrd="0" presId="urn:microsoft.com/office/officeart/2005/8/layout/hProcess4"/>
    <dgm:cxn modelId="{2DDDFFA9-3897-43E7-A031-1350919B2141}" srcId="{5FFEB1E2-40DB-4DD4-A7B5-01DDAD61D70F}" destId="{DEF5671E-6C65-494F-A90F-63DDC62231C3}" srcOrd="0" destOrd="0" parTransId="{F5E8B90D-B96C-4A10-A5F2-1D650DB5A33A}" sibTransId="{B3CAB0B6-6D33-4EDD-8EE4-7F1009385363}"/>
    <dgm:cxn modelId="{9F320B88-F17B-4537-807F-52BC9F3D08CE}" srcId="{69776579-99CA-401F-911C-987633BAC60E}" destId="{49051889-A5F8-4CEC-A1C0-7F1567922DBC}" srcOrd="0" destOrd="0" parTransId="{DCE46FEC-105A-4CAE-8C55-3B3C4428A46E}" sibTransId="{BAB2DB1E-9695-45D4-A2C4-E4A7A71A323F}"/>
    <dgm:cxn modelId="{60BB11AE-4339-4D02-B645-2FD71D162010}" srcId="{6E91A3AE-E138-4C71-8C59-B7E31F5C669C}" destId="{6F49E52E-31A8-4B34-B6A5-42A903873C1A}" srcOrd="1" destOrd="0" parTransId="{A820AB15-CA59-4FE0-9A3D-361C0EBA9C43}" sibTransId="{4C494612-D872-494C-9EF1-616636523273}"/>
    <dgm:cxn modelId="{7F17A3B1-D30F-418B-995E-A7BABE19E086}" type="presOf" srcId="{12913DA9-4C12-44D4-899A-457FF1218F13}" destId="{9D838E37-868F-45D3-8812-08D7B9EE5106}" srcOrd="0" destOrd="0" presId="urn:microsoft.com/office/officeart/2005/8/layout/hProcess4"/>
    <dgm:cxn modelId="{D9B33BC3-CB97-49CA-8C56-DF726DC9405A}" type="presOf" srcId="{23D21413-C627-4323-9692-0B275BBB532F}" destId="{946ACEA1-EEE1-423C-90BF-DE05A8E6F74D}" srcOrd="1" destOrd="1" presId="urn:microsoft.com/office/officeart/2005/8/layout/hProcess4"/>
    <dgm:cxn modelId="{E2138175-81FB-4D60-88D4-424F9E8C86B5}" srcId="{6E91A3AE-E138-4C71-8C59-B7E31F5C669C}" destId="{5FFEB1E2-40DB-4DD4-A7B5-01DDAD61D70F}" srcOrd="0" destOrd="0" parTransId="{B1854270-21A7-4941-94B4-D952763897FE}" sibTransId="{E2F747F9-12D5-4F40-B983-3BC1F751F570}"/>
    <dgm:cxn modelId="{D52BE32F-E934-41CE-8585-67D3CFAD3DF5}" type="presOf" srcId="{61B422E1-6C9A-44BA-A928-AA3FE9688C3B}" destId="{48E28F41-0466-480A-9F5E-95D6154B6C6A}" srcOrd="1" destOrd="1" presId="urn:microsoft.com/office/officeart/2005/8/layout/hProcess4"/>
    <dgm:cxn modelId="{02B6BB0C-44BA-40AC-801C-2525F4AC756A}" type="presOf" srcId="{DEF5671E-6C65-494F-A90F-63DDC62231C3}" destId="{1C6B6056-282E-4F8F-80D6-EF144E1F0DF0}" srcOrd="0" destOrd="0" presId="urn:microsoft.com/office/officeart/2005/8/layout/hProcess4"/>
    <dgm:cxn modelId="{F1D1D984-6A08-4091-AD42-1B0A76F8EFFC}" type="presOf" srcId="{6F49E52E-31A8-4B34-B6A5-42A903873C1A}" destId="{37D1640C-11F6-4D42-8894-F4BE80A60196}" srcOrd="0" destOrd="0" presId="urn:microsoft.com/office/officeart/2005/8/layout/hProcess4"/>
    <dgm:cxn modelId="{333169A2-4268-49AD-BA7B-D4C4D9C9BB07}" type="presOf" srcId="{5FFEB1E2-40DB-4DD4-A7B5-01DDAD61D70F}" destId="{C062ADBA-1F5B-44E5-BFE4-FA95BB04F00A}" srcOrd="0" destOrd="0" presId="urn:microsoft.com/office/officeart/2005/8/layout/hProcess4"/>
    <dgm:cxn modelId="{9EC67FA3-907B-43FD-A39C-CED4091DD416}" srcId="{6E91A3AE-E138-4C71-8C59-B7E31F5C669C}" destId="{69776579-99CA-401F-911C-987633BAC60E}" srcOrd="2" destOrd="0" parTransId="{4CF133F5-CE39-4B00-85B6-D2D150AEB0E8}" sibTransId="{90329ACB-8940-4549-B15E-F3A9DC67C75C}"/>
    <dgm:cxn modelId="{3175AB28-B563-45A1-8E56-1A1005BE376A}" type="presOf" srcId="{E2F747F9-12D5-4F40-B983-3BC1F751F570}" destId="{E3D20AFD-9A53-4DA0-8721-28C131305E9D}" srcOrd="0" destOrd="0" presId="urn:microsoft.com/office/officeart/2005/8/layout/hProcess4"/>
    <dgm:cxn modelId="{C7CF6F33-AC52-4138-95E2-5C3543EF5DC9}" srcId="{6F49E52E-31A8-4B34-B6A5-42A903873C1A}" destId="{12913DA9-4C12-44D4-899A-457FF1218F13}" srcOrd="0" destOrd="0" parTransId="{DB417C6C-075A-41E6-9678-B2CB3745697C}" sibTransId="{010AE955-3B2C-482C-8FEC-F14CE3EE6EB8}"/>
    <dgm:cxn modelId="{059AF271-C1D1-4481-A01A-D61A37E24E6A}" type="presOf" srcId="{49051889-A5F8-4CEC-A1C0-7F1567922DBC}" destId="{48E28F41-0466-480A-9F5E-95D6154B6C6A}" srcOrd="1" destOrd="0" presId="urn:microsoft.com/office/officeart/2005/8/layout/hProcess4"/>
    <dgm:cxn modelId="{08812AC0-5335-45D6-8374-C08054BB46E8}" type="presParOf" srcId="{83C929D3-A31D-416A-B7CE-7D62A4EC8E60}" destId="{B83A8333-140E-4844-9D9B-C9BAB5A12000}" srcOrd="0" destOrd="0" presId="urn:microsoft.com/office/officeart/2005/8/layout/hProcess4"/>
    <dgm:cxn modelId="{CD92581C-DA0F-4602-9967-874555F7E2D4}" type="presParOf" srcId="{83C929D3-A31D-416A-B7CE-7D62A4EC8E60}" destId="{4D5B3547-ED0E-4B7A-BC66-C37940E98735}" srcOrd="1" destOrd="0" presId="urn:microsoft.com/office/officeart/2005/8/layout/hProcess4"/>
    <dgm:cxn modelId="{692D343E-8AD8-4247-8304-00CA3D461AE0}" type="presParOf" srcId="{83C929D3-A31D-416A-B7CE-7D62A4EC8E60}" destId="{111E85ED-D5B7-479D-9138-F099C3015AB2}" srcOrd="2" destOrd="0" presId="urn:microsoft.com/office/officeart/2005/8/layout/hProcess4"/>
    <dgm:cxn modelId="{98ED66AC-8BC8-4167-940C-2F346E472F6E}" type="presParOf" srcId="{111E85ED-D5B7-479D-9138-F099C3015AB2}" destId="{7DDF06E4-6268-434F-9BC1-453A2F7DDFF6}" srcOrd="0" destOrd="0" presId="urn:microsoft.com/office/officeart/2005/8/layout/hProcess4"/>
    <dgm:cxn modelId="{28D16941-EC78-412C-BBFE-89A62C9FCEC4}" type="presParOf" srcId="{7DDF06E4-6268-434F-9BC1-453A2F7DDFF6}" destId="{5CC2C4A7-50D4-4A3E-A240-155C98BDCF04}" srcOrd="0" destOrd="0" presId="urn:microsoft.com/office/officeart/2005/8/layout/hProcess4"/>
    <dgm:cxn modelId="{3F645146-0333-458F-AE49-D4386E3F6C00}" type="presParOf" srcId="{7DDF06E4-6268-434F-9BC1-453A2F7DDFF6}" destId="{1C6B6056-282E-4F8F-80D6-EF144E1F0DF0}" srcOrd="1" destOrd="0" presId="urn:microsoft.com/office/officeart/2005/8/layout/hProcess4"/>
    <dgm:cxn modelId="{9AD5FDAA-4ED9-4B37-8634-E6266099A660}" type="presParOf" srcId="{7DDF06E4-6268-434F-9BC1-453A2F7DDFF6}" destId="{946ACEA1-EEE1-423C-90BF-DE05A8E6F74D}" srcOrd="2" destOrd="0" presId="urn:microsoft.com/office/officeart/2005/8/layout/hProcess4"/>
    <dgm:cxn modelId="{7D2CA091-9767-40CF-846C-3D9A21E0726A}" type="presParOf" srcId="{7DDF06E4-6268-434F-9BC1-453A2F7DDFF6}" destId="{C062ADBA-1F5B-44E5-BFE4-FA95BB04F00A}" srcOrd="3" destOrd="0" presId="urn:microsoft.com/office/officeart/2005/8/layout/hProcess4"/>
    <dgm:cxn modelId="{F468994D-237D-496D-B80C-CE281E553EC5}" type="presParOf" srcId="{7DDF06E4-6268-434F-9BC1-453A2F7DDFF6}" destId="{DEBDB4FC-9B6E-4F93-8A73-5D49A22A14C6}" srcOrd="4" destOrd="0" presId="urn:microsoft.com/office/officeart/2005/8/layout/hProcess4"/>
    <dgm:cxn modelId="{936FF2B7-4B6D-45A5-8205-76BC790256C7}" type="presParOf" srcId="{111E85ED-D5B7-479D-9138-F099C3015AB2}" destId="{E3D20AFD-9A53-4DA0-8721-28C131305E9D}" srcOrd="1" destOrd="0" presId="urn:microsoft.com/office/officeart/2005/8/layout/hProcess4"/>
    <dgm:cxn modelId="{EE00053A-097D-4CF9-97E1-4B249BC64513}" type="presParOf" srcId="{111E85ED-D5B7-479D-9138-F099C3015AB2}" destId="{A1825098-98CD-4AB2-AF7A-EE9AD062536F}" srcOrd="2" destOrd="0" presId="urn:microsoft.com/office/officeart/2005/8/layout/hProcess4"/>
    <dgm:cxn modelId="{EA31364B-24D1-4442-A3C6-D7153ED08E9C}" type="presParOf" srcId="{A1825098-98CD-4AB2-AF7A-EE9AD062536F}" destId="{67933315-E1EA-4CE9-B5FD-2F2EAE84EAEB}" srcOrd="0" destOrd="0" presId="urn:microsoft.com/office/officeart/2005/8/layout/hProcess4"/>
    <dgm:cxn modelId="{C9ADB80F-89B5-4FA5-91DB-E17DCDED23C7}" type="presParOf" srcId="{A1825098-98CD-4AB2-AF7A-EE9AD062536F}" destId="{9D838E37-868F-45D3-8812-08D7B9EE5106}" srcOrd="1" destOrd="0" presId="urn:microsoft.com/office/officeart/2005/8/layout/hProcess4"/>
    <dgm:cxn modelId="{5747517F-115A-4314-99AC-AE814DAA522F}" type="presParOf" srcId="{A1825098-98CD-4AB2-AF7A-EE9AD062536F}" destId="{450F3A34-2647-4E9B-A6B5-C4FBD700F793}" srcOrd="2" destOrd="0" presId="urn:microsoft.com/office/officeart/2005/8/layout/hProcess4"/>
    <dgm:cxn modelId="{4413C348-B08B-428C-B28E-081221E0FB92}" type="presParOf" srcId="{A1825098-98CD-4AB2-AF7A-EE9AD062536F}" destId="{37D1640C-11F6-4D42-8894-F4BE80A60196}" srcOrd="3" destOrd="0" presId="urn:microsoft.com/office/officeart/2005/8/layout/hProcess4"/>
    <dgm:cxn modelId="{4BEF7746-3ED4-4A57-9751-FB0F291CA692}" type="presParOf" srcId="{A1825098-98CD-4AB2-AF7A-EE9AD062536F}" destId="{FE7E5749-AC78-4561-8628-ED5F708767F7}" srcOrd="4" destOrd="0" presId="urn:microsoft.com/office/officeart/2005/8/layout/hProcess4"/>
    <dgm:cxn modelId="{0A9B9FCB-3661-444C-91BA-4DCE99654083}" type="presParOf" srcId="{111E85ED-D5B7-479D-9138-F099C3015AB2}" destId="{29973FD2-E5A8-46F0-AF22-C0F70715B62A}" srcOrd="3" destOrd="0" presId="urn:microsoft.com/office/officeart/2005/8/layout/hProcess4"/>
    <dgm:cxn modelId="{6B8DBDAA-18DB-4F9B-97F5-0DDD83D4AAAB}" type="presParOf" srcId="{111E85ED-D5B7-479D-9138-F099C3015AB2}" destId="{1E1130C1-D82F-4F8D-B98C-7082ECFA8E6E}" srcOrd="4" destOrd="0" presId="urn:microsoft.com/office/officeart/2005/8/layout/hProcess4"/>
    <dgm:cxn modelId="{1C196E16-9886-41C5-8D76-215CEA14C584}" type="presParOf" srcId="{1E1130C1-D82F-4F8D-B98C-7082ECFA8E6E}" destId="{F7C5ED69-6A30-4C3E-BE96-CC7BAFB69B24}" srcOrd="0" destOrd="0" presId="urn:microsoft.com/office/officeart/2005/8/layout/hProcess4"/>
    <dgm:cxn modelId="{E30752D6-6185-4F95-84C4-FCB97D3C7BC3}" type="presParOf" srcId="{1E1130C1-D82F-4F8D-B98C-7082ECFA8E6E}" destId="{F4BA614A-579B-45DD-99B5-9F4420034616}" srcOrd="1" destOrd="0" presId="urn:microsoft.com/office/officeart/2005/8/layout/hProcess4"/>
    <dgm:cxn modelId="{A8FDD432-6FAF-4C93-AAFB-DFF98BFA2671}" type="presParOf" srcId="{1E1130C1-D82F-4F8D-B98C-7082ECFA8E6E}" destId="{48E28F41-0466-480A-9F5E-95D6154B6C6A}" srcOrd="2" destOrd="0" presId="urn:microsoft.com/office/officeart/2005/8/layout/hProcess4"/>
    <dgm:cxn modelId="{CB4412AC-B2EA-4AB2-823A-81F216F7CC5A}" type="presParOf" srcId="{1E1130C1-D82F-4F8D-B98C-7082ECFA8E6E}" destId="{DBD922B0-5626-42C0-88C5-F7CA0302E09E}" srcOrd="3" destOrd="0" presId="urn:microsoft.com/office/officeart/2005/8/layout/hProcess4"/>
    <dgm:cxn modelId="{745974A6-37A0-4C85-8F1E-11D7C16C2F09}" type="presParOf" srcId="{1E1130C1-D82F-4F8D-B98C-7082ECFA8E6E}" destId="{1550AA88-AE4D-4BE2-9DDC-A482CBA8A08A}"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6B6056-282E-4F8F-80D6-EF144E1F0DF0}">
      <dsp:nvSpPr>
        <dsp:cNvPr id="0" name=""/>
        <dsp:cNvSpPr/>
      </dsp:nvSpPr>
      <dsp:spPr>
        <a:xfrm>
          <a:off x="4178" y="1903933"/>
          <a:ext cx="2172571" cy="1840657"/>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71450" lvl="1" indent="-171450" algn="l" defTabSz="711200">
            <a:lnSpc>
              <a:spcPct val="90000"/>
            </a:lnSpc>
            <a:spcBef>
              <a:spcPct val="0"/>
            </a:spcBef>
            <a:spcAft>
              <a:spcPct val="15000"/>
            </a:spcAft>
            <a:buChar char="••"/>
          </a:pPr>
          <a:r>
            <a:rPr lang="en-GB" sz="1600" kern="1200" dirty="0" smtClean="0"/>
            <a:t>researching your own practice (Mason, 2002) – pedagogical practice</a:t>
          </a:r>
          <a:endParaRPr lang="en-GB" sz="1600" kern="1200" dirty="0"/>
        </a:p>
      </dsp:txBody>
      <dsp:txXfrm>
        <a:off x="4178" y="1903933"/>
        <a:ext cx="2172571" cy="1446230"/>
      </dsp:txXfrm>
    </dsp:sp>
    <dsp:sp modelId="{E3D20AFD-9A53-4DA0-8721-28C131305E9D}">
      <dsp:nvSpPr>
        <dsp:cNvPr id="0" name=""/>
        <dsp:cNvSpPr/>
      </dsp:nvSpPr>
      <dsp:spPr>
        <a:xfrm>
          <a:off x="1264649" y="2693975"/>
          <a:ext cx="2137537" cy="2137537"/>
        </a:xfrm>
        <a:prstGeom prst="leftCircularArrow">
          <a:avLst>
            <a:gd name="adj1" fmla="val 2466"/>
            <a:gd name="adj2" fmla="val 298569"/>
            <a:gd name="adj3" fmla="val 1539752"/>
            <a:gd name="adj4" fmla="val 8490161"/>
            <a:gd name="adj5" fmla="val 287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62ADBA-1F5B-44E5-BFE4-FA95BB04F00A}">
      <dsp:nvSpPr>
        <dsp:cNvPr id="0" name=""/>
        <dsp:cNvSpPr/>
      </dsp:nvSpPr>
      <dsp:spPr>
        <a:xfrm>
          <a:off x="576056" y="3624524"/>
          <a:ext cx="1931174" cy="76796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Beginning teacher educator</a:t>
          </a:r>
          <a:endParaRPr lang="en-GB" sz="1600" kern="1200" dirty="0"/>
        </a:p>
      </dsp:txBody>
      <dsp:txXfrm>
        <a:off x="576056" y="3624524"/>
        <a:ext cx="1931174" cy="767964"/>
      </dsp:txXfrm>
    </dsp:sp>
    <dsp:sp modelId="{9D838E37-868F-45D3-8812-08D7B9EE5106}">
      <dsp:nvSpPr>
        <dsp:cNvPr id="0" name=""/>
        <dsp:cNvSpPr/>
      </dsp:nvSpPr>
      <dsp:spPr>
        <a:xfrm>
          <a:off x="2664306" y="1944220"/>
          <a:ext cx="2172571" cy="1791916"/>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ctr" defTabSz="44450">
            <a:lnSpc>
              <a:spcPct val="90000"/>
            </a:lnSpc>
            <a:spcBef>
              <a:spcPct val="0"/>
            </a:spcBef>
            <a:spcAft>
              <a:spcPct val="15000"/>
            </a:spcAft>
            <a:buChar char="••"/>
          </a:pPr>
          <a:r>
            <a:rPr lang="en-GB" sz="100" kern="1200" dirty="0" smtClean="0"/>
            <a:t> </a:t>
          </a:r>
          <a:r>
            <a:rPr lang="en-GB" sz="6000" kern="1200" dirty="0" smtClean="0"/>
            <a:t>?</a:t>
          </a:r>
          <a:endParaRPr lang="en-GB" sz="1200" kern="1200" dirty="0"/>
        </a:p>
      </dsp:txBody>
      <dsp:txXfrm>
        <a:off x="2664306" y="2328203"/>
        <a:ext cx="2172571" cy="1407934"/>
      </dsp:txXfrm>
    </dsp:sp>
    <dsp:sp modelId="{29973FD2-E5A8-46F0-AF22-C0F70715B62A}">
      <dsp:nvSpPr>
        <dsp:cNvPr id="0" name=""/>
        <dsp:cNvSpPr/>
      </dsp:nvSpPr>
      <dsp:spPr>
        <a:xfrm>
          <a:off x="3850622" y="791265"/>
          <a:ext cx="2507295" cy="2507295"/>
        </a:xfrm>
        <a:prstGeom prst="circularArrow">
          <a:avLst>
            <a:gd name="adj1" fmla="val 2102"/>
            <a:gd name="adj2" fmla="val 252415"/>
            <a:gd name="adj3" fmla="val 19863165"/>
            <a:gd name="adj4" fmla="val 12866601"/>
            <a:gd name="adj5" fmla="val 245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D1640C-11F6-4D42-8894-F4BE80A60196}">
      <dsp:nvSpPr>
        <dsp:cNvPr id="0" name=""/>
        <dsp:cNvSpPr/>
      </dsp:nvSpPr>
      <dsp:spPr>
        <a:xfrm>
          <a:off x="3151901" y="1368152"/>
          <a:ext cx="1931174" cy="76796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Experienced teacher educator</a:t>
          </a:r>
          <a:endParaRPr lang="en-GB" sz="1600" kern="1200" dirty="0"/>
        </a:p>
      </dsp:txBody>
      <dsp:txXfrm>
        <a:off x="3151901" y="1368152"/>
        <a:ext cx="1931174" cy="767964"/>
      </dsp:txXfrm>
    </dsp:sp>
    <dsp:sp modelId="{F4BA614A-579B-45DD-99B5-9F4420034616}">
      <dsp:nvSpPr>
        <dsp:cNvPr id="0" name=""/>
        <dsp:cNvSpPr/>
      </dsp:nvSpPr>
      <dsp:spPr>
        <a:xfrm>
          <a:off x="5334037" y="1928129"/>
          <a:ext cx="2172571" cy="1791916"/>
        </a:xfrm>
        <a:prstGeom prst="roundRect">
          <a:avLst>
            <a:gd name="adj" fmla="val 10000"/>
          </a:avLst>
        </a:prstGeom>
        <a:solidFill>
          <a:schemeClr val="lt1">
            <a:alpha val="90000"/>
            <a:hueOff val="0"/>
            <a:satOff val="0"/>
            <a:lumOff val="0"/>
            <a:alphaOff val="0"/>
          </a:schemeClr>
        </a:solidFill>
        <a:ln w="381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71450" lvl="1" indent="-171450" algn="l" defTabSz="711200">
            <a:lnSpc>
              <a:spcPct val="90000"/>
            </a:lnSpc>
            <a:spcBef>
              <a:spcPct val="0"/>
            </a:spcBef>
            <a:spcAft>
              <a:spcPct val="15000"/>
            </a:spcAft>
            <a:buChar char="••"/>
          </a:pPr>
          <a:r>
            <a:rPr lang="en-GB" sz="1600" kern="1200" dirty="0" smtClean="0"/>
            <a:t> ‘original research’</a:t>
          </a:r>
          <a:endParaRPr lang="en-GB" sz="1600" kern="1200" dirty="0"/>
        </a:p>
        <a:p>
          <a:pPr marL="171450" lvl="1" indent="-171450" algn="l" defTabSz="711200">
            <a:lnSpc>
              <a:spcPct val="90000"/>
            </a:lnSpc>
            <a:spcBef>
              <a:spcPct val="0"/>
            </a:spcBef>
            <a:spcAft>
              <a:spcPct val="15000"/>
            </a:spcAft>
            <a:buChar char="••"/>
          </a:pPr>
          <a:r>
            <a:rPr lang="en-GB" sz="1600" kern="1200" dirty="0" smtClean="0"/>
            <a:t>“scholarship of discovery” (Boyer </a:t>
          </a:r>
          <a:r>
            <a:rPr lang="en-GB" sz="1600" i="1" kern="1200" dirty="0" smtClean="0"/>
            <a:t>et al.</a:t>
          </a:r>
          <a:r>
            <a:rPr lang="en-GB" sz="1600" kern="1200" dirty="0" smtClean="0"/>
            <a:t>, 1994; in Boyd </a:t>
          </a:r>
          <a:r>
            <a:rPr lang="en-GB" sz="1600" i="1" kern="1200" dirty="0" smtClean="0"/>
            <a:t>et </a:t>
          </a:r>
          <a:r>
            <a:rPr lang="en-GB" sz="1600" i="0" kern="1200" dirty="0" smtClean="0"/>
            <a:t>al., 2007:16</a:t>
          </a:r>
          <a:r>
            <a:rPr lang="en-GB" sz="1600" kern="1200" dirty="0" smtClean="0"/>
            <a:t>)</a:t>
          </a:r>
          <a:endParaRPr lang="en-GB" sz="1600" kern="1200" dirty="0"/>
        </a:p>
      </dsp:txBody>
      <dsp:txXfrm>
        <a:off x="5334037" y="1928129"/>
        <a:ext cx="2172571" cy="1407934"/>
      </dsp:txXfrm>
    </dsp:sp>
    <dsp:sp modelId="{DBD922B0-5626-42C0-88C5-F7CA0302E09E}">
      <dsp:nvSpPr>
        <dsp:cNvPr id="0" name=""/>
        <dsp:cNvSpPr/>
      </dsp:nvSpPr>
      <dsp:spPr>
        <a:xfrm>
          <a:off x="5816831" y="3552515"/>
          <a:ext cx="1931174" cy="76796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smtClean="0"/>
            <a:t>Experienced researcher/Professor </a:t>
          </a:r>
          <a:endParaRPr lang="en-GB" sz="1600" kern="1200" dirty="0"/>
        </a:p>
      </dsp:txBody>
      <dsp:txXfrm>
        <a:off x="5816831" y="3552515"/>
        <a:ext cx="1931174" cy="767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D48E1B-37C3-4723-8F5E-7618451C36BE}" type="datetimeFigureOut">
              <a:rPr lang="en-GB"/>
              <a:pPr>
                <a:defRPr/>
              </a:pPr>
              <a:t>02/06/2011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050E6B-BA1B-41AD-8D92-C6D67C1FDB7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Origins:</a:t>
            </a:r>
            <a:r>
              <a:rPr lang="en-GB" baseline="0" dirty="0" smtClean="0"/>
              <a:t> this presentation came out of a desire to share aspects of our experience of working on teacher and teacher educator professional development in Ethiopia, to capture some of </a:t>
            </a:r>
            <a:r>
              <a:rPr lang="en-GB" b="1" baseline="0" dirty="0" smtClean="0"/>
              <a:t>our</a:t>
            </a:r>
            <a:r>
              <a:rPr lang="en-GB" baseline="0" dirty="0" smtClean="0"/>
              <a:t> learning and to consider whether it may be used to inform practice in the UK.  It is well known in Voluntary Service Overseas (VSO) circles that the returned volunteer is keen to find audiences to share their experience with: three years after returning to the UK the desire is still there – but this is more than merely an opportunity to re-live our experience.  This question ‘How do I get started with research?’ is one that has challenged us, albeit in different ways, since our return.  Here we aim to stimulate further thought about the particular needs of beginning teacher educators as regards research through an examination of existing literature on the subject and consideration of two cases of support, interwoven with our own stories as teacher educators, three years into our new careers.  We hope that these stories will support those new to teacher education in making sense of their own development. </a:t>
            </a:r>
          </a:p>
          <a:p>
            <a:pPr eaLnBrk="1" hangingPunct="1">
              <a:spcBef>
                <a:spcPct val="0"/>
              </a:spcBef>
            </a:pPr>
            <a:r>
              <a:rPr lang="en-GB" baseline="0" dirty="0" smtClean="0"/>
              <a:t>Having initially viewed this presentation as an end in itself, our collaboration has resulted in an outline for further exploration of the journey (in part prompted by Gill’s doctoral studies) in the form of a critical autobiography – of which more later.</a:t>
            </a:r>
          </a:p>
          <a:p>
            <a:pPr eaLnBrk="1" hangingPunct="1">
              <a:spcBef>
                <a:spcPct val="0"/>
              </a:spcBef>
            </a:pPr>
            <a:endParaRPr lang="en-GB" baseline="0" dirty="0" smtClean="0"/>
          </a:p>
          <a:p>
            <a:pPr eaLnBrk="1" hangingPunct="1">
              <a:spcBef>
                <a:spcPct val="0"/>
              </a:spcBef>
            </a:pPr>
            <a:r>
              <a:rPr lang="en-GB" baseline="0" dirty="0" smtClean="0"/>
              <a:t>Activity: Think/pair/share – how </a:t>
            </a:r>
            <a:r>
              <a:rPr lang="en-GB" i="1" baseline="0" dirty="0" smtClean="0"/>
              <a:t>did /will </a:t>
            </a:r>
            <a:r>
              <a:rPr lang="en-GB" i="0" baseline="0" dirty="0" smtClean="0"/>
              <a:t>you get started with research?</a:t>
            </a:r>
            <a:endParaRPr lang="en-GB"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4FFE0-A7F3-46BE-A784-589639298D8D}" type="slidenum">
              <a:rPr lang="en-GB" smtClean="0"/>
              <a:pPr fontAlgn="base">
                <a:spcBef>
                  <a:spcPct val="0"/>
                </a:spcBef>
                <a:spcAft>
                  <a:spcPct val="0"/>
                </a:spcAft>
                <a:defRPr/>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050" dirty="0" smtClean="0"/>
              <a:t>Somekh</a:t>
            </a:r>
            <a:r>
              <a:rPr lang="en-GB" sz="1050" baseline="0" dirty="0" smtClean="0"/>
              <a:t> &amp; Zeichner (2009) point out that in some settings the ‘action’ (schools) is emphasised while in others it is the ‘research’ (HE). Action Research is viewed as supporting teacher educators to engage with their practice and empower them to question/change it in a centralised, top-down system and culture of not questioning authority. Bassey (1999:6) deplores the amount of practitioner research conducted as part of award-bearing courses that never sees the light of day. One of the goals of HDP was to encourage critical discourse about practice. The collaborative nature of the AR project was essential for achieving this; another key aspect was making the research public.  The photographs show a group of teacher educators in </a:t>
            </a:r>
            <a:r>
              <a:rPr lang="en-GB" sz="1050" baseline="0" dirty="0" err="1" smtClean="0"/>
              <a:t>Awassa</a:t>
            </a:r>
            <a:r>
              <a:rPr lang="en-GB" sz="1050" baseline="0" dirty="0" smtClean="0"/>
              <a:t> sharing their research with colleagues and with key figures in the local education community.</a:t>
            </a:r>
            <a:r>
              <a:rPr lang="en-US" sz="1050" dirty="0" smtClean="0"/>
              <a:t> HDP is specifically for teacher educators (NO</a:t>
            </a:r>
            <a:r>
              <a:rPr lang="en-US" sz="1050" baseline="0" dirty="0" smtClean="0"/>
              <a:t> UK equivalent?). </a:t>
            </a:r>
            <a:endParaRPr lang="en-GB" sz="1050"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C1962-7395-48CD-AF13-5E2E434253F5}"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baseline="0" dirty="0" smtClean="0"/>
              <a:t>For </a:t>
            </a:r>
            <a:r>
              <a:rPr lang="en-GB" sz="1200" baseline="0" dirty="0" smtClean="0"/>
              <a:t>me (Michael) </a:t>
            </a:r>
            <a:r>
              <a:rPr lang="en-GB" sz="1200" baseline="0" dirty="0" smtClean="0"/>
              <a:t>it was the first real encounter with action </a:t>
            </a:r>
            <a:r>
              <a:rPr lang="en-GB" sz="1200" baseline="0" dirty="0" smtClean="0"/>
              <a:t>research and the complexity of teaching about teaching. I was initially very slow catching on to the significance of action research and its distinctiveness compared to ‘scientific’ research. With time I started to see the power of action research for enabling teachers to become more autonomous and to take more responsibility for practice. At the same time I started studying the Open University MA Education programme, which opened my eyes to the landscape of educational research and helped me to start to make a transition from a very positivistic view of knowledge to a wider view of what constitutes knowledge in </a:t>
            </a:r>
            <a:r>
              <a:rPr lang="en-GB" sz="1200" baseline="0" smtClean="0"/>
              <a:t>educational settings.</a:t>
            </a:r>
            <a:endParaRPr lang="en-GB"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F1D718-1B7E-407A-B007-7E0F9A8E6C5E}"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New teacher educators in the UK are typically</a:t>
            </a:r>
            <a:r>
              <a:rPr lang="en-GB" baseline="0" dirty="0" smtClean="0"/>
              <a:t> encouraged to do </a:t>
            </a:r>
            <a:r>
              <a:rPr lang="en-GB" baseline="0" dirty="0" err="1" smtClean="0"/>
              <a:t>PGCert</a:t>
            </a:r>
            <a:r>
              <a:rPr lang="en-GB" baseline="0" dirty="0" smtClean="0"/>
              <a:t> with some exemptions/</a:t>
            </a:r>
            <a:r>
              <a:rPr lang="en-GB" baseline="0" dirty="0" err="1" smtClean="0"/>
              <a:t>apel</a:t>
            </a:r>
            <a:r>
              <a:rPr lang="en-GB" baseline="0" dirty="0" smtClean="0"/>
              <a:t>. </a:t>
            </a:r>
          </a:p>
          <a:p>
            <a:pPr eaLnBrk="1" hangingPunct="1">
              <a:spcBef>
                <a:spcPct val="0"/>
              </a:spcBef>
            </a:pPr>
            <a:r>
              <a:rPr lang="en-GB" baseline="0" dirty="0" smtClean="0"/>
              <a:t>Boyd et al (2007), in induction guidelines for new teacher educators, question whether new teacher educators should be exempted. </a:t>
            </a:r>
          </a:p>
          <a:p>
            <a:pPr eaLnBrk="1" hangingPunct="1">
              <a:spcBef>
                <a:spcPct val="0"/>
              </a:spcBef>
            </a:pPr>
            <a:r>
              <a:rPr lang="en-GB" baseline="0" dirty="0" smtClean="0"/>
              <a:t>Aims of LJMU </a:t>
            </a:r>
            <a:r>
              <a:rPr lang="en-GB" baseline="0" dirty="0" err="1" smtClean="0"/>
              <a:t>PGCert</a:t>
            </a:r>
            <a:r>
              <a:rPr lang="en-GB" baseline="0" dirty="0" smtClean="0"/>
              <a:t> LTHE include focus on developing skills as researcher and working collaboratively to develop practice underpinned by research and scholarly activity – but the main focus is on developing practice. Peer learning groups are a key tool to support this.  It is a high quality professional learning experience but there is no specific focus on the very different needs of the teacher educator.</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The PG</a:t>
            </a:r>
            <a:r>
              <a:rPr lang="en-GB" baseline="0" dirty="0" smtClean="0"/>
              <a:t> Cert at LJMU plays an important role in s</a:t>
            </a:r>
            <a:r>
              <a:rPr lang="en-GB" dirty="0" smtClean="0"/>
              <a:t>upporting engagement with/in research e.g. making public –CETL journal (http://www.ljmu.ac.uk/ecl/cetl/92936.htm</a:t>
            </a:r>
            <a:r>
              <a:rPr lang="en-GB" baseline="0" dirty="0" smtClean="0"/>
              <a:t>)</a:t>
            </a:r>
            <a:r>
              <a:rPr lang="en-GB" dirty="0" smtClean="0"/>
              <a:t>,</a:t>
            </a:r>
            <a:r>
              <a:rPr lang="en-GB" baseline="0" dirty="0" smtClean="0"/>
              <a:t> presentations at L&amp;T conference</a:t>
            </a:r>
            <a:r>
              <a:rPr lang="en-GB" baseline="0" smtClean="0"/>
              <a:t>.  </a:t>
            </a:r>
            <a:endParaRPr lang="en-GB" dirty="0" smtClean="0"/>
          </a:p>
          <a:p>
            <a:pPr eaLnBrk="1" hangingPunct="1">
              <a:spcBef>
                <a:spcPct val="0"/>
              </a:spcBef>
            </a:pPr>
            <a:endParaRPr lang="en-GB" baseline="0" dirty="0" smtClean="0"/>
          </a:p>
          <a:p>
            <a:pPr eaLnBrk="1" hangingPunct="1">
              <a:spcBef>
                <a:spcPct val="0"/>
              </a:spcBef>
            </a:pPr>
            <a:r>
              <a:rPr lang="en-GB" baseline="0" dirty="0" smtClean="0"/>
              <a:t>We think that exemption from elements of the PG Cert is a wasted opportunity and feel some frustration with lack of teacher educator-specific content. Informed by our experience of the HDP in Ethiopia we suggest the addition of an AR project/module (informed by HDP experience). This could be linked to team development plans and supported by a more experienced researcher.  This approach appears to have been successful in WERN &amp; TERN.</a:t>
            </a:r>
            <a:endParaRPr lang="en-GB"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AD6DF-B569-44B1-A09A-CAFC3199325C}"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Institutional support – dependant</a:t>
            </a:r>
            <a:r>
              <a:rPr lang="en-GB" baseline="0" dirty="0" smtClean="0"/>
              <a:t> on the particular institution and team(s) you find yourself in?  The variability highlights the </a:t>
            </a:r>
            <a:r>
              <a:rPr lang="en-GB" baseline="0" dirty="0" err="1" smtClean="0"/>
              <a:t>mportance</a:t>
            </a:r>
            <a:r>
              <a:rPr lang="en-GB" baseline="0" dirty="0" smtClean="0"/>
              <a:t> of leadership and culture.</a:t>
            </a:r>
            <a:endParaRPr lang="en-GB" dirty="0" smtClean="0"/>
          </a:p>
          <a:p>
            <a:pPr eaLnBrk="1" hangingPunct="1"/>
            <a:r>
              <a:rPr lang="en-GB" dirty="0" smtClean="0"/>
              <a:t>TEAN/ESCalate – new teacher educators day – helps to connect the new</a:t>
            </a:r>
            <a:r>
              <a:rPr lang="en-GB" baseline="0" dirty="0" smtClean="0"/>
              <a:t> teacher educator with the wider community.  It may herald the first encounter with the</a:t>
            </a:r>
            <a:r>
              <a:rPr lang="en-GB" dirty="0" smtClean="0"/>
              <a:t> ITE induction guidelines.  The TEAN conference</a:t>
            </a:r>
            <a:r>
              <a:rPr lang="en-GB" baseline="0" dirty="0" smtClean="0"/>
              <a:t> and focussed day conferences are also useful supports.</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TERN (Murray </a:t>
            </a:r>
            <a:r>
              <a:rPr lang="en-GB" i="1" dirty="0" smtClean="0"/>
              <a:t>et al.</a:t>
            </a:r>
            <a:r>
              <a:rPr lang="en-GB" dirty="0" smtClean="0"/>
              <a:t>, 2009) – collaboration, building</a:t>
            </a:r>
            <a:r>
              <a:rPr lang="en-GB" baseline="0" dirty="0" smtClean="0"/>
              <a:t> a research network.</a:t>
            </a:r>
            <a:endParaRPr lang="en-GB" dirty="0" smtClean="0"/>
          </a:p>
          <a:p>
            <a:pPr eaLnBrk="1" hangingPunct="1"/>
            <a:r>
              <a:rPr lang="en-GB" dirty="0" smtClean="0"/>
              <a:t>So what role do sustained award-bearing courses (HDP, </a:t>
            </a:r>
            <a:r>
              <a:rPr lang="en-GB" dirty="0" err="1" smtClean="0"/>
              <a:t>PGCert</a:t>
            </a:r>
            <a:r>
              <a:rPr lang="en-GB" dirty="0" smtClean="0"/>
              <a:t>, MA, </a:t>
            </a:r>
            <a:r>
              <a:rPr lang="en-GB" dirty="0" err="1" smtClean="0"/>
              <a:t>EdD</a:t>
            </a:r>
            <a:r>
              <a:rPr lang="en-GB" dirty="0" smtClean="0"/>
              <a:t>/PhD,…) have?  For us they have been particularly</a:t>
            </a:r>
            <a:r>
              <a:rPr lang="en-GB" baseline="0" dirty="0" smtClean="0"/>
              <a:t> important, beginning with M level courses before entering teacher education and continuing now with doctoral studies.  But what about more collaborative research as part of award-bearing courses?  Interestingly</a:t>
            </a:r>
            <a:r>
              <a:rPr lang="en-GB" dirty="0" smtClean="0"/>
              <a:t> Tanner &amp; Davies (2009) found that some of those</a:t>
            </a:r>
            <a:r>
              <a:rPr lang="en-GB" baseline="0" dirty="0" smtClean="0"/>
              <a:t> who had </a:t>
            </a:r>
            <a:r>
              <a:rPr lang="en-GB" dirty="0" smtClean="0"/>
              <a:t>participated</a:t>
            </a:r>
            <a:r>
              <a:rPr lang="en-GB" baseline="0" dirty="0" smtClean="0"/>
              <a:t> in WERN went on to engage in research as part of award-bearing courses.</a:t>
            </a:r>
          </a:p>
          <a:p>
            <a:pPr eaLnBrk="1" hangingPunct="1"/>
            <a:endParaRPr lang="en-GB" baseline="0" dirty="0" smtClean="0"/>
          </a:p>
          <a:p>
            <a:pPr eaLnBrk="1" hangingPunct="1"/>
            <a:r>
              <a:rPr lang="en-GB" baseline="0" dirty="0" smtClean="0"/>
              <a:t>All of these aspects of the bigger picture provide supports for beginning teacher educators to engage in research but how well are these scaffolds signposted?</a:t>
            </a:r>
            <a:endParaRPr lang="en-GB" dirty="0" smtClean="0"/>
          </a:p>
          <a:p>
            <a:pPr eaLnBrk="1" hangingPunct="1">
              <a:spcBef>
                <a:spcPct val="0"/>
              </a:spcBef>
            </a:pPr>
            <a:endParaRPr lang="en-GB"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589EC-2341-4879-AC96-50E88251A3CC}"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Our critical autobiography of our journeys into research – ethical</a:t>
            </a:r>
            <a:r>
              <a:rPr lang="en-GB" baseline="0" dirty="0" smtClean="0"/>
              <a:t> considerations.</a:t>
            </a:r>
            <a:endParaRPr lang="en-GB" dirty="0" smtClean="0"/>
          </a:p>
          <a:p>
            <a:pPr eaLnBrk="1" hangingPunct="1"/>
            <a:r>
              <a:rPr lang="en-GB" dirty="0" smtClean="0"/>
              <a:t>Our plan</a:t>
            </a:r>
            <a:r>
              <a:rPr lang="en-GB" baseline="0" dirty="0" smtClean="0"/>
              <a:t> now is to examine our own progress upstream aiming to provide a story which may help to reduce the isolation often experienced by new teacher educators.</a:t>
            </a:r>
            <a:endParaRPr lang="en-GB" dirty="0" smtClean="0"/>
          </a:p>
          <a:p>
            <a:pPr eaLnBrk="1" hangingPunct="1"/>
            <a:r>
              <a:rPr lang="en-GB" dirty="0" smtClean="0"/>
              <a:t>We</a:t>
            </a:r>
            <a:r>
              <a:rPr lang="en-GB" baseline="0" dirty="0" smtClean="0"/>
              <a:t> aim to explore further </a:t>
            </a:r>
            <a:r>
              <a:rPr lang="en-GB" dirty="0" smtClean="0"/>
              <a:t>our own</a:t>
            </a:r>
            <a:r>
              <a:rPr lang="en-GB" baseline="0" dirty="0" smtClean="0"/>
              <a:t> learning through this process, from initial idea, abstract writing to today – ideas and identities shifting.  </a:t>
            </a: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baseline="0" dirty="0" smtClean="0"/>
              <a:t>Return to opening question – how </a:t>
            </a:r>
            <a:r>
              <a:rPr lang="en-GB" i="1" baseline="0" dirty="0" smtClean="0"/>
              <a:t>did /will </a:t>
            </a:r>
            <a:r>
              <a:rPr lang="en-GB" i="0" baseline="0" dirty="0" smtClean="0"/>
              <a:t>you get started with research? What are the enablers and barriers?</a:t>
            </a:r>
            <a:endParaRPr lang="en-GB" dirty="0" smtClean="0"/>
          </a:p>
          <a:p>
            <a:pPr eaLnBrk="1" hangingPunct="1">
              <a:spcBef>
                <a:spcPct val="0"/>
              </a:spcBef>
            </a:pPr>
            <a:endParaRPr lang="en-GB" dirty="0" smtClean="0"/>
          </a:p>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C50E4-BC33-4514-9EB5-E285E705EC9E}"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A050E6B-BA1B-41AD-8D92-C6D67C1FDB7D}"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A050E6B-BA1B-41AD-8D92-C6D67C1FDB7D}"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4FFE0-A7F3-46BE-A784-589639298D8D}" type="slidenum">
              <a:rPr lang="en-GB" smtClean="0"/>
              <a:pPr fontAlgn="base">
                <a:spcBef>
                  <a:spcPct val="0"/>
                </a:spcBef>
                <a:spcAft>
                  <a:spcPct val="0"/>
                </a:spcAft>
                <a:defRPr/>
              </a:pPr>
              <a:t>17</a:t>
            </a:fld>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Exploring the process of becoming research active – making public our experience.  Starting to find our</a:t>
            </a:r>
            <a:r>
              <a:rPr lang="en-GB" baseline="0" dirty="0" smtClean="0"/>
              <a:t> voices?</a:t>
            </a:r>
          </a:p>
          <a:p>
            <a:pPr eaLnBrk="1" hangingPunct="1"/>
            <a:endParaRPr lang="en-GB" baseline="0" dirty="0" smtClean="0"/>
          </a:p>
          <a:p>
            <a:pPr eaLnBrk="1" hangingPunct="1"/>
            <a:r>
              <a:rPr lang="en-GB" baseline="0" dirty="0" smtClean="0"/>
              <a:t>Our aim is to stimulate further thought on the process of becoming ‘research active’ (which has a different meaning to us at present than it probably does to some of you) for beginning teacher educators through a focus on two cases.</a:t>
            </a:r>
            <a:endParaRPr lang="en-GB" dirty="0" smtClean="0"/>
          </a:p>
          <a:p>
            <a:pPr eaLnBrk="1" hangingPunct="1"/>
            <a:r>
              <a:rPr lang="en-GB" dirty="0" smtClean="0"/>
              <a:t>We are three years in to our careers in higher education in England and characterise the journey</a:t>
            </a:r>
            <a:r>
              <a:rPr lang="en-GB" baseline="0" dirty="0" smtClean="0"/>
              <a:t> so far in terms of the salmon, fighting its way upstream.  </a:t>
            </a:r>
            <a:r>
              <a:rPr lang="en-GB" dirty="0" smtClean="0"/>
              <a:t>The salmon are often</a:t>
            </a:r>
            <a:r>
              <a:rPr lang="en-GB" baseline="0" dirty="0" smtClean="0"/>
              <a:t> supported by </a:t>
            </a:r>
            <a:r>
              <a:rPr lang="en-GB" dirty="0" smtClean="0"/>
              <a:t>salmon ladders, deliberately created to facilitate progress, a scaffold to help salmon</a:t>
            </a:r>
            <a:r>
              <a:rPr lang="en-GB" baseline="0" dirty="0" smtClean="0"/>
              <a:t> get upstream, to overcome obstacles.  What are the scaffolds supporting teacher educators to engage with research?  How visible are they?</a:t>
            </a:r>
            <a:endParaRPr lang="en-GB" dirty="0" smtClean="0"/>
          </a:p>
          <a:p>
            <a:pPr eaLnBrk="1" hangingPunct="1">
              <a:spcBef>
                <a:spcPct val="0"/>
              </a:spcBef>
            </a:pPr>
            <a:endParaRPr lang="en-GB"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1BF75F-3F1F-43EB-B824-3B8EB983B0FE}" type="slidenum">
              <a:rPr lang="en-GB" smtClean="0"/>
              <a:pPr fontAlgn="base">
                <a:spcBef>
                  <a:spcPct val="0"/>
                </a:spcBef>
                <a:spcAft>
                  <a:spcPct val="0"/>
                </a:spcAft>
                <a:defRPr/>
              </a:pPr>
              <a:t>2</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Our backgrounds</a:t>
            </a:r>
            <a:r>
              <a:rPr lang="en-GB" baseline="0" dirty="0" smtClean="0"/>
              <a:t>:</a:t>
            </a:r>
          </a:p>
          <a:p>
            <a:pPr eaLnBrk="1" hangingPunct="1">
              <a:spcBef>
                <a:spcPct val="0"/>
              </a:spcBef>
            </a:pPr>
            <a:r>
              <a:rPr lang="en-GB" baseline="0" dirty="0" smtClean="0"/>
              <a:t>Gill gained a degree in Mathematics and Education and spent many years teaching mathematics before moving in to support teacher professional development in a local authority.  Often engaged in further study; ‘scholarly habits’ driven by a desire to see what others were doing – and, at least initially, by a lack of confidence.</a:t>
            </a:r>
          </a:p>
          <a:p>
            <a:pPr eaLnBrk="1" hangingPunct="1">
              <a:spcBef>
                <a:spcPct val="0"/>
              </a:spcBef>
            </a:pPr>
            <a:endParaRPr lang="en-GB" baseline="0" dirty="0" smtClean="0"/>
          </a:p>
          <a:p>
            <a:pPr eaLnBrk="1" hangingPunct="1">
              <a:spcBef>
                <a:spcPct val="0"/>
              </a:spcBef>
            </a:pPr>
            <a:r>
              <a:rPr lang="en-GB" dirty="0" smtClean="0"/>
              <a:t>Michael – industry – functional approach, absolutes with no ambiguity; PGCE left that mindset unchallenged; approached</a:t>
            </a:r>
            <a:r>
              <a:rPr lang="en-GB" baseline="0" dirty="0" smtClean="0"/>
              <a:t> </a:t>
            </a:r>
            <a:r>
              <a:rPr lang="en-GB" dirty="0" smtClean="0"/>
              <a:t>early teaching with a problem-solving mentality; mocked for reading School Science Review and unable to bring department along</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F1D718-1B7E-407A-B007-7E0F9A8E6C5E}"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Gill’s question: ‘What is a teacher educator?’ was prompted by a flyer advertising an ESCALATE professional development day for those new to teacher education – well, I knew I was in the business of teacher education, had been for many years, but this ‘teacher educator’ in UK Higher Education appeared to be one exclusively concerned with INITIAL teacher education, hence my question.  This moment was important, focussing attention on the professional identity of the teacher educator and the multi-faceted role.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indent="0" eaLnBrk="1" hangingPunct="1">
              <a:buNone/>
            </a:pPr>
            <a:r>
              <a:rPr lang="en-GB" dirty="0" smtClean="0"/>
              <a:t>Sub-identities of teacher educators (Swennen et al (2010):</a:t>
            </a:r>
          </a:p>
          <a:p>
            <a:pPr eaLnBrk="1" hangingPunct="1"/>
            <a:r>
              <a:rPr lang="en-GB" dirty="0" smtClean="0"/>
              <a:t>as school teachers (Murray’s “novice” (2002))</a:t>
            </a:r>
          </a:p>
          <a:p>
            <a:pPr eaLnBrk="1" hangingPunct="1"/>
            <a:r>
              <a:rPr lang="en-GB" dirty="0" smtClean="0"/>
              <a:t>as teachers in HE (</a:t>
            </a:r>
            <a:r>
              <a:rPr lang="en-GB" dirty="0" err="1" smtClean="0"/>
              <a:t>PGCert</a:t>
            </a:r>
            <a:r>
              <a:rPr lang="en-GB" dirty="0" smtClean="0"/>
              <a:t>)</a:t>
            </a:r>
          </a:p>
          <a:p>
            <a:pPr eaLnBrk="1" hangingPunct="1"/>
            <a:r>
              <a:rPr lang="en-GB" dirty="0" smtClean="0"/>
              <a:t>as researchers </a:t>
            </a:r>
          </a:p>
          <a:p>
            <a:pPr eaLnBrk="1" hangingPunct="1"/>
            <a:r>
              <a:rPr lang="en-GB" dirty="0" smtClean="0"/>
              <a:t>as teachers of teachers (e.g. Korthagen, Lunenberg, </a:t>
            </a:r>
            <a:r>
              <a:rPr lang="en-GB" dirty="0" err="1" smtClean="0"/>
              <a:t>Loughran</a:t>
            </a:r>
            <a:r>
              <a:rPr lang="en-GB" dirty="0" smtClean="0"/>
              <a:t>)</a:t>
            </a:r>
          </a:p>
          <a:p>
            <a:pPr eaLnBrk="1" hangingPunct="1"/>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These are some aspects</a:t>
            </a:r>
            <a:r>
              <a:rPr lang="en-GB" baseline="0" dirty="0" smtClean="0"/>
              <a:t> of Holland </a:t>
            </a:r>
            <a:r>
              <a:rPr lang="en-GB" i="1" baseline="0" dirty="0" smtClean="0"/>
              <a:t>et</a:t>
            </a:r>
            <a:r>
              <a:rPr lang="en-GB" baseline="0" dirty="0" smtClean="0"/>
              <a:t> </a:t>
            </a:r>
            <a:r>
              <a:rPr lang="en-GB" i="1" baseline="0" dirty="0" err="1" smtClean="0"/>
              <a:t>al</a:t>
            </a:r>
            <a:r>
              <a:rPr lang="en-GB" baseline="0" dirty="0" err="1" smtClean="0"/>
              <a:t>’s</a:t>
            </a:r>
            <a:r>
              <a:rPr lang="en-GB" baseline="0" dirty="0" smtClean="0"/>
              <a:t> (1998) multiple and often contradictory identities – how are you supported to understand this as a beginning teacher educator?</a:t>
            </a:r>
          </a:p>
          <a:p>
            <a:pPr eaLnBrk="1" hangingPunct="1"/>
            <a:endParaRPr lang="en-GB" baseline="0" dirty="0" smtClean="0"/>
          </a:p>
          <a:p>
            <a:pPr eaLnBrk="1" hangingPunct="1"/>
            <a:r>
              <a:rPr lang="en-GB" baseline="0" dirty="0" smtClean="0"/>
              <a:t>Induction into teacher education is commonly through ‘micro-communities’ (Murray, 2008)  and yet in this period constant change and fragmentation both within our institutions and nationally how are these communities able to support induction?</a:t>
            </a:r>
          </a:p>
          <a:p>
            <a:pPr eaLnBrk="1" hangingPunct="1">
              <a:spcBef>
                <a:spcPct val="0"/>
              </a:spcBef>
            </a:pPr>
            <a:endParaRPr lang="en-GB"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14E5B-E075-4B1E-95FA-5A52A9512744}"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Griffiths </a:t>
            </a:r>
            <a:r>
              <a:rPr lang="en-GB" i="1" baseline="0" dirty="0" smtClean="0"/>
              <a:t>et al </a:t>
            </a:r>
            <a:r>
              <a:rPr lang="en-GB" baseline="0" dirty="0" smtClean="0"/>
              <a:t>(2010) Case study of 6 teacher educators and 6 mentors in 2 universities note the focus on the teaching for new teacher educators, research is squeezed out.</a:t>
            </a:r>
          </a:p>
          <a:p>
            <a:pPr marL="0" indent="0" eaLnBrk="1" hangingPunct="1">
              <a:buNone/>
            </a:pPr>
            <a:r>
              <a:rPr lang="en-GB" dirty="0" smtClean="0"/>
              <a:t>This is borne out elsewhere: Murray (2008) found</a:t>
            </a:r>
            <a:r>
              <a:rPr lang="en-GB" baseline="0" dirty="0" smtClean="0"/>
              <a:t> that i</a:t>
            </a:r>
            <a:r>
              <a:rPr lang="en-GB" dirty="0" smtClean="0"/>
              <a:t>nduction into</a:t>
            </a:r>
            <a:r>
              <a:rPr lang="en-GB" baseline="0" dirty="0" smtClean="0"/>
              <a:t> research less well supported than induction into teaching/admin.  This gives new teacher educators the message that the research is less important.</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14E5B-E075-4B1E-95FA-5A52A9512744}"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None/>
            </a:pPr>
            <a:r>
              <a:rPr lang="en-GB" baseline="0" dirty="0" smtClean="0"/>
              <a:t>Tanner &amp; Davies (2009:386) echo the concerns raised by Griffiths, noting that “research may not be an institutional priority”.  However, their study of one of the research groups supported by WERN (Welsh Education Research Network),  draws out several ways in which being research active has influenced the practice of teacher educators:</a:t>
            </a:r>
          </a:p>
          <a:p>
            <a:pPr marL="228600" indent="-228600" eaLnBrk="1" hangingPunct="1">
              <a:buFont typeface="+mj-lt"/>
              <a:buAutoNum type="arabicPeriod"/>
            </a:pPr>
            <a:r>
              <a:rPr lang="en-GB" baseline="0" dirty="0" smtClean="0"/>
              <a:t>increased knowledge of relevant scholarship impacting on teaching</a:t>
            </a:r>
          </a:p>
          <a:p>
            <a:pPr marL="228600" indent="-228600" eaLnBrk="1" hangingPunct="1">
              <a:buFont typeface="+mj-lt"/>
              <a:buAutoNum type="arabicPeriod"/>
            </a:pPr>
            <a:r>
              <a:rPr lang="en-GB" baseline="0" dirty="0" smtClean="0"/>
              <a:t>increased research capacity, confidence and skills – with consequent improvement in student experience e.g. ITE student research projects, (in our experience, especially at M-level)</a:t>
            </a:r>
          </a:p>
          <a:p>
            <a:pPr marL="228600" indent="-228600" eaLnBrk="1" hangingPunct="1">
              <a:buFont typeface="+mj-lt"/>
              <a:buAutoNum type="arabicPeriod"/>
            </a:pPr>
            <a:r>
              <a:rPr lang="en-GB" baseline="0" dirty="0" smtClean="0"/>
              <a:t>greater critical awareness – modelling to students being reflective practitioners</a:t>
            </a:r>
          </a:p>
          <a:p>
            <a:pPr marL="228600" indent="-228600" eaLnBrk="1" hangingPunct="1">
              <a:buFont typeface="+mj-lt"/>
              <a:buNone/>
            </a:pPr>
            <a:r>
              <a:rPr lang="en-GB" baseline="0" dirty="0" smtClean="0"/>
              <a:t>The evidence from their research supports their assertion that: ‘To build a culture of reflective practice, research must be an essential part of teacher professional development from the outset’ (p.386) – links to the role of HE in teacher education.</a:t>
            </a:r>
            <a:endParaRPr lang="en-GB"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14E5B-E075-4B1E-95FA-5A52A9512744}"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Gill – how </a:t>
            </a:r>
            <a:r>
              <a:rPr lang="en-GB" i="1" dirty="0" smtClean="0"/>
              <a:t>do </a:t>
            </a:r>
            <a:r>
              <a:rPr lang="en-GB" i="0" dirty="0" smtClean="0"/>
              <a:t>you become research active?</a:t>
            </a:r>
          </a:p>
          <a:p>
            <a:r>
              <a:rPr lang="en-GB" i="0" dirty="0" smtClean="0"/>
              <a:t>My clear aim on returning</a:t>
            </a:r>
            <a:r>
              <a:rPr lang="en-GB" i="0" baseline="0" dirty="0" smtClean="0"/>
              <a:t> to the UK was to continue to work in teacher professional learning but in higher education.  My image of those working in higher education was that there was a balance of teaching </a:t>
            </a:r>
            <a:r>
              <a:rPr lang="en-GB" b="1" i="0" baseline="0" dirty="0" smtClean="0"/>
              <a:t>and</a:t>
            </a:r>
            <a:r>
              <a:rPr lang="en-GB" i="0" baseline="0" dirty="0" smtClean="0"/>
              <a:t> research, that there would be not just an expectation of engagement with research but a culture that supported and promoted it.  I turned down one job I was offered as it was made clear to me that my engagement with research was nowhere on the departments list of priorities for the first few years.  Having already postponed my doctorate whilst in Ethiopia I was keen to make a start and was somewhat confused by job advertisements, descriptions and person specifications emphasising research only to find in practice what was wanted was a teacher.  Obviously, there are large variations according to type of HE institution...</a:t>
            </a:r>
            <a:endParaRPr lang="en-GB" i="0" dirty="0" smtClean="0"/>
          </a:p>
          <a:p>
            <a:endParaRPr lang="en-GB" dirty="0"/>
          </a:p>
        </p:txBody>
      </p:sp>
      <p:sp>
        <p:nvSpPr>
          <p:cNvPr id="4" name="Slide Number Placeholder 3"/>
          <p:cNvSpPr>
            <a:spLocks noGrp="1"/>
          </p:cNvSpPr>
          <p:nvPr>
            <p:ph type="sldNum" sz="quarter" idx="10"/>
          </p:nvPr>
        </p:nvSpPr>
        <p:spPr/>
        <p:txBody>
          <a:bodyPr/>
          <a:lstStyle/>
          <a:p>
            <a:pPr>
              <a:defRPr/>
            </a:pPr>
            <a:fld id="{EA050E6B-BA1B-41AD-8D92-C6D67C1FDB7D}"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What are the progression routes for teacher educators?  We struggled to represent it here.</a:t>
            </a:r>
          </a:p>
          <a:p>
            <a:pPr eaLnBrk="1" hangingPunct="1">
              <a:spcBef>
                <a:spcPct val="0"/>
              </a:spcBef>
            </a:pPr>
            <a:r>
              <a:rPr lang="en-GB" dirty="0" smtClean="0"/>
              <a:t>Munn (2010:420) warns</a:t>
            </a:r>
            <a:r>
              <a:rPr lang="en-GB" baseline="0" dirty="0" smtClean="0"/>
              <a:t> of “the dangers of a separation of research and initial teacher education” (particularly in terms of those institutions which score highly on the REF it must be noted) – “teacher educators can be seen as second-class academic citizens” (p. 41).  She talks of the importance of the link between research and ITE in terms of the development of new teachers:</a:t>
            </a:r>
          </a:p>
          <a:p>
            <a:pPr eaLnBrk="1" hangingPunct="1">
              <a:spcBef>
                <a:spcPct val="0"/>
              </a:spcBef>
              <a:buFont typeface="Arial" pitchFamily="34" charset="0"/>
              <a:buChar char="•"/>
            </a:pPr>
            <a:r>
              <a:rPr lang="en-GB" baseline="0" dirty="0" smtClean="0"/>
              <a:t>So that they know and understand research findings and can apply them to their own practice</a:t>
            </a:r>
          </a:p>
          <a:p>
            <a:pPr eaLnBrk="1" hangingPunct="1">
              <a:spcBef>
                <a:spcPct val="0"/>
              </a:spcBef>
              <a:buFont typeface="Arial" pitchFamily="34" charset="0"/>
              <a:buChar char="•"/>
            </a:pPr>
            <a:r>
              <a:rPr lang="en-GB" baseline="0" dirty="0" smtClean="0"/>
              <a:t>In terms of fostering a ‘</a:t>
            </a:r>
            <a:r>
              <a:rPr lang="en-GB" baseline="0" dirty="0" err="1" smtClean="0"/>
              <a:t>researcherly</a:t>
            </a:r>
            <a:r>
              <a:rPr lang="en-GB" baseline="0" dirty="0" smtClean="0"/>
              <a:t> disposition’ (Munn &amp; </a:t>
            </a:r>
            <a:r>
              <a:rPr lang="en-GB" baseline="0" dirty="0" err="1" smtClean="0"/>
              <a:t>Ozga</a:t>
            </a:r>
            <a:r>
              <a:rPr lang="en-GB" baseline="0" dirty="0" smtClean="0"/>
              <a:t>, 2002; cited in Munn, 2010:422) - critical engagement with practice</a:t>
            </a:r>
          </a:p>
          <a:p>
            <a:pPr eaLnBrk="1" hangingPunct="1">
              <a:spcBef>
                <a:spcPct val="0"/>
              </a:spcBef>
              <a:buFont typeface="Arial" pitchFamily="34" charset="0"/>
              <a:buChar char="•"/>
            </a:pPr>
            <a:r>
              <a:rPr lang="en-GB" baseline="0" dirty="0" smtClean="0"/>
              <a:t>Becoming research-active is the </a:t>
            </a:r>
            <a:r>
              <a:rPr lang="en-GB" b="1" baseline="0" dirty="0" smtClean="0"/>
              <a:t>final</a:t>
            </a:r>
            <a:r>
              <a:rPr lang="en-GB" baseline="0" dirty="0" smtClean="0"/>
              <a:t> issue addressed in the ITE induction guidelines (Boyd et al., 2007) though its importance is highlighted.  They note that it may be useful to consider progression in research and scholarly activity ‘moving from inquiring into an area of expertise…through to contributing actively to it (ATE, 2003)’ (Boyd et al, 2007:16).  ‘Scholarship of application (integrating theory with practice)’.  ‘Scholarship of discovery (the production of original research)’ (p.16)</a:t>
            </a:r>
          </a:p>
          <a:p>
            <a:pPr eaLnBrk="1" hangingPunct="1">
              <a:spcBef>
                <a:spcPct val="0"/>
              </a:spcBef>
              <a:buFont typeface="Arial" pitchFamily="34" charset="0"/>
              <a:buChar char="•"/>
            </a:pPr>
            <a:r>
              <a:rPr lang="en-GB" baseline="0" dirty="0" smtClean="0"/>
              <a:t>Ref to McIntyre and McIntyre (1999) four types of research in Tanner and Davies</a:t>
            </a:r>
          </a:p>
          <a:p>
            <a:r>
              <a:rPr lang="en-GB" sz="1200" kern="1200" baseline="0" dirty="0" smtClean="0">
                <a:solidFill>
                  <a:schemeClr val="tx1"/>
                </a:solidFill>
                <a:latin typeface="+mn-lt"/>
                <a:ea typeface="+mn-ea"/>
                <a:cs typeface="+mn-cs"/>
              </a:rPr>
              <a:t>McIntyre and McIntyre (1999) distinguish between four types of research about teaching and learning:</a:t>
            </a:r>
          </a:p>
          <a:p>
            <a:r>
              <a:rPr lang="en-GB" sz="1200" kern="1200" baseline="0" dirty="0" smtClean="0">
                <a:solidFill>
                  <a:schemeClr val="tx1"/>
                </a:solidFill>
                <a:latin typeface="+mn-lt"/>
                <a:ea typeface="+mn-ea"/>
                <a:cs typeface="+mn-cs"/>
              </a:rPr>
              <a:t>(1) research aimed at applying knowledge from social sciences to policies and practices for teaching and learning;</a:t>
            </a:r>
          </a:p>
          <a:p>
            <a:r>
              <a:rPr lang="en-GB" sz="1200" kern="1200" baseline="0" dirty="0" smtClean="0">
                <a:solidFill>
                  <a:schemeClr val="tx1"/>
                </a:solidFill>
                <a:latin typeface="+mn-lt"/>
                <a:ea typeface="+mn-ea"/>
                <a:cs typeface="+mn-cs"/>
              </a:rPr>
              <a:t>(2) educational research aimed at achieving improved understanding of teaching and learning practices, processes and contexts;</a:t>
            </a:r>
          </a:p>
          <a:p>
            <a:r>
              <a:rPr lang="en-GB" sz="1200" kern="1200" baseline="0" dirty="0" smtClean="0">
                <a:solidFill>
                  <a:schemeClr val="tx1"/>
                </a:solidFill>
                <a:latin typeface="+mn-lt"/>
                <a:ea typeface="+mn-ea"/>
                <a:cs typeface="+mn-cs"/>
              </a:rPr>
              <a:t>(3) research designed to provide direct evidence of effective approaches to teaching and learning;</a:t>
            </a:r>
          </a:p>
          <a:p>
            <a:r>
              <a:rPr lang="en-GB" sz="1200" kern="1200" baseline="0" dirty="0" smtClean="0">
                <a:solidFill>
                  <a:schemeClr val="tx1"/>
                </a:solidFill>
                <a:latin typeface="+mn-lt"/>
                <a:ea typeface="+mn-ea"/>
                <a:cs typeface="+mn-cs"/>
              </a:rPr>
              <a:t>(4) practitioner research and especially schools as research and learning institutions. (McIntyre and McIntyre 1999, v)</a:t>
            </a:r>
            <a:endParaRPr lang="en-GB"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40761-5FBC-4A88-9AD2-8D1C381DC0CC}"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3C6C1C-CD64-47E4-A044-8AC06FE6C96F}" type="slidenum">
              <a:rPr lang="en-GB" smtClean="0"/>
              <a:pPr fontAlgn="base">
                <a:spcBef>
                  <a:spcPct val="0"/>
                </a:spcBef>
                <a:spcAft>
                  <a:spcPct val="0"/>
                </a:spcAft>
                <a:defRPr/>
              </a:pPr>
              <a:t>9</a:t>
            </a:fld>
            <a:endParaRPr lang="en-GB"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70% of staff in new universities only qualified to Bachelor degree level in Ethiopia and the country faces the challenges of ‘</a:t>
            </a:r>
            <a:r>
              <a:rPr lang="en-US" dirty="0" err="1" smtClean="0"/>
              <a:t>massification</a:t>
            </a:r>
            <a:r>
              <a:rPr lang="en-US" dirty="0" smtClean="0"/>
              <a:t>’ in HE (from 2 to 22 universities in 10 years with another 10 imminent) (Ashcroft, 2010). </a:t>
            </a:r>
            <a:r>
              <a:rPr lang="en-US" baseline="0" dirty="0" smtClean="0"/>
              <a:t> The p</a:t>
            </a:r>
            <a:r>
              <a:rPr lang="en-US" dirty="0" smtClean="0"/>
              <a:t>opulation has tripled in 30 years. The</a:t>
            </a:r>
            <a:r>
              <a:rPr lang="en-US" baseline="0" dirty="0" smtClean="0"/>
              <a:t> Higher Diploma </a:t>
            </a:r>
            <a:r>
              <a:rPr lang="en-US" baseline="0" dirty="0" err="1" smtClean="0"/>
              <a:t>Programme</a:t>
            </a:r>
            <a:r>
              <a:rPr lang="en-US" baseline="0" dirty="0" smtClean="0"/>
              <a:t> (HDP) is a key part of i</a:t>
            </a:r>
            <a:r>
              <a:rPr lang="en-US" dirty="0" smtClean="0"/>
              <a:t>nduction into</a:t>
            </a:r>
            <a:r>
              <a:rPr lang="en-US" baseline="0" dirty="0" smtClean="0"/>
              <a:t> HE, part of the Teacher Education System Overhaul (TESO). We have not the time here to explore criticisms of the model (e.g. Tessema (2006) referring to contradictions such as skilling /deskilling (“a lack of a self-improving situation or </a:t>
            </a:r>
            <a:r>
              <a:rPr lang="en-US" baseline="0" dirty="0" err="1" smtClean="0"/>
              <a:t>dehumanisation</a:t>
            </a:r>
            <a:r>
              <a:rPr lang="en-US" baseline="0" dirty="0" smtClean="0"/>
              <a:t>…which is rampant” and use of plasma), the importation of initiatives from N to S). Bekele (2008:52) described the HDP as “a government initiative and the control is highly centralized”. Here we want to focus on features of HDP that could be adapted in the UK – collaborative action research.</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2E621773-2997-415F-A0B0-6CEEF0BDB4CD}" type="datetimeFigureOut">
              <a:rPr lang="en-GB"/>
              <a:pPr>
                <a:defRPr/>
              </a:pPr>
              <a:t>02/06/2011</a:t>
            </a:fld>
            <a:endParaRPr lang="en-GB"/>
          </a:p>
        </p:txBody>
      </p:sp>
      <p:sp>
        <p:nvSpPr>
          <p:cNvPr id="8" name="Slide Number Placeholder 15"/>
          <p:cNvSpPr>
            <a:spLocks noGrp="1"/>
          </p:cNvSpPr>
          <p:nvPr>
            <p:ph type="sldNum" sz="quarter" idx="11"/>
          </p:nvPr>
        </p:nvSpPr>
        <p:spPr/>
        <p:txBody>
          <a:bodyPr/>
          <a:lstStyle>
            <a:lvl1pPr>
              <a:defRPr/>
            </a:lvl1pPr>
          </a:lstStyle>
          <a:p>
            <a:pPr>
              <a:defRPr/>
            </a:pPr>
            <a:fld id="{00A2D063-BAE0-4BC2-BB20-A7B25AAA36E6}" type="slidenum">
              <a:rPr lang="en-GB"/>
              <a:pPr>
                <a:defRPr/>
              </a:pPr>
              <a:t>‹#›</a:t>
            </a:fld>
            <a:endParaRPr lang="en-GB"/>
          </a:p>
        </p:txBody>
      </p:sp>
      <p:sp>
        <p:nvSpPr>
          <p:cNvPr id="10" name="Footer Placeholder 16"/>
          <p:cNvSpPr>
            <a:spLocks noGrp="1"/>
          </p:cNvSpPr>
          <p:nvPr>
            <p:ph type="ftr" sz="quarter" idx="12"/>
          </p:nvPr>
        </p:nvSpPr>
        <p:spPr/>
        <p:txBody>
          <a:bodyPr/>
          <a:lstStyle>
            <a:lvl1pPr>
              <a:defRPr/>
            </a:lvl1pPr>
          </a:lstStyle>
          <a:p>
            <a:pPr>
              <a:defRPr/>
            </a:pPr>
            <a:endParaRPr lang="en-GB"/>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0244805-728F-48F8-8D50-3C949FEA3BA2}" type="datetimeFigureOut">
              <a:rPr lang="en-GB"/>
              <a:pPr>
                <a:defRPr/>
              </a:pPr>
              <a:t>02/06/2011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7A64E59C-F3D7-4997-A32D-E266FD4A6774}" type="slidenum">
              <a:rPr lang="en-GB"/>
              <a:pPr>
                <a:defRPr/>
              </a:pPr>
              <a:t>‹#›</a:t>
            </a:fld>
            <a:endParaRPr lang="en-GB"/>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CA073D6-0421-4C05-A4B7-0C7D74100315}" type="datetimeFigureOut">
              <a:rPr lang="en-GB"/>
              <a:pPr>
                <a:defRPr/>
              </a:pPr>
              <a:t>02/06/2011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EB7A267D-0793-46A7-BF54-8A0D295A93D9}" type="slidenum">
              <a:rPr lang="en-GB"/>
              <a:pPr>
                <a:defRPr/>
              </a:pPr>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F0823FCE-3EFD-4F68-8BFB-75838394608B}" type="datetimeFigureOut">
              <a:rPr lang="en-GB"/>
              <a:pPr>
                <a:defRPr/>
              </a:pPr>
              <a:t>02/06/2011</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B8B28911-C336-45CC-BFA7-652A292C135E}" type="slidenum">
              <a:rPr lang="en-GB"/>
              <a:pPr>
                <a:defRPr/>
              </a:pPr>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7B2CB6-90C8-4BE3-B4FF-8552F4F42EB3}" type="datetimeFigureOut">
              <a:rPr lang="en-GB"/>
              <a:pPr>
                <a:defRPr/>
              </a:pPr>
              <a:t>02/06/2011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69F8A38-6B54-4274-94D0-3EE43830FFA7}" type="slidenum">
              <a:rPr lang="en-GB"/>
              <a:pPr>
                <a:defRPr/>
              </a:pPr>
              <a:t>‹#›</a:t>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FFC1B8C-6254-4934-A510-1AFDE0BC9B6C}" type="datetimeFigureOut">
              <a:rPr lang="en-GB"/>
              <a:pPr>
                <a:defRPr/>
              </a:pPr>
              <a:t>02/06/2011</a:t>
            </a:fld>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32F0E778-0B4B-421C-BA51-734FC4324486}" type="slidenum">
              <a:rPr lang="en-GB"/>
              <a:pPr>
                <a:defRPr/>
              </a:pPr>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DF1CF18-BC05-4B72-84DD-7D463F049496}" type="slidenum">
              <a:rPr lang="en-GB"/>
              <a:pPr>
                <a:defRPr/>
              </a:pPr>
              <a:t>‹#›</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Date Placeholder 6"/>
          <p:cNvSpPr>
            <a:spLocks noGrp="1"/>
          </p:cNvSpPr>
          <p:nvPr>
            <p:ph type="dt" sz="half" idx="12"/>
          </p:nvPr>
        </p:nvSpPr>
        <p:spPr/>
        <p:txBody>
          <a:bodyPr/>
          <a:lstStyle>
            <a:lvl1pPr>
              <a:defRPr/>
            </a:lvl1pPr>
          </a:lstStyle>
          <a:p>
            <a:pPr>
              <a:defRPr/>
            </a:pPr>
            <a:fld id="{B3F84401-C98E-4CFA-AA2E-D8D159793F42}" type="datetimeFigureOut">
              <a:rPr lang="en-GB"/>
              <a:pPr>
                <a:defRPr/>
              </a:pPr>
              <a:t>02/06/2011</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4E470D69-E08E-4060-BAB9-52AF00636802}" type="datetimeFigureOut">
              <a:rPr lang="en-GB"/>
              <a:pPr>
                <a:defRPr/>
              </a:pPr>
              <a:t>02/06/2011</a:t>
            </a:fld>
            <a:endParaRPr lang="en-GB"/>
          </a:p>
        </p:txBody>
      </p:sp>
      <p:sp>
        <p:nvSpPr>
          <p:cNvPr id="4" name="Footer Placeholder 9"/>
          <p:cNvSpPr>
            <a:spLocks noGrp="1"/>
          </p:cNvSpPr>
          <p:nvPr>
            <p:ph type="ftr" sz="quarter" idx="11"/>
          </p:nvPr>
        </p:nvSpPr>
        <p:spPr/>
        <p:txBody>
          <a:bodyPr/>
          <a:lstStyle>
            <a:lvl1pPr>
              <a:defRPr/>
            </a:lvl1pPr>
          </a:lstStyle>
          <a:p>
            <a:pPr>
              <a:defRPr/>
            </a:pPr>
            <a:endParaRPr lang="en-GB"/>
          </a:p>
        </p:txBody>
      </p:sp>
      <p:sp>
        <p:nvSpPr>
          <p:cNvPr id="5" name="Slide Number Placeholder 21"/>
          <p:cNvSpPr>
            <a:spLocks noGrp="1"/>
          </p:cNvSpPr>
          <p:nvPr>
            <p:ph type="sldNum" sz="quarter" idx="12"/>
          </p:nvPr>
        </p:nvSpPr>
        <p:spPr/>
        <p:txBody>
          <a:bodyPr/>
          <a:lstStyle>
            <a:lvl1pPr>
              <a:defRPr/>
            </a:lvl1pPr>
          </a:lstStyle>
          <a:p>
            <a:pPr>
              <a:defRPr/>
            </a:pPr>
            <a:fld id="{E51C9AF6-59B3-4B9B-857D-1A522E3ED311}" type="slidenum">
              <a:rPr lang="en-GB"/>
              <a:pPr>
                <a:defRPr/>
              </a:pPr>
              <a:t>‹#›</a:t>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CDD3648E-3DB9-4F41-8F3F-DB78B6E1DE10}" type="datetimeFigureOut">
              <a:rPr lang="en-GB"/>
              <a:pPr>
                <a:defRPr/>
              </a:pPr>
              <a:t>02/06/2011</a:t>
            </a:fld>
            <a:endParaRPr lang="en-GB"/>
          </a:p>
        </p:txBody>
      </p:sp>
      <p:sp>
        <p:nvSpPr>
          <p:cNvPr id="3" name="Footer Placeholder 9"/>
          <p:cNvSpPr>
            <a:spLocks noGrp="1"/>
          </p:cNvSpPr>
          <p:nvPr>
            <p:ph type="ftr" sz="quarter" idx="11"/>
          </p:nvPr>
        </p:nvSpPr>
        <p:spPr/>
        <p:txBody>
          <a:bodyPr/>
          <a:lstStyle>
            <a:lvl1pPr>
              <a:defRPr/>
            </a:lvl1pPr>
          </a:lstStyle>
          <a:p>
            <a:pPr>
              <a:defRPr/>
            </a:pPr>
            <a:endParaRPr lang="en-GB"/>
          </a:p>
        </p:txBody>
      </p:sp>
      <p:sp>
        <p:nvSpPr>
          <p:cNvPr id="4" name="Slide Number Placeholder 21"/>
          <p:cNvSpPr>
            <a:spLocks noGrp="1"/>
          </p:cNvSpPr>
          <p:nvPr>
            <p:ph type="sldNum" sz="quarter" idx="12"/>
          </p:nvPr>
        </p:nvSpPr>
        <p:spPr/>
        <p:txBody>
          <a:bodyPr/>
          <a:lstStyle>
            <a:lvl1pPr>
              <a:defRPr/>
            </a:lvl1pPr>
          </a:lstStyle>
          <a:p>
            <a:pPr>
              <a:defRPr/>
            </a:pPr>
            <a:fld id="{6C4A827D-DBF1-4CD8-AFE0-6E01DF04E0E3}" type="slidenum">
              <a:rPr lang="en-GB"/>
              <a:pPr>
                <a:defRPr/>
              </a:pPr>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1023809A-964C-45F9-A696-5494DDA6D473}" type="datetimeFigureOut">
              <a:rPr lang="en-GB"/>
              <a:pPr>
                <a:defRPr/>
              </a:pPr>
              <a:t>02/06/2011</a:t>
            </a:fld>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276CE340-CAD4-42F0-BAE9-BD27BC1AF6FC}" type="slidenum">
              <a:rPr lang="en-GB"/>
              <a:pPr>
                <a:defRPr/>
              </a:pPr>
              <a:t>‹#›</a:t>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27056CC3-2237-4046-A5BF-8DB24F5C5B74}" type="datetimeFigureOut">
              <a:rPr lang="en-GB"/>
              <a:pPr>
                <a:defRPr/>
              </a:pPr>
              <a:t>02/06/2011</a:t>
            </a:fld>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1EA253EE-5BA3-4882-8F39-AB36B01D673E}" type="slidenum">
              <a:rPr lang="en-GB"/>
              <a:pPr>
                <a:defRPr/>
              </a:pPr>
              <a:t>‹#›</a:t>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11375396-2B33-4B43-A9AA-007CE635B528}" type="datetimeFigureOut">
              <a:rPr lang="en-GB"/>
              <a:pPr>
                <a:defRPr/>
              </a:pPr>
              <a:t>02/06/2011</a:t>
            </a:fld>
            <a:endParaRPr lang="en-GB"/>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GB"/>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5174EBAD-937B-4D63-9F27-83CA7B8F5143}" type="slidenum">
              <a:rPr lang="en-GB"/>
              <a:pPr>
                <a:defRPr/>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915" r:id="rId1"/>
    <p:sldLayoutId id="2147483907" r:id="rId2"/>
    <p:sldLayoutId id="2147483916" r:id="rId3"/>
    <p:sldLayoutId id="2147483908" r:id="rId4"/>
    <p:sldLayoutId id="2147483917" r:id="rId5"/>
    <p:sldLayoutId id="2147483909" r:id="rId6"/>
    <p:sldLayoutId id="2147483910" r:id="rId7"/>
    <p:sldLayoutId id="2147483911" r:id="rId8"/>
    <p:sldLayoutId id="2147483912" r:id="rId9"/>
    <p:sldLayoutId id="2147483913" r:id="rId10"/>
    <p:sldLayoutId id="2147483914" r:id="rId11"/>
  </p:sldLayoutIdLst>
  <p:transition>
    <p:fade thruBlk="1"/>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alibri" pitchFamily="34" charset="0"/>
        </a:defRPr>
      </a:lvl2pPr>
      <a:lvl3pPr algn="l" rtl="0" eaLnBrk="0" fontAlgn="base" hangingPunct="0">
        <a:spcBef>
          <a:spcPct val="0"/>
        </a:spcBef>
        <a:spcAft>
          <a:spcPct val="0"/>
        </a:spcAft>
        <a:defRPr sz="4200">
          <a:solidFill>
            <a:srgbClr val="F9F9F9"/>
          </a:solidFill>
          <a:latin typeface="Calibri" pitchFamily="34" charset="0"/>
        </a:defRPr>
      </a:lvl3pPr>
      <a:lvl4pPr algn="l" rtl="0" eaLnBrk="0" fontAlgn="base" hangingPunct="0">
        <a:spcBef>
          <a:spcPct val="0"/>
        </a:spcBef>
        <a:spcAft>
          <a:spcPct val="0"/>
        </a:spcAft>
        <a:defRPr sz="4200">
          <a:solidFill>
            <a:srgbClr val="F9F9F9"/>
          </a:solidFill>
          <a:latin typeface="Calibri" pitchFamily="34" charset="0"/>
        </a:defRPr>
      </a:lvl4pPr>
      <a:lvl5pPr algn="l" rtl="0" eaLnBrk="0" fontAlgn="base" hangingPunct="0">
        <a:spcBef>
          <a:spcPct val="0"/>
        </a:spcBef>
        <a:spcAft>
          <a:spcPct val="0"/>
        </a:spcAft>
        <a:defRPr sz="4200">
          <a:solidFill>
            <a:srgbClr val="F9F9F9"/>
          </a:solidFill>
          <a:latin typeface="Calibri" pitchFamily="34" charset="0"/>
        </a:defRPr>
      </a:lvl5pPr>
      <a:lvl6pPr marL="457200" algn="l" rtl="0" fontAlgn="base">
        <a:spcBef>
          <a:spcPct val="0"/>
        </a:spcBef>
        <a:spcAft>
          <a:spcPct val="0"/>
        </a:spcAft>
        <a:defRPr sz="4200">
          <a:solidFill>
            <a:srgbClr val="F9F9F9"/>
          </a:solidFill>
          <a:latin typeface="Calibri" pitchFamily="34" charset="0"/>
        </a:defRPr>
      </a:lvl6pPr>
      <a:lvl7pPr marL="914400" algn="l" rtl="0" fontAlgn="base">
        <a:spcBef>
          <a:spcPct val="0"/>
        </a:spcBef>
        <a:spcAft>
          <a:spcPct val="0"/>
        </a:spcAft>
        <a:defRPr sz="4200">
          <a:solidFill>
            <a:srgbClr val="F9F9F9"/>
          </a:solidFill>
          <a:latin typeface="Calibri" pitchFamily="34" charset="0"/>
        </a:defRPr>
      </a:lvl7pPr>
      <a:lvl8pPr marL="1371600" algn="l" rtl="0" fontAlgn="base">
        <a:spcBef>
          <a:spcPct val="0"/>
        </a:spcBef>
        <a:spcAft>
          <a:spcPct val="0"/>
        </a:spcAft>
        <a:defRPr sz="4200">
          <a:solidFill>
            <a:srgbClr val="F9F9F9"/>
          </a:solidFill>
          <a:latin typeface="Calibri" pitchFamily="34" charset="0"/>
        </a:defRPr>
      </a:lvl8pPr>
      <a:lvl9pPr marL="1828800" algn="l" rtl="0" fontAlgn="base">
        <a:spcBef>
          <a:spcPct val="0"/>
        </a:spcBef>
        <a:spcAft>
          <a:spcPct val="0"/>
        </a:spcAft>
        <a:defRPr sz="4200">
          <a:solidFill>
            <a:srgbClr val="F9F9F9"/>
          </a:solidFill>
          <a:latin typeface="Calibri"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E0A208"/>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B8605"/>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E0A208"/>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E0A208"/>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jmu.ac.uk/ecl/cetl/92936.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6513" y="-26988"/>
            <a:ext cx="10298113" cy="6858001"/>
          </a:xfrm>
          <a:prstGeom prst="rect">
            <a:avLst/>
          </a:prstGeom>
          <a:noFill/>
          <a:ln w="9525">
            <a:noFill/>
            <a:miter lim="800000"/>
            <a:headEnd/>
            <a:tailEnd/>
          </a:ln>
        </p:spPr>
      </p:pic>
      <p:sp>
        <p:nvSpPr>
          <p:cNvPr id="3" name="Subtitle 2"/>
          <p:cNvSpPr>
            <a:spLocks noGrp="1"/>
          </p:cNvSpPr>
          <p:nvPr>
            <p:ph type="subTitle" idx="1"/>
          </p:nvPr>
        </p:nvSpPr>
        <p:spPr>
          <a:xfrm>
            <a:off x="395288" y="4581525"/>
            <a:ext cx="6121400" cy="1143000"/>
          </a:xfrm>
        </p:spPr>
        <p:txBody>
          <a:bodyPr/>
          <a:lstStyle/>
          <a:p>
            <a:pPr algn="l" eaLnBrk="1" fontAlgn="auto" hangingPunct="1">
              <a:spcAft>
                <a:spcPts val="0"/>
              </a:spcAft>
              <a:buFont typeface="Wingdings 2"/>
              <a:buNone/>
              <a:defRPr/>
            </a:pPr>
            <a:r>
              <a:rPr lang="en-GB" sz="2800" b="1" dirty="0" smtClean="0">
                <a:ln>
                  <a:solidFill>
                    <a:schemeClr val="bg2">
                      <a:shade val="75000"/>
                    </a:schemeClr>
                  </a:solidFill>
                </a:ln>
                <a:solidFill>
                  <a:schemeClr val="tx1"/>
                </a:solidFill>
                <a:effectLst>
                  <a:outerShdw blurRad="63500" dist="63500" dir="2700000" algn="tl">
                    <a:srgbClr val="000000"/>
                  </a:outerShdw>
                </a:effectLst>
              </a:rPr>
              <a:t>Gill Adams and Michael Inglis</a:t>
            </a:r>
          </a:p>
          <a:p>
            <a:pPr algn="l" eaLnBrk="1" fontAlgn="auto" hangingPunct="1">
              <a:spcAft>
                <a:spcPts val="0"/>
              </a:spcAft>
              <a:buFont typeface="Wingdings 2"/>
              <a:buNone/>
              <a:defRPr/>
            </a:pPr>
            <a:r>
              <a:rPr lang="en-GB" sz="2800" b="1" dirty="0" smtClean="0">
                <a:ln>
                  <a:solidFill>
                    <a:schemeClr val="bg2">
                      <a:shade val="75000"/>
                    </a:schemeClr>
                  </a:solidFill>
                </a:ln>
                <a:solidFill>
                  <a:schemeClr val="tx1"/>
                </a:solidFill>
                <a:effectLst>
                  <a:outerShdw blurRad="63500" dist="63500" dir="2700000" algn="tl">
                    <a:srgbClr val="000000"/>
                  </a:outerShdw>
                </a:effectLst>
              </a:rPr>
              <a:t>Liverpool John Moores University</a:t>
            </a:r>
            <a:endParaRPr lang="en-GB" sz="2800" b="1" dirty="0">
              <a:ln>
                <a:solidFill>
                  <a:schemeClr val="bg2">
                    <a:shade val="75000"/>
                  </a:schemeClr>
                </a:solidFill>
              </a:ln>
              <a:solidFill>
                <a:schemeClr val="tx1"/>
              </a:solidFill>
              <a:effectLst>
                <a:outerShdw blurRad="63500" dist="63500" dir="2700000" algn="tl">
                  <a:srgbClr val="000000"/>
                </a:outerShdw>
              </a:effectLst>
            </a:endParaRPr>
          </a:p>
        </p:txBody>
      </p:sp>
      <p:sp>
        <p:nvSpPr>
          <p:cNvPr id="2" name="Title 1"/>
          <p:cNvSpPr>
            <a:spLocks noGrp="1"/>
          </p:cNvSpPr>
          <p:nvPr>
            <p:ph type="ctrTitle"/>
          </p:nvPr>
        </p:nvSpPr>
        <p:spPr>
          <a:xfrm>
            <a:off x="226640" y="151656"/>
            <a:ext cx="8917360" cy="757064"/>
          </a:xfrm>
        </p:spPr>
        <p:txBody>
          <a:bodyPr/>
          <a:lstStyle/>
          <a:p>
            <a:pPr algn="l" eaLnBrk="1" fontAlgn="auto" hangingPunct="1">
              <a:spcAft>
                <a:spcPts val="0"/>
              </a:spcAft>
              <a:defRPr/>
            </a:pPr>
            <a:r>
              <a:rPr lang="en-GB" sz="4400" b="1" dirty="0" smtClean="0">
                <a:ln w="3200">
                  <a:solidFill>
                    <a:schemeClr val="bg2">
                      <a:shade val="75000"/>
                    </a:schemeClr>
                  </a:solidFill>
                  <a:prstDash val="solid"/>
                  <a:round/>
                </a:ln>
                <a:effectLst>
                  <a:outerShdw blurRad="63500" dist="63500" dir="2700000" algn="tl">
                    <a:schemeClr val="bg1"/>
                  </a:outerShdw>
                </a:effectLst>
              </a:rPr>
              <a:t>How </a:t>
            </a:r>
            <a:r>
              <a:rPr lang="en-GB" sz="4400" b="1" i="1" dirty="0" smtClean="0">
                <a:ln w="3200">
                  <a:solidFill>
                    <a:schemeClr val="bg2">
                      <a:shade val="75000"/>
                    </a:schemeClr>
                  </a:solidFill>
                  <a:prstDash val="solid"/>
                  <a:round/>
                </a:ln>
                <a:effectLst>
                  <a:outerShdw blurRad="63500" dist="63500" dir="2700000" algn="tl">
                    <a:schemeClr val="bg1"/>
                  </a:outerShdw>
                </a:effectLst>
              </a:rPr>
              <a:t>do </a:t>
            </a:r>
            <a:r>
              <a:rPr lang="en-GB" sz="4400" b="1" dirty="0" smtClean="0">
                <a:ln w="3200">
                  <a:solidFill>
                    <a:schemeClr val="bg2">
                      <a:shade val="75000"/>
                    </a:schemeClr>
                  </a:solidFill>
                  <a:prstDash val="solid"/>
                  <a:round/>
                </a:ln>
                <a:effectLst>
                  <a:outerShdw blurRad="63500" dist="63500" dir="2700000" algn="tl">
                    <a:schemeClr val="bg1"/>
                  </a:outerShdw>
                </a:effectLst>
              </a:rPr>
              <a:t>I get started with research? </a:t>
            </a:r>
            <a:endParaRPr lang="en-GB" sz="4400" b="1" dirty="0">
              <a:ln w="3200">
                <a:solidFill>
                  <a:schemeClr val="bg2">
                    <a:shade val="75000"/>
                  </a:schemeClr>
                </a:solidFill>
                <a:prstDash val="solid"/>
                <a:round/>
              </a:ln>
              <a:effectLst>
                <a:outerShdw blurRad="63500" dist="63500" dir="2700000" algn="tl">
                  <a:schemeClr val="bg1"/>
                </a:outerShdw>
              </a:effectLst>
            </a:endParaRPr>
          </a:p>
        </p:txBody>
      </p:sp>
      <p:sp>
        <p:nvSpPr>
          <p:cNvPr id="5" name="Title 1"/>
          <p:cNvSpPr txBox="1">
            <a:spLocks/>
          </p:cNvSpPr>
          <p:nvPr/>
        </p:nvSpPr>
        <p:spPr>
          <a:xfrm>
            <a:off x="251520" y="764704"/>
            <a:ext cx="8917360" cy="1512168"/>
          </a:xfrm>
          <a:prstGeom prst="rect">
            <a:avLst/>
          </a:prstGeom>
          <a:ln w="6350" cap="rnd">
            <a:noFill/>
          </a:ln>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100" normalizeH="0" baseline="0" noProof="0" dirty="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Confronting the challenge of becoming research active</a:t>
            </a:r>
            <a:endParaRPr kumimoji="0" lang="en-GB" sz="4400" b="1" i="0" u="none" strike="noStrike" kern="1200" cap="none" spc="-100" normalizeH="0" baseline="0" noProof="0" dirty="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Case 1: Collaborative Action Research and the Higher Diploma Programme</a:t>
            </a:r>
            <a:endParaRPr lang="en-GB" dirty="0"/>
          </a:p>
        </p:txBody>
      </p:sp>
      <p:sp>
        <p:nvSpPr>
          <p:cNvPr id="10243" name="Content Placeholder 2"/>
          <p:cNvSpPr>
            <a:spLocks noGrp="1"/>
          </p:cNvSpPr>
          <p:nvPr>
            <p:ph sz="half" idx="1"/>
          </p:nvPr>
        </p:nvSpPr>
        <p:spPr>
          <a:xfrm>
            <a:off x="457200" y="1524000"/>
            <a:ext cx="4059238" cy="4572000"/>
          </a:xfrm>
        </p:spPr>
        <p:txBody>
          <a:bodyPr/>
          <a:lstStyle/>
          <a:p>
            <a:pPr eaLnBrk="1" hangingPunct="1"/>
            <a:r>
              <a:rPr lang="en-GB" sz="2400" dirty="0" smtClean="0"/>
              <a:t>“…impetus for change/innovation through deepening the participants’ understanding of social processes and developing strategies to bring about improvement” (Noffke &amp; Somekh, 2005:91)</a:t>
            </a:r>
          </a:p>
        </p:txBody>
      </p:sp>
      <p:pic>
        <p:nvPicPr>
          <p:cNvPr id="1026" name="Picture 2"/>
          <p:cNvPicPr>
            <a:picLocks noChangeAspect="1" noChangeArrowheads="1"/>
          </p:cNvPicPr>
          <p:nvPr/>
        </p:nvPicPr>
        <p:blipFill>
          <a:blip r:embed="rId3" cstate="print"/>
          <a:srcRect/>
          <a:stretch>
            <a:fillRect/>
          </a:stretch>
        </p:blipFill>
        <p:spPr bwMode="auto">
          <a:xfrm>
            <a:off x="898598" y="4653136"/>
            <a:ext cx="7489826" cy="1766848"/>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cstate="print"/>
          <a:srcRect/>
          <a:stretch>
            <a:fillRect/>
          </a:stretch>
        </p:blipFill>
        <p:spPr bwMode="auto">
          <a:xfrm>
            <a:off x="5364088" y="1628800"/>
            <a:ext cx="3364446" cy="244082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979712" y="692696"/>
            <a:ext cx="4752528" cy="4320480"/>
          </a:xfrm>
          <a:prstGeom prst="cloudCallout">
            <a:avLst>
              <a:gd name="adj1" fmla="val 86298"/>
              <a:gd name="adj2" fmla="val 4710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150000"/>
              </a:lnSpc>
            </a:pPr>
            <a:r>
              <a:rPr lang="en-GB" sz="3200" dirty="0" smtClean="0"/>
              <a:t>What’s the big deal with action research?!</a:t>
            </a:r>
            <a:endParaRPr lang="en-GB" sz="28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mtClean="0"/>
              <a:t>Case 2: The PG Certificate in LTHE</a:t>
            </a:r>
            <a:endParaRPr lang="en-GB"/>
          </a:p>
        </p:txBody>
      </p:sp>
      <p:sp>
        <p:nvSpPr>
          <p:cNvPr id="12291" name="Content Placeholder 2"/>
          <p:cNvSpPr>
            <a:spLocks noGrp="1"/>
          </p:cNvSpPr>
          <p:nvPr>
            <p:ph sz="half" idx="1"/>
          </p:nvPr>
        </p:nvSpPr>
        <p:spPr>
          <a:xfrm>
            <a:off x="457200" y="1524000"/>
            <a:ext cx="4059238" cy="4572000"/>
          </a:xfrm>
        </p:spPr>
        <p:txBody>
          <a:bodyPr/>
          <a:lstStyle/>
          <a:p>
            <a:pPr eaLnBrk="1" hangingPunct="1"/>
            <a:endParaRPr lang="en-GB" dirty="0" smtClean="0"/>
          </a:p>
          <a:p>
            <a:pPr eaLnBrk="1" hangingPunct="1"/>
            <a:r>
              <a:rPr lang="en-GB" dirty="0" smtClean="0"/>
              <a:t>HE/ITE induction</a:t>
            </a:r>
          </a:p>
          <a:p>
            <a:pPr eaLnBrk="1" hangingPunct="1"/>
            <a:endParaRPr lang="en-GB" dirty="0" smtClean="0"/>
          </a:p>
          <a:p>
            <a:pPr eaLnBrk="1" hangingPunct="1"/>
            <a:r>
              <a:rPr lang="en-GB" dirty="0" smtClean="0"/>
              <a:t>Tailored to needs of teacher educators?</a:t>
            </a:r>
          </a:p>
          <a:p>
            <a:pPr eaLnBrk="1" hangingPunct="1"/>
            <a:endParaRPr lang="en-GB" dirty="0" smtClean="0"/>
          </a:p>
          <a:p>
            <a:pPr eaLnBrk="1" hangingPunct="1"/>
            <a:r>
              <a:rPr lang="en-GB" dirty="0" smtClean="0"/>
              <a:t>Supporting engagement with/in research</a:t>
            </a:r>
          </a:p>
          <a:p>
            <a:pPr eaLnBrk="1" hangingPunct="1"/>
            <a:endParaRPr lang="en-GB" dirty="0" smtClean="0"/>
          </a:p>
        </p:txBody>
      </p:sp>
      <p:pic>
        <p:nvPicPr>
          <p:cNvPr id="12292" name="Picture 2">
            <a:hlinkClick r:id="rId3"/>
          </p:cNvPr>
          <p:cNvPicPr>
            <a:picLocks noGrp="1" noChangeAspect="1" noChangeArrowheads="1"/>
          </p:cNvPicPr>
          <p:nvPr>
            <p:ph sz="half" idx="2"/>
          </p:nvPr>
        </p:nvPicPr>
        <p:blipFill>
          <a:blip r:embed="rId4" cstate="print"/>
          <a:srcRect/>
          <a:stretch>
            <a:fillRect/>
          </a:stretch>
        </p:blipFill>
        <p:spPr>
          <a:xfrm>
            <a:off x="5062538" y="1524000"/>
            <a:ext cx="3230562" cy="4572000"/>
          </a:xfr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mtClean="0"/>
              <a:t>The bigger picture</a:t>
            </a:r>
            <a:endParaRPr lang="en-GB"/>
          </a:p>
        </p:txBody>
      </p:sp>
      <p:sp>
        <p:nvSpPr>
          <p:cNvPr id="13315" name="Content Placeholder 2"/>
          <p:cNvSpPr>
            <a:spLocks noGrp="1"/>
          </p:cNvSpPr>
          <p:nvPr>
            <p:ph sz="half" idx="1"/>
          </p:nvPr>
        </p:nvSpPr>
        <p:spPr>
          <a:xfrm>
            <a:off x="457200" y="1524000"/>
            <a:ext cx="4059238" cy="4572000"/>
          </a:xfrm>
        </p:spPr>
        <p:txBody>
          <a:bodyPr/>
          <a:lstStyle/>
          <a:p>
            <a:pPr eaLnBrk="1" hangingPunct="1"/>
            <a:r>
              <a:rPr lang="en-GB" dirty="0" smtClean="0"/>
              <a:t>Institutional support</a:t>
            </a:r>
          </a:p>
          <a:p>
            <a:pPr eaLnBrk="1" hangingPunct="1"/>
            <a:r>
              <a:rPr lang="en-GB" dirty="0" smtClean="0"/>
              <a:t>TEAN/ESCalate</a:t>
            </a:r>
          </a:p>
          <a:p>
            <a:pPr eaLnBrk="1" hangingPunct="1"/>
            <a:r>
              <a:rPr lang="en-GB" dirty="0" smtClean="0"/>
              <a:t>TERN (Murray </a:t>
            </a:r>
            <a:r>
              <a:rPr lang="en-GB" i="1" dirty="0" smtClean="0"/>
              <a:t>et al.</a:t>
            </a:r>
            <a:r>
              <a:rPr lang="en-GB" dirty="0" smtClean="0"/>
              <a:t>, 2009) - collaboration</a:t>
            </a:r>
          </a:p>
          <a:p>
            <a:pPr eaLnBrk="1" hangingPunct="1"/>
            <a:r>
              <a:rPr lang="en-GB" dirty="0" smtClean="0"/>
              <a:t>Sustained award-bearing courses (HDP, </a:t>
            </a:r>
            <a:r>
              <a:rPr lang="en-GB" dirty="0" err="1" smtClean="0"/>
              <a:t>PGCert</a:t>
            </a:r>
            <a:r>
              <a:rPr lang="en-GB" dirty="0" smtClean="0"/>
              <a:t>, MA, EdD/PhD,…)</a:t>
            </a:r>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5004048" y="1052736"/>
            <a:ext cx="3192239" cy="47958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6513" y="-26988"/>
            <a:ext cx="10298113" cy="6858001"/>
          </a:xfrm>
          <a:prstGeom prst="rect">
            <a:avLst/>
          </a:prstGeom>
          <a:noFill/>
          <a:ln w="9525">
            <a:noFill/>
            <a:miter lim="800000"/>
            <a:headEnd/>
            <a:tailEnd/>
          </a:ln>
        </p:spPr>
      </p:pic>
      <p:sp>
        <p:nvSpPr>
          <p:cNvPr id="2" name="Title 1"/>
          <p:cNvSpPr>
            <a:spLocks noGrp="1"/>
          </p:cNvSpPr>
          <p:nvPr>
            <p:ph type="title"/>
          </p:nvPr>
        </p:nvSpPr>
        <p:spPr>
          <a:xfrm>
            <a:off x="467544" y="4869160"/>
            <a:ext cx="8229600" cy="1219200"/>
          </a:xfrm>
        </p:spPr>
        <p:txBody>
          <a:bodyPr/>
          <a:lstStyle/>
          <a:p>
            <a:pPr eaLnBrk="1" fontAlgn="auto" hangingPunct="1">
              <a:spcAft>
                <a:spcPts val="0"/>
              </a:spcAft>
              <a:defRPr/>
            </a:pPr>
            <a:r>
              <a:rPr lang="en-GB" dirty="0" smtClean="0"/>
              <a:t>Where next?</a:t>
            </a:r>
            <a:endParaRPr lang="en-GB" dirty="0"/>
          </a:p>
        </p:txBody>
      </p:sp>
      <p:sp>
        <p:nvSpPr>
          <p:cNvPr id="6" name="Cloud Callout 5"/>
          <p:cNvSpPr/>
          <p:nvPr/>
        </p:nvSpPr>
        <p:spPr>
          <a:xfrm>
            <a:off x="1547664" y="1772816"/>
            <a:ext cx="1440160" cy="1224136"/>
          </a:xfrm>
          <a:prstGeom prst="cloudCallout">
            <a:avLst>
              <a:gd name="adj1" fmla="val 43132"/>
              <a:gd name="adj2" fmla="val 563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loud Callout 6"/>
          <p:cNvSpPr/>
          <p:nvPr/>
        </p:nvSpPr>
        <p:spPr>
          <a:xfrm>
            <a:off x="6444208" y="4077072"/>
            <a:ext cx="1224136" cy="1152128"/>
          </a:xfrm>
          <a:prstGeom prst="cloudCallout">
            <a:avLst>
              <a:gd name="adj1" fmla="val -57491"/>
              <a:gd name="adj2" fmla="val 6048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0" name="Title 1"/>
          <p:cNvSpPr txBox="1">
            <a:spLocks/>
          </p:cNvSpPr>
          <p:nvPr/>
        </p:nvSpPr>
        <p:spPr>
          <a:xfrm>
            <a:off x="226640" y="151656"/>
            <a:ext cx="8917360" cy="757064"/>
          </a:xfrm>
          <a:prstGeom prst="rect">
            <a:avLst/>
          </a:prstGeom>
          <a:ln w="6350" cap="rnd">
            <a:noFill/>
          </a:ln>
        </p:spPr>
        <p:txBody>
          <a:bodyPr vert="horz" anchor="b" anchorCtr="0">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100" normalizeH="0" baseline="0" noProof="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How </a:t>
            </a:r>
            <a:r>
              <a:rPr kumimoji="0" lang="en-GB" sz="4400" b="1" i="1" u="none" strike="noStrike" kern="1200" cap="none" spc="-100" normalizeH="0" baseline="0" noProof="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do </a:t>
            </a:r>
            <a:r>
              <a:rPr kumimoji="0" lang="en-GB" sz="4400" b="1" i="0" u="none" strike="noStrike" kern="1200" cap="none" spc="-100" normalizeH="0" baseline="0" noProof="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I get started with research? </a:t>
            </a:r>
            <a:endParaRPr kumimoji="0" lang="en-GB" sz="4400" b="1" i="0" u="none" strike="noStrike" kern="1200" cap="none" spc="-100" normalizeH="0" baseline="0" noProof="0" dirty="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endParaRPr>
          </a:p>
        </p:txBody>
      </p:sp>
      <p:sp>
        <p:nvSpPr>
          <p:cNvPr id="11" name="Title 1"/>
          <p:cNvSpPr txBox="1">
            <a:spLocks/>
          </p:cNvSpPr>
          <p:nvPr/>
        </p:nvSpPr>
        <p:spPr>
          <a:xfrm>
            <a:off x="251520" y="764704"/>
            <a:ext cx="8917360" cy="1512168"/>
          </a:xfrm>
          <a:prstGeom prst="rect">
            <a:avLst/>
          </a:prstGeom>
          <a:ln w="6350" cap="rnd">
            <a:noFill/>
          </a:ln>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100" normalizeH="0" baseline="0" noProof="0" dirty="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Confronting the challenge of becoming research active</a:t>
            </a:r>
            <a:endParaRPr kumimoji="0" lang="en-GB" sz="4400" b="1" i="0" u="none" strike="noStrike" kern="1200" cap="none" spc="-100" normalizeH="0" baseline="0" noProof="0" dirty="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572000"/>
          </a:xfrm>
        </p:spPr>
        <p:txBody>
          <a:bodyPr/>
          <a:lstStyle/>
          <a:p>
            <a:r>
              <a:rPr lang="en-GB" sz="1800" dirty="0" smtClean="0"/>
              <a:t>Bassey, M. (1999), Case study research in Educational Settings. Maidenhead: OUP</a:t>
            </a:r>
          </a:p>
          <a:p>
            <a:r>
              <a:rPr lang="en-GB" sz="1800" dirty="0" smtClean="0"/>
              <a:t>Bekele, A. (2008), Application of Higher Diploma Training skills in classroom instruction: The case of Education Faculty, Jimma University (Ethiopia), </a:t>
            </a:r>
            <a:r>
              <a:rPr lang="en-GB" sz="1800" i="1" dirty="0" smtClean="0"/>
              <a:t>Ethiopian Journal of Education &amp; Society, </a:t>
            </a:r>
            <a:r>
              <a:rPr lang="en-GB" sz="1800" dirty="0" smtClean="0"/>
              <a:t>4(1), pp. 51-72</a:t>
            </a:r>
          </a:p>
          <a:p>
            <a:r>
              <a:rPr lang="en-GB" sz="1800" dirty="0" smtClean="0"/>
              <a:t>Boyd, P., Harris, K. &amp; Murray, J. (2007), Becoming a teacher educator: guidelines for the induction of newly appointed lecturers in Initial Teacher Education, Bristol, HEA ESCalate, available at http://escalate.ac.uk/3662</a:t>
            </a:r>
          </a:p>
          <a:p>
            <a:r>
              <a:rPr lang="en-GB" sz="1800" dirty="0" smtClean="0"/>
              <a:t>Cochran-Smith, M. (2005), Teacher educators as researchers: multiple perspectives, </a:t>
            </a:r>
            <a:r>
              <a:rPr lang="en-GB" sz="1800" i="1" dirty="0" smtClean="0"/>
              <a:t>Teaching and Teacher Education, </a:t>
            </a:r>
            <a:r>
              <a:rPr lang="en-GB" sz="1800" dirty="0" smtClean="0"/>
              <a:t>21, pp. 219-225</a:t>
            </a:r>
          </a:p>
          <a:p>
            <a:r>
              <a:rPr lang="en-GB" sz="1800" dirty="0" smtClean="0"/>
              <a:t>Griffiths, V., Thompson, S. &amp; Hryniewicz, L. (2010), Developing a research profile: mentoring and support for teacher educators, </a:t>
            </a:r>
            <a:r>
              <a:rPr lang="en-GB" sz="1800" i="1" dirty="0" smtClean="0"/>
              <a:t>Professional Development in Education, </a:t>
            </a:r>
            <a:r>
              <a:rPr lang="en-GB" sz="1800" dirty="0" smtClean="0"/>
              <a:t>36(1), pp. 245-262</a:t>
            </a:r>
          </a:p>
          <a:p>
            <a:r>
              <a:rPr lang="en-GB" sz="1800" dirty="0" smtClean="0"/>
              <a:t>Holland, D., Lachicotte, W., Skinner, D &amp; Cain, C. (1998). Identity and Agency in Cultural Worlds, London, Harvard University Press</a:t>
            </a:r>
          </a:p>
          <a:p>
            <a:r>
              <a:rPr lang="en-GB" sz="1800" dirty="0" smtClean="0"/>
              <a:t>Mason, J. (2002), Researching your own practice: the discipline of noticing,  Abingdon, Routeledge Falmer</a:t>
            </a:r>
          </a:p>
          <a:p>
            <a:r>
              <a:rPr lang="en-GB" sz="1800" dirty="0" smtClean="0"/>
              <a:t>Munn, P. (2008), Building research capacity collaboratively: can we take ownership of our future?,  </a:t>
            </a:r>
            <a:r>
              <a:rPr lang="en-GB" sz="1800" i="1" dirty="0" smtClean="0"/>
              <a:t>British Educational Research Journal, </a:t>
            </a:r>
            <a:r>
              <a:rPr lang="en-GB" sz="1800" dirty="0" smtClean="0"/>
              <a:t>34(4), pp. 413-430</a:t>
            </a:r>
            <a:endParaRPr lang="en-GB" sz="1800" i="1" dirty="0" smtClean="0"/>
          </a:p>
        </p:txBody>
      </p:sp>
      <p:sp>
        <p:nvSpPr>
          <p:cNvPr id="3" name="Title 2"/>
          <p:cNvSpPr>
            <a:spLocks noGrp="1"/>
          </p:cNvSpPr>
          <p:nvPr>
            <p:ph type="title"/>
          </p:nvPr>
        </p:nvSpPr>
        <p:spPr>
          <a:xfrm>
            <a:off x="457200" y="44624"/>
            <a:ext cx="8229600" cy="828328"/>
          </a:xfrm>
        </p:spPr>
        <p:txBody>
          <a:bodyPr/>
          <a:lstStyle/>
          <a:p>
            <a:r>
              <a:rPr lang="en-GB" dirty="0" smtClean="0"/>
              <a:t>References</a:t>
            </a:r>
            <a:endParaRPr lang="en-GB"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4572000"/>
          </a:xfrm>
        </p:spPr>
        <p:txBody>
          <a:bodyPr/>
          <a:lstStyle/>
          <a:p>
            <a:r>
              <a:rPr lang="en-GB" sz="1800" dirty="0" smtClean="0"/>
              <a:t>Murray, J. (2008), Teacher educators’ induction into Higher Education: work-based learning in the micro communities of teacher education, </a:t>
            </a:r>
            <a:r>
              <a:rPr lang="en-GB" sz="1800" i="1" dirty="0" smtClean="0"/>
              <a:t>European Journal of Teacher Education, </a:t>
            </a:r>
            <a:r>
              <a:rPr lang="en-GB" sz="1800" dirty="0" smtClean="0"/>
              <a:t>31(2), pp. 117-133</a:t>
            </a:r>
          </a:p>
          <a:p>
            <a:r>
              <a:rPr lang="en-GB" sz="1800" dirty="0" smtClean="0"/>
              <a:t>Murray, J. </a:t>
            </a:r>
            <a:r>
              <a:rPr lang="en-GB" sz="1800" i="1" dirty="0" smtClean="0"/>
              <a:t>et al.</a:t>
            </a:r>
            <a:r>
              <a:rPr lang="en-GB" sz="1800" dirty="0" smtClean="0"/>
              <a:t> (2009), Research and teacher education in the UK: building capacity, </a:t>
            </a:r>
            <a:r>
              <a:rPr lang="en-GB" sz="1800" i="1" dirty="0" smtClean="0"/>
              <a:t>Teaching and Teacher Education, </a:t>
            </a:r>
            <a:r>
              <a:rPr lang="en-GB" sz="1800" dirty="0" smtClean="0"/>
              <a:t>25, pp. 944-950</a:t>
            </a:r>
          </a:p>
          <a:p>
            <a:r>
              <a:rPr lang="en-GB" sz="1800" dirty="0" smtClean="0"/>
              <a:t>Somekh, B. &amp; Zeichner, K. (2009) Action research for educational reform: remodelling action research theories and practices in local contexts, </a:t>
            </a:r>
            <a:r>
              <a:rPr lang="en-GB" sz="1800" i="1" dirty="0" smtClean="0"/>
              <a:t>Educational Action Research, 17(1), pp.5-22</a:t>
            </a:r>
            <a:endParaRPr lang="en-GB" sz="1800" dirty="0" smtClean="0"/>
          </a:p>
          <a:p>
            <a:r>
              <a:rPr lang="en-GB" sz="1800" dirty="0" smtClean="0"/>
              <a:t>Swennen, A., Jones, K. &amp; Volman, M. (2010), Teacher educators: their identities, sub-identities and implications for professional development, </a:t>
            </a:r>
            <a:r>
              <a:rPr lang="en-GB" sz="1800" i="1" dirty="0" smtClean="0"/>
              <a:t>Professional Development in Education, </a:t>
            </a:r>
            <a:r>
              <a:rPr lang="en-GB" sz="1800" dirty="0" smtClean="0"/>
              <a:t>36(1), pp. 131-148</a:t>
            </a:r>
          </a:p>
          <a:p>
            <a:r>
              <a:rPr lang="en-GB" sz="1800" dirty="0" smtClean="0"/>
              <a:t>Tanner, H. &amp; Davies, S. (2009) How engagement with research changes the professional practice of teacher-educators: a case study from the Welsh Education Research Network, </a:t>
            </a:r>
            <a:r>
              <a:rPr lang="en-GB" sz="1800" i="1" dirty="0" smtClean="0"/>
              <a:t>Journal of Education for Teaching, </a:t>
            </a:r>
            <a:r>
              <a:rPr lang="en-GB" sz="1800" dirty="0" smtClean="0"/>
              <a:t>35(4), pp. 373-389</a:t>
            </a:r>
          </a:p>
          <a:p>
            <a:r>
              <a:rPr lang="en-GB" sz="1800" dirty="0" smtClean="0"/>
              <a:t>Tessema, K. A. (2006), Contradictions, challenges and chaos in Ethiopian teacher education, </a:t>
            </a:r>
            <a:r>
              <a:rPr lang="en-GB" sz="1800" i="1" dirty="0" smtClean="0"/>
              <a:t>Journal for Critical Education Policy Studies, </a:t>
            </a:r>
            <a:r>
              <a:rPr lang="en-GB" sz="1800" dirty="0" smtClean="0"/>
              <a:t>4(1) www.jceps.com/?pageID=article&amp;articleID=62</a:t>
            </a:r>
          </a:p>
        </p:txBody>
      </p:sp>
      <p:sp>
        <p:nvSpPr>
          <p:cNvPr id="3" name="Title 2"/>
          <p:cNvSpPr>
            <a:spLocks noGrp="1"/>
          </p:cNvSpPr>
          <p:nvPr>
            <p:ph type="title"/>
          </p:nvPr>
        </p:nvSpPr>
        <p:spPr>
          <a:xfrm>
            <a:off x="457200" y="152400"/>
            <a:ext cx="8229600" cy="828328"/>
          </a:xfrm>
        </p:spPr>
        <p:txBody>
          <a:bodyPr/>
          <a:lstStyle/>
          <a:p>
            <a:r>
              <a:rPr lang="en-GB" dirty="0" smtClean="0"/>
              <a:t>References</a:t>
            </a:r>
            <a:endParaRPr lang="en-GB"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6513" y="-26988"/>
            <a:ext cx="10298113" cy="6858001"/>
          </a:xfrm>
          <a:prstGeom prst="rect">
            <a:avLst/>
          </a:prstGeom>
          <a:noFill/>
          <a:ln w="9525">
            <a:noFill/>
            <a:miter lim="800000"/>
            <a:headEnd/>
            <a:tailEnd/>
          </a:ln>
        </p:spPr>
      </p:pic>
      <p:sp>
        <p:nvSpPr>
          <p:cNvPr id="3" name="Subtitle 2"/>
          <p:cNvSpPr>
            <a:spLocks noGrp="1"/>
          </p:cNvSpPr>
          <p:nvPr>
            <p:ph type="subTitle" idx="1"/>
          </p:nvPr>
        </p:nvSpPr>
        <p:spPr>
          <a:xfrm>
            <a:off x="395288" y="4581525"/>
            <a:ext cx="6121400" cy="1143000"/>
          </a:xfrm>
        </p:spPr>
        <p:txBody>
          <a:bodyPr/>
          <a:lstStyle/>
          <a:p>
            <a:pPr algn="l" eaLnBrk="1" fontAlgn="auto" hangingPunct="1">
              <a:spcAft>
                <a:spcPts val="0"/>
              </a:spcAft>
              <a:buFont typeface="Wingdings 2"/>
              <a:buNone/>
              <a:defRPr/>
            </a:pPr>
            <a:r>
              <a:rPr lang="en-GB" sz="2800" b="1" dirty="0" smtClean="0">
                <a:ln>
                  <a:solidFill>
                    <a:schemeClr val="bg2">
                      <a:shade val="75000"/>
                    </a:schemeClr>
                  </a:solidFill>
                </a:ln>
                <a:solidFill>
                  <a:schemeClr val="tx1"/>
                </a:solidFill>
                <a:effectLst>
                  <a:outerShdw blurRad="63500" dist="63500" dir="2700000" algn="tl">
                    <a:srgbClr val="000000"/>
                  </a:outerShdw>
                </a:effectLst>
              </a:rPr>
              <a:t>Gill Adams and Michael Inglis</a:t>
            </a:r>
          </a:p>
          <a:p>
            <a:pPr algn="l" eaLnBrk="1" fontAlgn="auto" hangingPunct="1">
              <a:spcAft>
                <a:spcPts val="0"/>
              </a:spcAft>
              <a:buFont typeface="Wingdings 2"/>
              <a:buNone/>
              <a:defRPr/>
            </a:pPr>
            <a:r>
              <a:rPr lang="en-GB" sz="2800" b="1" dirty="0" smtClean="0">
                <a:ln>
                  <a:solidFill>
                    <a:schemeClr val="bg2">
                      <a:shade val="75000"/>
                    </a:schemeClr>
                  </a:solidFill>
                </a:ln>
                <a:solidFill>
                  <a:schemeClr val="tx1"/>
                </a:solidFill>
                <a:effectLst>
                  <a:outerShdw blurRad="63500" dist="63500" dir="2700000" algn="tl">
                    <a:srgbClr val="000000"/>
                  </a:outerShdw>
                </a:effectLst>
              </a:rPr>
              <a:t>Liverpool John Moores University</a:t>
            </a:r>
            <a:endParaRPr lang="en-GB" sz="2800" b="1" dirty="0">
              <a:ln>
                <a:solidFill>
                  <a:schemeClr val="bg2">
                    <a:shade val="75000"/>
                  </a:schemeClr>
                </a:solidFill>
              </a:ln>
              <a:solidFill>
                <a:schemeClr val="tx1"/>
              </a:solidFill>
              <a:effectLst>
                <a:outerShdw blurRad="63500" dist="63500" dir="2700000" algn="tl">
                  <a:srgbClr val="000000"/>
                </a:outerShdw>
              </a:effectLst>
            </a:endParaRPr>
          </a:p>
        </p:txBody>
      </p:sp>
      <p:sp>
        <p:nvSpPr>
          <p:cNvPr id="2" name="Title 1"/>
          <p:cNvSpPr>
            <a:spLocks noGrp="1"/>
          </p:cNvSpPr>
          <p:nvPr>
            <p:ph type="ctrTitle"/>
          </p:nvPr>
        </p:nvSpPr>
        <p:spPr>
          <a:xfrm>
            <a:off x="226640" y="151656"/>
            <a:ext cx="8917360" cy="757064"/>
          </a:xfrm>
        </p:spPr>
        <p:txBody>
          <a:bodyPr/>
          <a:lstStyle/>
          <a:p>
            <a:pPr algn="l" eaLnBrk="1" fontAlgn="auto" hangingPunct="1">
              <a:spcAft>
                <a:spcPts val="0"/>
              </a:spcAft>
              <a:defRPr/>
            </a:pPr>
            <a:r>
              <a:rPr lang="en-GB" sz="4400" b="1" dirty="0" smtClean="0">
                <a:ln w="3200">
                  <a:solidFill>
                    <a:schemeClr val="bg2">
                      <a:shade val="75000"/>
                    </a:schemeClr>
                  </a:solidFill>
                  <a:prstDash val="solid"/>
                  <a:round/>
                </a:ln>
                <a:effectLst>
                  <a:outerShdw blurRad="63500" dist="63500" dir="2700000" algn="tl">
                    <a:schemeClr val="bg1"/>
                  </a:outerShdw>
                </a:effectLst>
              </a:rPr>
              <a:t>How </a:t>
            </a:r>
            <a:r>
              <a:rPr lang="en-GB" sz="4400" b="1" i="1" dirty="0" smtClean="0">
                <a:ln w="3200">
                  <a:solidFill>
                    <a:schemeClr val="bg2">
                      <a:shade val="75000"/>
                    </a:schemeClr>
                  </a:solidFill>
                  <a:prstDash val="solid"/>
                  <a:round/>
                </a:ln>
                <a:effectLst>
                  <a:outerShdw blurRad="63500" dist="63500" dir="2700000" algn="tl">
                    <a:schemeClr val="bg1"/>
                  </a:outerShdw>
                </a:effectLst>
              </a:rPr>
              <a:t>do </a:t>
            </a:r>
            <a:r>
              <a:rPr lang="en-GB" sz="4400" b="1" dirty="0" smtClean="0">
                <a:ln w="3200">
                  <a:solidFill>
                    <a:schemeClr val="bg2">
                      <a:shade val="75000"/>
                    </a:schemeClr>
                  </a:solidFill>
                  <a:prstDash val="solid"/>
                  <a:round/>
                </a:ln>
                <a:effectLst>
                  <a:outerShdw blurRad="63500" dist="63500" dir="2700000" algn="tl">
                    <a:schemeClr val="bg1"/>
                  </a:outerShdw>
                </a:effectLst>
              </a:rPr>
              <a:t>I get started with research? </a:t>
            </a:r>
            <a:endParaRPr lang="en-GB" sz="4400" b="1" dirty="0">
              <a:ln w="3200">
                <a:solidFill>
                  <a:schemeClr val="bg2">
                    <a:shade val="75000"/>
                  </a:schemeClr>
                </a:solidFill>
                <a:prstDash val="solid"/>
                <a:round/>
              </a:ln>
              <a:effectLst>
                <a:outerShdw blurRad="63500" dist="63500" dir="2700000" algn="tl">
                  <a:schemeClr val="bg1"/>
                </a:outerShdw>
              </a:effectLst>
            </a:endParaRPr>
          </a:p>
        </p:txBody>
      </p:sp>
      <p:sp>
        <p:nvSpPr>
          <p:cNvPr id="5" name="Title 1"/>
          <p:cNvSpPr txBox="1">
            <a:spLocks/>
          </p:cNvSpPr>
          <p:nvPr/>
        </p:nvSpPr>
        <p:spPr>
          <a:xfrm>
            <a:off x="251520" y="764704"/>
            <a:ext cx="8917360" cy="1512168"/>
          </a:xfrm>
          <a:prstGeom prst="rect">
            <a:avLst/>
          </a:prstGeom>
          <a:ln w="6350" cap="rnd">
            <a:noFill/>
          </a:ln>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100" normalizeH="0" baseline="0" noProof="0" dirty="0" smtClean="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rPr>
              <a:t>Confronting the challenge of becoming research active</a:t>
            </a:r>
            <a:endParaRPr kumimoji="0" lang="en-GB" sz="4400" b="1" i="0" u="none" strike="noStrike" kern="1200" cap="none" spc="-100" normalizeH="0" baseline="0" noProof="0" dirty="0">
              <a:ln w="3200">
                <a:solidFill>
                  <a:schemeClr val="bg2">
                    <a:shade val="75000"/>
                  </a:schemeClr>
                </a:solidFill>
                <a:prstDash val="solid"/>
                <a:round/>
              </a:ln>
              <a:solidFill>
                <a:srgbClr val="F9F9F9"/>
              </a:solidFill>
              <a:effectLst>
                <a:outerShdw blurRad="63500" dist="63500" dir="2700000" algn="tl">
                  <a:schemeClr val="bg1"/>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Aims</a:t>
            </a:r>
            <a:endParaRPr lang="en-GB" dirty="0"/>
          </a:p>
        </p:txBody>
      </p:sp>
      <p:sp>
        <p:nvSpPr>
          <p:cNvPr id="6148" name="Content Placeholder 3"/>
          <p:cNvSpPr>
            <a:spLocks noGrp="1"/>
          </p:cNvSpPr>
          <p:nvPr>
            <p:ph sz="half" idx="2"/>
          </p:nvPr>
        </p:nvSpPr>
        <p:spPr>
          <a:xfrm>
            <a:off x="4648200" y="1524000"/>
            <a:ext cx="4059238" cy="4572000"/>
          </a:xfrm>
        </p:spPr>
        <p:txBody>
          <a:bodyPr/>
          <a:lstStyle/>
          <a:p>
            <a:pPr eaLnBrk="1" hangingPunct="1"/>
            <a:r>
              <a:rPr lang="en-GB" dirty="0" smtClean="0"/>
              <a:t>The beginning teacher educator - shifting identities</a:t>
            </a:r>
          </a:p>
          <a:p>
            <a:pPr eaLnBrk="1" hangingPunct="1">
              <a:buNone/>
            </a:pPr>
            <a:endParaRPr lang="en-GB" dirty="0" smtClean="0"/>
          </a:p>
          <a:p>
            <a:pPr eaLnBrk="1" hangingPunct="1"/>
            <a:r>
              <a:rPr lang="en-GB" dirty="0" smtClean="0"/>
              <a:t>Becoming a researcher</a:t>
            </a:r>
          </a:p>
          <a:p>
            <a:pPr lvl="1" eaLnBrk="1" hangingPunct="1"/>
            <a:r>
              <a:rPr lang="en-GB" dirty="0" smtClean="0"/>
              <a:t>case 1: Ethiopia</a:t>
            </a:r>
          </a:p>
          <a:p>
            <a:pPr lvl="1" eaLnBrk="1" hangingPunct="1"/>
            <a:r>
              <a:rPr lang="en-GB" dirty="0" smtClean="0"/>
              <a:t>case 2: UK</a:t>
            </a:r>
          </a:p>
          <a:p>
            <a:pPr lvl="1" eaLnBrk="1" hangingPunct="1"/>
            <a:endParaRPr lang="en-GB" dirty="0" smtClean="0"/>
          </a:p>
          <a:p>
            <a:pPr eaLnBrk="1" hangingPunct="1"/>
            <a:r>
              <a:rPr lang="en-GB" dirty="0" smtClean="0"/>
              <a:t>Where to next?</a:t>
            </a:r>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043608" y="1412776"/>
            <a:ext cx="3168352" cy="475996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3"/>
          <p:cNvSpPr>
            <a:spLocks noGrp="1"/>
          </p:cNvSpPr>
          <p:nvPr>
            <p:ph sz="half" idx="2"/>
          </p:nvPr>
        </p:nvSpPr>
        <p:spPr>
          <a:xfrm>
            <a:off x="4648200" y="1667594"/>
            <a:ext cx="4059238" cy="4857750"/>
          </a:xfrm>
        </p:spPr>
        <p:txBody>
          <a:bodyPr/>
          <a:lstStyle/>
          <a:p>
            <a:pPr eaLnBrk="1" hangingPunct="1">
              <a:lnSpc>
                <a:spcPct val="150000"/>
              </a:lnSpc>
            </a:pPr>
            <a:endParaRPr lang="en-GB" dirty="0" smtClean="0"/>
          </a:p>
          <a:p>
            <a:pPr eaLnBrk="1" hangingPunct="1">
              <a:lnSpc>
                <a:spcPct val="150000"/>
              </a:lnSpc>
            </a:pPr>
            <a:r>
              <a:rPr lang="en-GB" dirty="0" smtClean="0"/>
              <a:t>Geophysics in industry</a:t>
            </a:r>
          </a:p>
          <a:p>
            <a:pPr eaLnBrk="1" hangingPunct="1">
              <a:lnSpc>
                <a:spcPct val="150000"/>
              </a:lnSpc>
            </a:pPr>
            <a:r>
              <a:rPr lang="en-GB" dirty="0" smtClean="0"/>
              <a:t>Science education</a:t>
            </a:r>
          </a:p>
          <a:p>
            <a:pPr eaLnBrk="1" hangingPunct="1">
              <a:lnSpc>
                <a:spcPct val="150000"/>
              </a:lnSpc>
            </a:pPr>
            <a:r>
              <a:rPr lang="en-GB" dirty="0" smtClean="0"/>
              <a:t>An unconscious positivist</a:t>
            </a:r>
          </a:p>
          <a:p>
            <a:pPr eaLnBrk="1" hangingPunct="1">
              <a:lnSpc>
                <a:spcPct val="150000"/>
              </a:lnSpc>
            </a:pPr>
            <a:r>
              <a:rPr lang="en-GB" dirty="0" smtClean="0"/>
              <a:t>A thwarted </a:t>
            </a:r>
            <a:r>
              <a:rPr lang="en-GB" dirty="0" err="1" smtClean="0"/>
              <a:t>HoD</a:t>
            </a:r>
            <a:endParaRPr lang="en-GB" dirty="0" smtClean="0"/>
          </a:p>
        </p:txBody>
      </p:sp>
      <p:sp>
        <p:nvSpPr>
          <p:cNvPr id="2" name="Title 1"/>
          <p:cNvSpPr>
            <a:spLocks noGrp="1"/>
          </p:cNvSpPr>
          <p:nvPr>
            <p:ph type="title"/>
          </p:nvPr>
        </p:nvSpPr>
        <p:spPr/>
        <p:txBody>
          <a:bodyPr>
            <a:normAutofit/>
          </a:bodyPr>
          <a:lstStyle/>
          <a:p>
            <a:pPr algn="ctr" eaLnBrk="1" fontAlgn="auto" hangingPunct="1">
              <a:spcAft>
                <a:spcPts val="0"/>
              </a:spcAft>
              <a:defRPr/>
            </a:pPr>
            <a:r>
              <a:rPr lang="en-GB" dirty="0" smtClean="0"/>
              <a:t>Biographical notes</a:t>
            </a:r>
            <a:endParaRPr lang="en-GB" dirty="0"/>
          </a:p>
        </p:txBody>
      </p:sp>
      <p:sp>
        <p:nvSpPr>
          <p:cNvPr id="9219" name="Content Placeholder 2"/>
          <p:cNvSpPr>
            <a:spLocks noGrp="1"/>
          </p:cNvSpPr>
          <p:nvPr>
            <p:ph sz="half" idx="1"/>
          </p:nvPr>
        </p:nvSpPr>
        <p:spPr>
          <a:xfrm>
            <a:off x="457200" y="1667594"/>
            <a:ext cx="4059238" cy="4572000"/>
          </a:xfrm>
        </p:spPr>
        <p:txBody>
          <a:bodyPr/>
          <a:lstStyle/>
          <a:p>
            <a:pPr eaLnBrk="1" hangingPunct="1">
              <a:lnSpc>
                <a:spcPct val="150000"/>
              </a:lnSpc>
            </a:pPr>
            <a:endParaRPr lang="en-GB" dirty="0" smtClean="0"/>
          </a:p>
          <a:p>
            <a:pPr eaLnBrk="1" hangingPunct="1">
              <a:lnSpc>
                <a:spcPct val="150000"/>
              </a:lnSpc>
            </a:pPr>
            <a:r>
              <a:rPr lang="en-GB" dirty="0" smtClean="0"/>
              <a:t>Mathematics/education</a:t>
            </a:r>
          </a:p>
          <a:p>
            <a:pPr eaLnBrk="1" hangingPunct="1">
              <a:lnSpc>
                <a:spcPct val="150000"/>
              </a:lnSpc>
            </a:pPr>
            <a:r>
              <a:rPr lang="en-GB" dirty="0" smtClean="0"/>
              <a:t>Teacher professional development</a:t>
            </a:r>
          </a:p>
          <a:p>
            <a:pPr eaLnBrk="1" hangingPunct="1">
              <a:lnSpc>
                <a:spcPct val="150000"/>
              </a:lnSpc>
            </a:pPr>
            <a:r>
              <a:rPr lang="en-GB" dirty="0" smtClean="0"/>
              <a:t>‘Scholarly’ habits!</a:t>
            </a:r>
          </a:p>
          <a:p>
            <a:pPr eaLnBrk="1" hangingPunct="1">
              <a:lnSpc>
                <a:spcPct val="150000"/>
              </a:lnSpc>
              <a:buNone/>
            </a:pPr>
            <a:endParaRPr lang="en-GB" dirty="0" smtClean="0"/>
          </a:p>
        </p:txBody>
      </p:sp>
      <p:sp>
        <p:nvSpPr>
          <p:cNvPr id="5" name="TextBox 4"/>
          <p:cNvSpPr txBox="1"/>
          <p:nvPr/>
        </p:nvSpPr>
        <p:spPr>
          <a:xfrm>
            <a:off x="1691680" y="1484784"/>
            <a:ext cx="1296144" cy="523220"/>
          </a:xfrm>
          <a:prstGeom prst="rect">
            <a:avLst/>
          </a:prstGeom>
          <a:solidFill>
            <a:srgbClr val="FFFF00"/>
          </a:solidFill>
          <a:scene3d>
            <a:camera prst="orthographicFront"/>
            <a:lightRig rig="threePt" dir="t"/>
          </a:scene3d>
          <a:sp3d>
            <a:bevelT/>
          </a:sp3d>
        </p:spPr>
        <p:txBody>
          <a:bodyPr wrap="square" rtlCol="0">
            <a:spAutoFit/>
          </a:bodyPr>
          <a:lstStyle/>
          <a:p>
            <a:pPr algn="ctr"/>
            <a:r>
              <a:rPr lang="en-GB" sz="2800" b="1" dirty="0" smtClean="0">
                <a:solidFill>
                  <a:schemeClr val="bg1"/>
                </a:solidFill>
              </a:rPr>
              <a:t>Gill</a:t>
            </a:r>
            <a:endParaRPr lang="en-GB" sz="2800" b="1" dirty="0">
              <a:solidFill>
                <a:schemeClr val="bg1"/>
              </a:solidFill>
            </a:endParaRPr>
          </a:p>
        </p:txBody>
      </p:sp>
      <p:sp>
        <p:nvSpPr>
          <p:cNvPr id="6" name="TextBox 5"/>
          <p:cNvSpPr txBox="1"/>
          <p:nvPr/>
        </p:nvSpPr>
        <p:spPr>
          <a:xfrm>
            <a:off x="5292080" y="1484784"/>
            <a:ext cx="2016224" cy="523220"/>
          </a:xfrm>
          <a:prstGeom prst="rect">
            <a:avLst/>
          </a:prstGeom>
          <a:solidFill>
            <a:schemeClr val="accent6">
              <a:lumMod val="75000"/>
            </a:schemeClr>
          </a:solidFill>
          <a:scene3d>
            <a:camera prst="orthographicFront"/>
            <a:lightRig rig="threePt" dir="t"/>
          </a:scene3d>
          <a:sp3d>
            <a:bevelT/>
          </a:sp3d>
        </p:spPr>
        <p:txBody>
          <a:bodyPr wrap="square" rtlCol="0">
            <a:spAutoFit/>
          </a:bodyPr>
          <a:lstStyle/>
          <a:p>
            <a:pPr algn="ctr"/>
            <a:r>
              <a:rPr lang="en-GB" sz="2800" b="1" dirty="0" smtClean="0"/>
              <a:t>Michael</a:t>
            </a:r>
            <a:endParaRPr lang="en-GB" sz="28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1000"/>
                                        <p:tgtEl>
                                          <p:spTgt spid="9219">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1000"/>
                                        <p:tgtEl>
                                          <p:spTgt spid="9219">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10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0">
                                            <p:txEl>
                                              <p:pRg st="1" end="1"/>
                                            </p:txEl>
                                          </p:spTgt>
                                        </p:tgtEl>
                                        <p:attrNameLst>
                                          <p:attrName>style.visibility</p:attrName>
                                        </p:attrNameLst>
                                      </p:cBhvr>
                                      <p:to>
                                        <p:strVal val="visible"/>
                                      </p:to>
                                    </p:set>
                                    <p:animEffect transition="in" filter="fade">
                                      <p:cBhvr>
                                        <p:cTn id="23" dur="1000"/>
                                        <p:tgtEl>
                                          <p:spTgt spid="9220">
                                            <p:txEl>
                                              <p:pRg st="1" end="1"/>
                                            </p:txEl>
                                          </p:spTgt>
                                        </p:tgtEl>
                                      </p:cBhvr>
                                    </p:animEffect>
                                  </p:childTnLst>
                                </p:cTn>
                              </p:par>
                            </p:childTnLst>
                          </p:cTn>
                        </p:par>
                        <p:par>
                          <p:cTn id="24" fill="hold">
                            <p:stCondLst>
                              <p:cond delay="1000"/>
                            </p:stCondLst>
                            <p:childTnLst>
                              <p:par>
                                <p:cTn id="25" presetID="10" presetClass="entr" presetSubtype="0" fill="hold" grpId="0" nodeType="afterEffect">
                                  <p:stCondLst>
                                    <p:cond delay="500"/>
                                  </p:stCondLst>
                                  <p:childTnLst>
                                    <p:set>
                                      <p:cBhvr>
                                        <p:cTn id="26" dur="1" fill="hold">
                                          <p:stCondLst>
                                            <p:cond delay="0"/>
                                          </p:stCondLst>
                                        </p:cTn>
                                        <p:tgtEl>
                                          <p:spTgt spid="9220">
                                            <p:txEl>
                                              <p:pRg st="2" end="2"/>
                                            </p:txEl>
                                          </p:spTgt>
                                        </p:tgtEl>
                                        <p:attrNameLst>
                                          <p:attrName>style.visibility</p:attrName>
                                        </p:attrNameLst>
                                      </p:cBhvr>
                                      <p:to>
                                        <p:strVal val="visible"/>
                                      </p:to>
                                    </p:set>
                                    <p:animEffect transition="in" filter="fade">
                                      <p:cBhvr>
                                        <p:cTn id="27" dur="1000"/>
                                        <p:tgtEl>
                                          <p:spTgt spid="9220">
                                            <p:txEl>
                                              <p:pRg st="2" end="2"/>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220">
                                            <p:txEl>
                                              <p:pRg st="3" end="3"/>
                                            </p:txEl>
                                          </p:spTgt>
                                        </p:tgtEl>
                                        <p:attrNameLst>
                                          <p:attrName>style.visibility</p:attrName>
                                        </p:attrNameLst>
                                      </p:cBhvr>
                                      <p:to>
                                        <p:strVal val="visible"/>
                                      </p:to>
                                    </p:set>
                                    <p:animEffect transition="in" filter="fade">
                                      <p:cBhvr>
                                        <p:cTn id="31" dur="1000"/>
                                        <p:tgtEl>
                                          <p:spTgt spid="9220">
                                            <p:txEl>
                                              <p:pRg st="3" end="3"/>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220">
                                            <p:txEl>
                                              <p:pRg st="4" end="4"/>
                                            </p:txEl>
                                          </p:spTgt>
                                        </p:tgtEl>
                                        <p:attrNameLst>
                                          <p:attrName>style.visibility</p:attrName>
                                        </p:attrNameLst>
                                      </p:cBhvr>
                                      <p:to>
                                        <p:strVal val="visible"/>
                                      </p:to>
                                    </p:set>
                                    <p:animEffect transition="in" filter="fade">
                                      <p:cBhvr>
                                        <p:cTn id="35" dur="10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P spid="9219" grpId="0" uiExpand="1"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t>Teacher educator professional identity</a:t>
            </a:r>
            <a:endParaRPr lang="en-GB" dirty="0"/>
          </a:p>
        </p:txBody>
      </p:sp>
      <p:sp>
        <p:nvSpPr>
          <p:cNvPr id="7171" name="Content Placeholder 2"/>
          <p:cNvSpPr>
            <a:spLocks noGrp="1"/>
          </p:cNvSpPr>
          <p:nvPr>
            <p:ph sz="half" idx="1"/>
          </p:nvPr>
        </p:nvSpPr>
        <p:spPr>
          <a:xfrm>
            <a:off x="457200" y="3033464"/>
            <a:ext cx="4059238" cy="3131840"/>
          </a:xfrm>
        </p:spPr>
        <p:txBody>
          <a:bodyPr/>
          <a:lstStyle/>
          <a:p>
            <a:pPr marL="0" indent="0" eaLnBrk="1" hangingPunct="1">
              <a:buNone/>
            </a:pPr>
            <a:r>
              <a:rPr lang="en-GB" sz="2400" dirty="0" smtClean="0"/>
              <a:t>Sub-identities of teacher educators (Swennen </a:t>
            </a:r>
            <a:r>
              <a:rPr lang="en-GB" sz="2400" i="1" dirty="0" smtClean="0"/>
              <a:t>et al.</a:t>
            </a:r>
            <a:r>
              <a:rPr lang="en-GB" sz="2400" dirty="0" smtClean="0"/>
              <a:t>, 2010):</a:t>
            </a:r>
          </a:p>
          <a:p>
            <a:pPr eaLnBrk="1" hangingPunct="1"/>
            <a:r>
              <a:rPr lang="en-GB" sz="2400" dirty="0" smtClean="0"/>
              <a:t>as school teachers</a:t>
            </a:r>
          </a:p>
          <a:p>
            <a:pPr eaLnBrk="1" hangingPunct="1"/>
            <a:r>
              <a:rPr lang="en-GB" sz="2400" dirty="0" smtClean="0"/>
              <a:t>as teachers in HE</a:t>
            </a:r>
          </a:p>
          <a:p>
            <a:pPr eaLnBrk="1" hangingPunct="1"/>
            <a:r>
              <a:rPr lang="en-GB" sz="2400" dirty="0" smtClean="0"/>
              <a:t>as researchers</a:t>
            </a:r>
          </a:p>
          <a:p>
            <a:pPr eaLnBrk="1" hangingPunct="1"/>
            <a:r>
              <a:rPr lang="en-GB" sz="2400" dirty="0" smtClean="0"/>
              <a:t>as teachers of teachers</a:t>
            </a:r>
          </a:p>
        </p:txBody>
      </p:sp>
      <p:sp>
        <p:nvSpPr>
          <p:cNvPr id="7172" name="Content Placeholder 3"/>
          <p:cNvSpPr>
            <a:spLocks noGrp="1"/>
          </p:cNvSpPr>
          <p:nvPr>
            <p:ph sz="half" idx="2"/>
          </p:nvPr>
        </p:nvSpPr>
        <p:spPr>
          <a:xfrm>
            <a:off x="4648200" y="1377280"/>
            <a:ext cx="4059238" cy="4572000"/>
          </a:xfrm>
        </p:spPr>
        <p:txBody>
          <a:bodyPr/>
          <a:lstStyle/>
          <a:p>
            <a:pPr marL="0" indent="0" eaLnBrk="1" hangingPunct="1">
              <a:buNone/>
            </a:pPr>
            <a:r>
              <a:rPr lang="en-GB" sz="2400" dirty="0" smtClean="0"/>
              <a:t>“…there were not distinct moments when we were only researchers or only practitioners…” (Cochran-Smith, 2005:219)</a:t>
            </a:r>
          </a:p>
        </p:txBody>
      </p:sp>
      <p:sp>
        <p:nvSpPr>
          <p:cNvPr id="6" name="Cloud Callout 5"/>
          <p:cNvSpPr/>
          <p:nvPr/>
        </p:nvSpPr>
        <p:spPr>
          <a:xfrm>
            <a:off x="1115616" y="1340768"/>
            <a:ext cx="2448272" cy="1656184"/>
          </a:xfrm>
          <a:prstGeom prst="cloudCallout">
            <a:avLst>
              <a:gd name="adj1" fmla="val -59031"/>
              <a:gd name="adj2" fmla="val 210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What is a teacher educator?</a:t>
            </a:r>
            <a:endParaRPr lang="en-GB" sz="2000" dirty="0">
              <a:solidFill>
                <a:schemeClr val="bg1"/>
              </a:solidFill>
            </a:endParaRPr>
          </a:p>
        </p:txBody>
      </p:sp>
      <p:sp>
        <p:nvSpPr>
          <p:cNvPr id="7" name="Cloud Callout 6"/>
          <p:cNvSpPr/>
          <p:nvPr/>
        </p:nvSpPr>
        <p:spPr>
          <a:xfrm>
            <a:off x="5652120" y="3501008"/>
            <a:ext cx="2808312" cy="2016224"/>
          </a:xfrm>
          <a:prstGeom prst="cloudCallout">
            <a:avLst>
              <a:gd name="adj1" fmla="val 55068"/>
              <a:gd name="adj2" fmla="val 1348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But I teach teachers: there is no time for research!</a:t>
            </a:r>
            <a:endParaRPr lang="en-GB" sz="20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1000"/>
                                        <p:tgtEl>
                                          <p:spTgt spid="717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t>Teacher educator as researcher</a:t>
            </a:r>
            <a:endParaRPr lang="en-GB" dirty="0"/>
          </a:p>
        </p:txBody>
      </p:sp>
      <p:sp>
        <p:nvSpPr>
          <p:cNvPr id="7171" name="Content Placeholder 2"/>
          <p:cNvSpPr>
            <a:spLocks noGrp="1"/>
          </p:cNvSpPr>
          <p:nvPr>
            <p:ph sz="half" idx="1"/>
          </p:nvPr>
        </p:nvSpPr>
        <p:spPr>
          <a:xfrm>
            <a:off x="457200" y="1524000"/>
            <a:ext cx="4059238" cy="4572000"/>
          </a:xfrm>
        </p:spPr>
        <p:txBody>
          <a:bodyPr/>
          <a:lstStyle/>
          <a:p>
            <a:pPr marL="0" indent="0" eaLnBrk="1" hangingPunct="1">
              <a:buNone/>
            </a:pPr>
            <a:r>
              <a:rPr lang="en-GB" dirty="0" smtClean="0"/>
              <a:t>“There’s a desperation for people to do the teaching…that’s the emphasis…I suspect that a lot of people have the desire to do research…but they find when they get here there’s a huge teaching load” (Griffiths </a:t>
            </a:r>
            <a:r>
              <a:rPr lang="en-GB" i="1" dirty="0" smtClean="0"/>
              <a:t>et al.</a:t>
            </a:r>
            <a:r>
              <a:rPr lang="en-GB" dirty="0" smtClean="0"/>
              <a:t>, 2010:253)</a:t>
            </a:r>
          </a:p>
        </p:txBody>
      </p:sp>
      <p:sp>
        <p:nvSpPr>
          <p:cNvPr id="5" name="Cloud Callout 4"/>
          <p:cNvSpPr/>
          <p:nvPr/>
        </p:nvSpPr>
        <p:spPr>
          <a:xfrm>
            <a:off x="5004048" y="1844824"/>
            <a:ext cx="3672408" cy="2520280"/>
          </a:xfrm>
          <a:prstGeom prst="cloudCallout">
            <a:avLst>
              <a:gd name="adj1" fmla="val 47668"/>
              <a:gd name="adj2" fmla="val 3100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t>Why is it important for a teacher educator to be research active?</a:t>
            </a:r>
            <a:endParaRPr lang="en-GB" sz="2000" i="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t>Teacher educator as researcher?</a:t>
            </a:r>
            <a:endParaRPr lang="en-GB" dirty="0"/>
          </a:p>
        </p:txBody>
      </p:sp>
      <p:sp>
        <p:nvSpPr>
          <p:cNvPr id="7171" name="Content Placeholder 2"/>
          <p:cNvSpPr>
            <a:spLocks noGrp="1"/>
          </p:cNvSpPr>
          <p:nvPr>
            <p:ph sz="half" idx="1"/>
          </p:nvPr>
        </p:nvSpPr>
        <p:spPr>
          <a:xfrm>
            <a:off x="457200" y="1524000"/>
            <a:ext cx="8147248" cy="4569296"/>
          </a:xfrm>
        </p:spPr>
        <p:txBody>
          <a:bodyPr/>
          <a:lstStyle/>
          <a:p>
            <a:pPr marL="0" indent="0" eaLnBrk="1" hangingPunct="1">
              <a:buNone/>
            </a:pPr>
            <a:r>
              <a:rPr lang="en-GB" dirty="0" smtClean="0"/>
              <a:t>Tanner &amp; Davies (2009) found that being research active influenced the practice of teacher educators in these ways:</a:t>
            </a:r>
          </a:p>
          <a:p>
            <a:pPr marL="228600" indent="-228600" eaLnBrk="1" hangingPunct="1">
              <a:buClr>
                <a:schemeClr val="accent2">
                  <a:lumMod val="60000"/>
                  <a:lumOff val="40000"/>
                </a:schemeClr>
              </a:buClr>
              <a:buFont typeface="+mj-lt"/>
              <a:buAutoNum type="arabicPeriod"/>
            </a:pPr>
            <a:r>
              <a:rPr lang="en-GB" dirty="0" smtClean="0"/>
              <a:t> improved knowledge of the literature impacting on teaching</a:t>
            </a:r>
          </a:p>
          <a:p>
            <a:pPr marL="228600" indent="-228600" eaLnBrk="1" hangingPunct="1">
              <a:buClr>
                <a:schemeClr val="accent2">
                  <a:lumMod val="60000"/>
                  <a:lumOff val="40000"/>
                </a:schemeClr>
              </a:buClr>
              <a:buFont typeface="+mj-lt"/>
              <a:buAutoNum type="arabicPeriod"/>
            </a:pPr>
            <a:r>
              <a:rPr lang="en-GB" dirty="0" smtClean="0"/>
              <a:t> increased research capacity, confidence and skills</a:t>
            </a:r>
          </a:p>
          <a:p>
            <a:pPr marL="228600" indent="-228600" eaLnBrk="1" hangingPunct="1">
              <a:buClr>
                <a:schemeClr val="accent2">
                  <a:lumMod val="60000"/>
                  <a:lumOff val="40000"/>
                </a:schemeClr>
              </a:buClr>
              <a:buFont typeface="+mj-lt"/>
              <a:buAutoNum type="arabicPeriod"/>
            </a:pPr>
            <a:r>
              <a:rPr lang="en-GB" dirty="0" smtClean="0"/>
              <a:t> greater critical awareness</a:t>
            </a:r>
          </a:p>
          <a:p>
            <a:pPr marL="228600" indent="-228600" eaLnBrk="1" hangingPunct="1">
              <a:buFont typeface="+mj-lt"/>
              <a:buNone/>
            </a:pPr>
            <a:endParaRPr lang="en-GB" dirty="0" smtClean="0"/>
          </a:p>
          <a:p>
            <a:pPr marL="228600" indent="-228600" eaLnBrk="1" hangingPunct="1">
              <a:buFont typeface="+mj-lt"/>
              <a:buNone/>
            </a:pPr>
            <a:r>
              <a:rPr lang="en-GB" dirty="0" smtClean="0"/>
              <a:t>“To build a culture of reflective practice, research must be an essential part of</a:t>
            </a:r>
            <a:r>
              <a:rPr lang="en-GB" i="1" dirty="0" smtClean="0"/>
              <a:t> </a:t>
            </a:r>
            <a:r>
              <a:rPr lang="en-GB" b="1" i="1" dirty="0" smtClean="0"/>
              <a:t>teacher </a:t>
            </a:r>
            <a:r>
              <a:rPr lang="en-GB" dirty="0" smtClean="0"/>
              <a:t>professional development from the outset” (ibid:386)(our emphasis)</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644008" y="2204864"/>
            <a:ext cx="3563888" cy="2808312"/>
          </a:xfrm>
          <a:prstGeom prst="cloudCallout">
            <a:avLst>
              <a:gd name="adj1" fmla="val 53707"/>
              <a:gd name="adj2" fmla="val 2874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Research?  I would love to be researching but I don’t have time!</a:t>
            </a:r>
            <a:endParaRPr lang="en-GB" sz="2000" dirty="0"/>
          </a:p>
        </p:txBody>
      </p:sp>
      <p:sp>
        <p:nvSpPr>
          <p:cNvPr id="6" name="Cloud Callout 5"/>
          <p:cNvSpPr/>
          <p:nvPr/>
        </p:nvSpPr>
        <p:spPr>
          <a:xfrm>
            <a:off x="467544" y="404664"/>
            <a:ext cx="4248472" cy="3816424"/>
          </a:xfrm>
          <a:prstGeom prst="cloudCallout">
            <a:avLst>
              <a:gd name="adj1" fmla="val -49221"/>
              <a:gd name="adj2" fmla="val 495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I am surrounded by researchers: they seem to be working inside a glass house. I can see much of what they are doing but cannot find a way to join them.</a:t>
            </a:r>
            <a:endParaRPr lang="en-GB"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dirty="0" smtClean="0"/>
              <a:t>Swimming against the flow?</a:t>
            </a:r>
            <a:endParaRPr lang="en-GB" dirty="0"/>
          </a:p>
        </p:txBody>
      </p:sp>
      <p:graphicFrame>
        <p:nvGraphicFramePr>
          <p:cNvPr id="7" name="Diagram 6"/>
          <p:cNvGraphicFramePr/>
          <p:nvPr/>
        </p:nvGraphicFramePr>
        <p:xfrm>
          <a:off x="611560" y="620688"/>
          <a:ext cx="7752184" cy="564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TA40360"/>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3" name="Rounded Rectangle 2"/>
          <p:cNvSpPr/>
          <p:nvPr/>
        </p:nvSpPr>
        <p:spPr>
          <a:xfrm>
            <a:off x="1928794" y="5187277"/>
            <a:ext cx="7143800" cy="153233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en-GB" sz="2800" b="1" dirty="0">
                <a:ln>
                  <a:solidFill>
                    <a:schemeClr val="bg1"/>
                  </a:solidFill>
                </a:ln>
                <a:solidFill>
                  <a:schemeClr val="accent6">
                    <a:lumMod val="50000"/>
                  </a:schemeClr>
                </a:solidFill>
                <a:effectLst>
                  <a:glow rad="101600">
                    <a:schemeClr val="accent2">
                      <a:satMod val="175000"/>
                      <a:alpha val="40000"/>
                    </a:schemeClr>
                  </a:glow>
                  <a:outerShdw blurRad="38100" dist="38100" dir="2700000" algn="tl">
                    <a:schemeClr val="tx1"/>
                  </a:outerShdw>
                </a:effectLst>
                <a:latin typeface="+mn-lt"/>
                <a:cs typeface="+mn-cs"/>
              </a:rPr>
              <a:t>Higher Diploma Programme (HDP)</a:t>
            </a:r>
          </a:p>
          <a:p>
            <a:pPr fontAlgn="auto">
              <a:spcBef>
                <a:spcPts val="0"/>
              </a:spcBef>
              <a:spcAft>
                <a:spcPts val="0"/>
              </a:spcAft>
              <a:defRPr/>
            </a:pPr>
            <a:r>
              <a:rPr lang="en-GB" sz="2800" b="1" dirty="0">
                <a:ln>
                  <a:solidFill>
                    <a:schemeClr val="bg1"/>
                  </a:solidFill>
                </a:ln>
                <a:solidFill>
                  <a:schemeClr val="accent6">
                    <a:lumMod val="50000"/>
                  </a:schemeClr>
                </a:solidFill>
                <a:effectLst>
                  <a:glow rad="101600">
                    <a:schemeClr val="accent2">
                      <a:satMod val="175000"/>
                      <a:alpha val="40000"/>
                    </a:schemeClr>
                  </a:glow>
                  <a:outerShdw blurRad="38100" dist="38100" dir="2700000" algn="tl">
                    <a:schemeClr val="tx1"/>
                  </a:outerShdw>
                </a:effectLst>
                <a:latin typeface="+mn-lt"/>
                <a:cs typeface="+mn-cs"/>
              </a:rPr>
              <a:t>A 9 month in-service course in active learning,  assessment for learning and action research</a:t>
            </a:r>
          </a:p>
        </p:txBody>
      </p:sp>
      <p:sp>
        <p:nvSpPr>
          <p:cNvPr id="11" name="Title 1"/>
          <p:cNvSpPr txBox="1">
            <a:spLocks/>
          </p:cNvSpPr>
          <p:nvPr/>
        </p:nvSpPr>
        <p:spPr>
          <a:xfrm>
            <a:off x="457200" y="152400"/>
            <a:ext cx="8229600" cy="121920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200" b="0" i="0" u="none" strike="noStrike" kern="1200" cap="none" spc="-100" normalizeH="0" baseline="0" noProof="0" dirty="0" smtClean="0">
                <a:ln w="3200">
                  <a:solidFill>
                    <a:schemeClr val="bg1"/>
                  </a:solidFill>
                  <a:prstDash val="solid"/>
                  <a:round/>
                </a:ln>
                <a:solidFill>
                  <a:srgbClr val="F9F9F9"/>
                </a:solidFill>
                <a:effectLst>
                  <a:outerShdw blurRad="50800" dist="38100" dir="2700000" algn="tl" rotWithShape="0">
                    <a:prstClr val="black"/>
                  </a:outerShdw>
                </a:effectLst>
                <a:uLnTx/>
                <a:uFillTx/>
                <a:latin typeface="+mj-lt"/>
                <a:ea typeface="+mj-ea"/>
                <a:cs typeface="+mj-cs"/>
              </a:rPr>
              <a:t>Case 1: Collaborative Action Research and the Higher Diploma Programme</a:t>
            </a:r>
            <a:endParaRPr kumimoji="0" lang="en-GB" sz="4200" b="0" i="0" u="none" strike="noStrike" kern="1200" cap="none" spc="-100" normalizeH="0" baseline="0" noProof="0" dirty="0">
              <a:ln w="3200">
                <a:solidFill>
                  <a:schemeClr val="bg1"/>
                </a:solidFill>
                <a:prstDash val="solid"/>
                <a:round/>
              </a:ln>
              <a:solidFill>
                <a:srgbClr val="F9F9F9"/>
              </a:solidFill>
              <a:effectLst>
                <a:outerShdw blurRad="50800" dist="38100" dir="2700000" algn="tl" rotWithShape="0">
                  <a:prstClr val="black"/>
                </a:outerShdw>
              </a:effectLst>
              <a:uLnTx/>
              <a:uFillTx/>
              <a:latin typeface="+mj-lt"/>
              <a:ea typeface="+mj-ea"/>
              <a:cs typeface="+mj-cs"/>
            </a:endParaRPr>
          </a:p>
        </p:txBody>
      </p:sp>
      <p:sp>
        <p:nvSpPr>
          <p:cNvPr id="13" name="Content Placeholder 2"/>
          <p:cNvSpPr txBox="1">
            <a:spLocks/>
          </p:cNvSpPr>
          <p:nvPr/>
        </p:nvSpPr>
        <p:spPr>
          <a:xfrm>
            <a:off x="2339752" y="2708920"/>
            <a:ext cx="6445224" cy="2448272"/>
          </a:xfrm>
          <a:prstGeom prst="rect">
            <a:avLst/>
          </a:prstGeom>
        </p:spPr>
        <p: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defRPr/>
            </a:pPr>
            <a:r>
              <a:rPr kumimoji="0" lang="en-GB" sz="2600" b="0" i="0" u="none" strike="noStrike" kern="1200" cap="none" spc="0" normalizeH="0" baseline="0" noProof="0" dirty="0" smtClean="0">
                <a:ln>
                  <a:solidFill>
                    <a:schemeClr val="bg1">
                      <a:alpha val="3000"/>
                    </a:schemeClr>
                  </a:solidFill>
                </a:ln>
                <a:solidFill>
                  <a:schemeClr val="tx1"/>
                </a:solidFill>
                <a:effectLst>
                  <a:outerShdw blurRad="88900" dist="63500" dir="2700000" algn="tl">
                    <a:schemeClr val="bg1"/>
                  </a:outerShdw>
                </a:effectLst>
                <a:uLnTx/>
                <a:uFillTx/>
                <a:latin typeface="+mn-lt"/>
                <a:ea typeface="+mn-ea"/>
                <a:cs typeface="+mn-cs"/>
              </a:rPr>
              <a:t>Massification in HE:</a:t>
            </a:r>
          </a:p>
          <a:p>
            <a:pPr marL="228600" marR="0" lvl="0" indent="-228600" algn="l" defTabSz="914400" rtl="0" eaLnBrk="1" fontAlgn="base" latinLnBrk="0" hangingPunct="1">
              <a:lnSpc>
                <a:spcPct val="100000"/>
              </a:lnSpc>
              <a:spcBef>
                <a:spcPts val="600"/>
              </a:spcBef>
              <a:spcAft>
                <a:spcPct val="0"/>
              </a:spcAft>
              <a:buClr>
                <a:schemeClr val="accent2">
                  <a:lumMod val="60000"/>
                  <a:lumOff val="40000"/>
                </a:schemeClr>
              </a:buClr>
              <a:buSzPct val="85000"/>
              <a:buFont typeface="Arial" pitchFamily="34" charset="0"/>
              <a:buChar char="•"/>
              <a:tabLst/>
              <a:defRPr/>
            </a:pPr>
            <a:r>
              <a:rPr kumimoji="0" lang="en-GB" sz="2600" b="0" i="0" u="none" strike="noStrike" kern="1200" cap="none" spc="0" normalizeH="0" baseline="0" noProof="0" dirty="0" smtClean="0">
                <a:ln>
                  <a:solidFill>
                    <a:schemeClr val="bg1">
                      <a:alpha val="3000"/>
                    </a:schemeClr>
                  </a:solidFill>
                </a:ln>
                <a:solidFill>
                  <a:schemeClr val="tx1"/>
                </a:solidFill>
                <a:effectLst>
                  <a:outerShdw blurRad="88900" dist="63500" dir="2700000" algn="tl">
                    <a:schemeClr val="bg1"/>
                  </a:outerShdw>
                </a:effectLst>
                <a:uLnTx/>
                <a:uFillTx/>
                <a:latin typeface="+mn-lt"/>
                <a:ea typeface="+mn-ea"/>
                <a:cs typeface="+mn-cs"/>
              </a:rPr>
              <a:t>contradictions e.g. “skilling/deskilling” (Tessema, 2006)</a:t>
            </a:r>
          </a:p>
          <a:p>
            <a:pPr marL="228600" marR="0" lvl="0" indent="-228600" algn="l" defTabSz="914400" rtl="0" eaLnBrk="1" fontAlgn="base" latinLnBrk="0" hangingPunct="1">
              <a:lnSpc>
                <a:spcPct val="100000"/>
              </a:lnSpc>
              <a:spcBef>
                <a:spcPts val="600"/>
              </a:spcBef>
              <a:spcAft>
                <a:spcPct val="0"/>
              </a:spcAft>
              <a:buClr>
                <a:schemeClr val="accent2">
                  <a:lumMod val="60000"/>
                  <a:lumOff val="40000"/>
                </a:schemeClr>
              </a:buClr>
              <a:buSzPct val="85000"/>
              <a:buFont typeface="Arial" pitchFamily="34" charset="0"/>
              <a:buChar char="•"/>
              <a:tabLst/>
              <a:defRPr/>
            </a:pPr>
            <a:r>
              <a:rPr lang="en-GB" sz="2600" dirty="0" smtClean="0">
                <a:ln>
                  <a:solidFill>
                    <a:schemeClr val="bg1">
                      <a:alpha val="3000"/>
                    </a:schemeClr>
                  </a:solidFill>
                </a:ln>
                <a:effectLst>
                  <a:outerShdw blurRad="88900" dist="63500" dir="2700000" algn="tl">
                    <a:schemeClr val="bg1"/>
                  </a:outerShdw>
                </a:effectLst>
                <a:latin typeface="+mn-lt"/>
                <a:cs typeface="+mn-cs"/>
              </a:rPr>
              <a:t>centralized control (Bekele, 2008)</a:t>
            </a:r>
            <a:endParaRPr kumimoji="0" lang="en-GB" sz="2600" b="0" i="0" u="none" strike="noStrike" kern="1200" cap="none" spc="0" normalizeH="0" baseline="0" noProof="0" dirty="0" smtClean="0">
              <a:ln>
                <a:solidFill>
                  <a:schemeClr val="bg1">
                    <a:alpha val="3000"/>
                  </a:schemeClr>
                </a:solidFill>
              </a:ln>
              <a:solidFill>
                <a:schemeClr val="tx1"/>
              </a:solidFill>
              <a:effectLst>
                <a:outerShdw blurRad="88900" dist="63500" dir="2700000" algn="tl">
                  <a:schemeClr val="bg1"/>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2000"/>
                                        <p:tgtEl>
                                          <p:spTgt spid="13">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200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1477</TotalTime>
  <Words>3425</Words>
  <Application>Microsoft Office PowerPoint</Application>
  <PresentationFormat>On-screen Show (4:3)</PresentationFormat>
  <Paragraphs>177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How do I get started with research? </vt:lpstr>
      <vt:lpstr>Aims</vt:lpstr>
      <vt:lpstr>Biographical notes</vt:lpstr>
      <vt:lpstr>Teacher educator professional identity</vt:lpstr>
      <vt:lpstr>Teacher educator as researcher</vt:lpstr>
      <vt:lpstr>Teacher educator as researcher?</vt:lpstr>
      <vt:lpstr>Slide 7</vt:lpstr>
      <vt:lpstr>Swimming against the flow?</vt:lpstr>
      <vt:lpstr>Slide 9</vt:lpstr>
      <vt:lpstr>Case 1: Collaborative Action Research and the Higher Diploma Programme</vt:lpstr>
      <vt:lpstr>Slide 11</vt:lpstr>
      <vt:lpstr>Case 2: The PG Certificate in LTHE</vt:lpstr>
      <vt:lpstr>The bigger picture</vt:lpstr>
      <vt:lpstr>Where next?</vt:lpstr>
      <vt:lpstr>References</vt:lpstr>
      <vt:lpstr>References</vt:lpstr>
      <vt:lpstr>How do I get started with research? </vt:lpstr>
    </vt:vector>
  </TitlesOfParts>
  <Company>Liverpool John Moores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Liverpool John Moores University</cp:lastModifiedBy>
  <cp:revision>143</cp:revision>
  <dcterms:created xsi:type="dcterms:W3CDTF">2011-05-15T08:13:18Z</dcterms:created>
  <dcterms:modified xsi:type="dcterms:W3CDTF">2011-06-02T13:13:36Z</dcterms:modified>
</cp:coreProperties>
</file>