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272" r:id="rId2"/>
    <p:sldId id="256" r:id="rId3"/>
    <p:sldId id="258" r:id="rId4"/>
    <p:sldId id="259" r:id="rId5"/>
    <p:sldId id="260" r:id="rId6"/>
    <p:sldId id="261" r:id="rId7"/>
    <p:sldId id="273" r:id="rId8"/>
    <p:sldId id="262" r:id="rId9"/>
    <p:sldId id="274" r:id="rId10"/>
    <p:sldId id="264" r:id="rId11"/>
    <p:sldId id="265" r:id="rId12"/>
    <p:sldId id="266" r:id="rId13"/>
    <p:sldId id="275" r:id="rId14"/>
    <p:sldId id="267" r:id="rId15"/>
    <p:sldId id="268" r:id="rId16"/>
    <p:sldId id="269" r:id="rId17"/>
    <p:sldId id="270" r:id="rId18"/>
    <p:sldId id="276"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4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92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98B456E-6770-4372-9F6E-973E9A29B9BC}" type="slidenum">
              <a:rPr lang="en-US"/>
              <a:pPr/>
              <a:t>‹#›</a:t>
            </a:fld>
            <a:endParaRPr lang="en-US"/>
          </a:p>
        </p:txBody>
      </p:sp>
    </p:spTree>
    <p:extLst>
      <p:ext uri="{BB962C8B-B14F-4D97-AF65-F5344CB8AC3E}">
        <p14:creationId xmlns:p14="http://schemas.microsoft.com/office/powerpoint/2010/main" val="23522176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75C9B-5B89-46A4-AC54-B7C7C1E0C0BA}" type="slidenum">
              <a:rPr lang="en-US"/>
              <a:pPr/>
              <a:t>3</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GB"/>
              <a:t>Have you had students who: think that good education began in 1989?</a:t>
            </a:r>
          </a:p>
          <a:p>
            <a:r>
              <a:rPr lang="en-GB"/>
              <a:t>That they are the best teachers ever?</a:t>
            </a:r>
          </a:p>
          <a:p>
            <a:r>
              <a:rPr lang="en-GB"/>
              <a:t>Who can not suggest any improvements in the curriculum?</a:t>
            </a:r>
          </a:p>
          <a:p>
            <a:r>
              <a:rPr lang="en-GB"/>
              <a:t>Who download endless QCA schemes</a:t>
            </a:r>
          </a:p>
          <a:p>
            <a:r>
              <a:rPr lang="en-GB"/>
              <a:t>Who make no connections between literacy and other subjects</a:t>
            </a:r>
          </a:p>
          <a:p>
            <a:r>
              <a:rPr lang="en-GB"/>
              <a:t>Whose evaluations of the Educational Issues course say, ‘Frankly I’ve got better things to do with my time?</a:t>
            </a:r>
          </a:p>
          <a:p>
            <a:endParaRPr lang="en-GB"/>
          </a:p>
          <a:p>
            <a:r>
              <a:rPr lang="en-GB"/>
              <a:t>How are they going to cope with The Wite heat of reform?</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7C3E4-E2CD-488C-BBE1-BDA9AFA9B876}" type="slidenum">
              <a:rPr lang="en-US"/>
              <a:pPr/>
              <a:t>5</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GB"/>
              <a:t>The Professional Attributes for Qualified Teacher Status do not expect you to explore questions about the aims purposes and value of education but to ‘deliver’ the curriculum, with little responsibility for professional discretion. This chapter aims to help you to do this. First it gives an overview of the questions philosophers have asked about education in the past and ask currently and shows you how to engage with them.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2AEA3-7F58-4997-8FD3-55E7734630FE}" type="slidenum">
              <a:rPr lang="en-US"/>
              <a:pPr/>
              <a:t>6</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GB"/>
              <a:t>Discussing a broad set of aims will prevent you from narrow thinking about what children can and should do.</a:t>
            </a:r>
            <a:r>
              <a:rPr lang="en-US"/>
              <a:t> </a:t>
            </a:r>
            <a:endParaRPr lang="en-GB"/>
          </a:p>
          <a:p>
            <a:r>
              <a:rPr lang="en-GB"/>
              <a:t> it is essential that, having begun to discuss educational aims</a:t>
            </a:r>
            <a:r>
              <a:rPr lang="en-US"/>
              <a:t> </a:t>
            </a:r>
            <a:r>
              <a:rPr lang="en-GB"/>
              <a:t>that you use these to shape what you do as a teacher and what children you teach experience, in the curriculum, teaching, assessment..</a:t>
            </a: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EB210-72F3-45EA-A921-1A85E555ECA7}" type="slidenum">
              <a:rPr lang="en-US"/>
              <a:pPr/>
              <a:t>7</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GB"/>
              <a:t>? Independence and empowerment are achieved through exploring, knowing, understanding and making sense, through imagination and dialogue, through constructivist approaches. And before they can educate  pupils, based on these aims, students must learn to empower yourself.</a:t>
            </a: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A73063-7171-46F8-A1CD-7D3C3E9D1BFC}" type="slidenum">
              <a:rPr lang="en-US"/>
              <a:pPr/>
              <a:t>8</a:t>
            </a:fld>
            <a:endParaRPr 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GB"/>
              <a:t>Yet if children’s lives are not to be at the mercy of political whim it is essential that teachers learn the skills of robust critical evaluation, based on their reading, experience and reflection, so that they develop strong personal philosophies about what, how and why we teach children, in order to interpret changes in ways which are professionally valid and have integrity. It is important to learn scepticism, and concern about the larger questions and to have a deep understanding of what we teach, to have time to reflect, research and study.</a:t>
            </a: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B1BD7-1E8E-450A-A198-E15346610A81}" type="slidenum">
              <a:rPr lang="en-US"/>
              <a:pPr/>
              <a:t>13</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pPr>
              <a:lnSpc>
                <a:spcPct val="90000"/>
              </a:lnSpc>
            </a:pPr>
            <a:r>
              <a:rPr lang="en-GB"/>
              <a:t>These are questions which are complex and have no single answer or dictionary definition and in an open society they must be argued over. </a:t>
            </a:r>
          </a:p>
          <a:p>
            <a:pPr>
              <a:lnSpc>
                <a:spcPct val="90000"/>
              </a:lnSpc>
            </a:pPr>
            <a:r>
              <a:rPr lang="en-GB"/>
              <a:t>Peters definition of an educated person at the end of this process was,’ essentially: someone who has been changed, by their knowledge and understanding, in the way they look at the world around them; has a body of principles for organising knowledge, (subjects or areas of learning), can make connections between areas of knowledge, and cares about what they know and understand. </a:t>
            </a:r>
          </a:p>
          <a:p>
            <a:pPr>
              <a:lnSpc>
                <a:spcPct val="90000"/>
              </a:lnSpc>
            </a:pPr>
            <a:endParaRPr lang="en-GB"/>
          </a:p>
          <a:p>
            <a:pPr>
              <a:lnSpc>
                <a:spcPct val="90000"/>
              </a:lnSpc>
            </a:pPr>
            <a:r>
              <a:rPr lang="en-GB"/>
              <a:t> Do you Agree? </a:t>
            </a:r>
          </a:p>
          <a:p>
            <a:pPr>
              <a:lnSpc>
                <a:spcPct val="90000"/>
              </a:lnSpc>
            </a:pPr>
            <a:r>
              <a:rPr lang="en-GB"/>
              <a:t>BUT this concept raises questions.</a:t>
            </a:r>
          </a:p>
          <a:p>
            <a:pPr>
              <a:lnSpc>
                <a:spcPct val="90000"/>
              </a:lnSpc>
            </a:pPr>
            <a:r>
              <a:rPr lang="en-GB"/>
              <a:t>Is it possible to be educated if you excel in only one area of knowledge? Does being educated involve only knowledge and understanding or does it include, for example, behaviour? Can everyone be educated if we accept this definition? Should they be? </a:t>
            </a:r>
          </a:p>
          <a:p>
            <a:pPr>
              <a:lnSpc>
                <a:spcPct val="90000"/>
              </a:lnSpc>
            </a:pPr>
            <a:r>
              <a:rPr lang="en-GB"/>
              <a:t>Matthew Arnold said that education should convey ‘the best that has been thought and said.’</a:t>
            </a:r>
          </a:p>
          <a:p>
            <a:pPr>
              <a:lnSpc>
                <a:spcPct val="90000"/>
              </a:lnSpc>
            </a:pPr>
            <a:r>
              <a:rPr lang="en-GB"/>
              <a:t>But is this still appropriate?</a:t>
            </a:r>
          </a:p>
          <a:p>
            <a:pPr>
              <a:lnSpc>
                <a:spcPct val="90000"/>
              </a:lnSpc>
            </a:pPr>
            <a:r>
              <a:rPr lang="en-GB"/>
              <a:t>Education must be relevant to the culture and society in which childrenlive and ‘the best’ may not be relevant to their worlds. Yet should they have access to it?</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3384D-50B1-44CE-952B-BEB174953F01}" type="slidenum">
              <a:rPr lang="en-US"/>
              <a:pPr/>
              <a:t>16</a:t>
            </a:fld>
            <a:endParaRPr 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GB"/>
              <a:t>Education embodies values and ideals. Most student teachers I have known have been highly motivated by a vision of the kind of teachers they want to be. They have ideas about what they think is valuable and how it might be achieved. But visions vary. For example interviewees often talk of their aim to help children ‘to be creative’, ‘to love art or books’, ‘to be independent’. But when such aims are analysed in a group they become controversial. They are all based on value judgements about what the student thinks is important, which not everyone agrees with. They involve concepts which are abstract and are understood in different ways. What exactly is meant by ‘creative’, ‘loving books’, ‘independent’? </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319088" y="1752600"/>
            <a:ext cx="8824912" cy="5129213"/>
            <a:chOff x="201" y="1104"/>
            <a:chExt cx="5559" cy="3231"/>
          </a:xfrm>
        </p:grpSpPr>
        <p:sp>
          <p:nvSpPr>
            <p:cNvPr id="3379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79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79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79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79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80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3380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3380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33803"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33804"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33805" name="Rectangle 13"/>
          <p:cNvSpPr>
            <a:spLocks noGrp="1" noChangeArrowheads="1"/>
          </p:cNvSpPr>
          <p:nvPr>
            <p:ph type="sldNum" sz="quarter" idx="4"/>
          </p:nvPr>
        </p:nvSpPr>
        <p:spPr/>
        <p:txBody>
          <a:bodyPr/>
          <a:lstStyle>
            <a:lvl1pPr>
              <a:defRPr/>
            </a:lvl1pPr>
          </a:lstStyle>
          <a:p>
            <a:fld id="{E71551AF-7ECA-4AFD-A53C-BED89848D26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CFD08F-91E8-4D6C-A13A-48B5BE84AB3E}" type="slidenum">
              <a:rPr lang="en-US"/>
              <a:pPr/>
              <a:t>‹#›</a:t>
            </a:fld>
            <a:endParaRPr lang="en-US"/>
          </a:p>
        </p:txBody>
      </p:sp>
    </p:spTree>
    <p:extLst>
      <p:ext uri="{BB962C8B-B14F-4D97-AF65-F5344CB8AC3E}">
        <p14:creationId xmlns:p14="http://schemas.microsoft.com/office/powerpoint/2010/main" val="193470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3B63A0-CCB8-45CB-A4F7-DCBC888F9B21}" type="slidenum">
              <a:rPr lang="en-US"/>
              <a:pPr/>
              <a:t>‹#›</a:t>
            </a:fld>
            <a:endParaRPr lang="en-US"/>
          </a:p>
        </p:txBody>
      </p:sp>
    </p:spTree>
    <p:extLst>
      <p:ext uri="{BB962C8B-B14F-4D97-AF65-F5344CB8AC3E}">
        <p14:creationId xmlns:p14="http://schemas.microsoft.com/office/powerpoint/2010/main" val="245714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7C02E9-1A8C-4264-970D-F6667F37AED4}" type="slidenum">
              <a:rPr lang="en-US"/>
              <a:pPr/>
              <a:t>‹#›</a:t>
            </a:fld>
            <a:endParaRPr lang="en-US"/>
          </a:p>
        </p:txBody>
      </p:sp>
    </p:spTree>
    <p:extLst>
      <p:ext uri="{BB962C8B-B14F-4D97-AF65-F5344CB8AC3E}">
        <p14:creationId xmlns:p14="http://schemas.microsoft.com/office/powerpoint/2010/main" val="140907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64A912-F76A-4454-9712-B95CDA10C1BE}" type="slidenum">
              <a:rPr lang="en-US"/>
              <a:pPr/>
              <a:t>‹#›</a:t>
            </a:fld>
            <a:endParaRPr lang="en-US"/>
          </a:p>
        </p:txBody>
      </p:sp>
    </p:spTree>
    <p:extLst>
      <p:ext uri="{BB962C8B-B14F-4D97-AF65-F5344CB8AC3E}">
        <p14:creationId xmlns:p14="http://schemas.microsoft.com/office/powerpoint/2010/main" val="397897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9C926A-EBD2-463E-BD27-334816D7007B}" type="slidenum">
              <a:rPr lang="en-US"/>
              <a:pPr/>
              <a:t>‹#›</a:t>
            </a:fld>
            <a:endParaRPr lang="en-US"/>
          </a:p>
        </p:txBody>
      </p:sp>
    </p:spTree>
    <p:extLst>
      <p:ext uri="{BB962C8B-B14F-4D97-AF65-F5344CB8AC3E}">
        <p14:creationId xmlns:p14="http://schemas.microsoft.com/office/powerpoint/2010/main" val="403171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76CC62-AA10-43C5-B39E-F0EE7262E247}" type="slidenum">
              <a:rPr lang="en-US"/>
              <a:pPr/>
              <a:t>‹#›</a:t>
            </a:fld>
            <a:endParaRPr lang="en-US"/>
          </a:p>
        </p:txBody>
      </p:sp>
    </p:spTree>
    <p:extLst>
      <p:ext uri="{BB962C8B-B14F-4D97-AF65-F5344CB8AC3E}">
        <p14:creationId xmlns:p14="http://schemas.microsoft.com/office/powerpoint/2010/main" val="9778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FDAE241-5E5A-4661-9DD3-9DF74DC9AE2F}" type="slidenum">
              <a:rPr lang="en-US"/>
              <a:pPr/>
              <a:t>‹#›</a:t>
            </a:fld>
            <a:endParaRPr lang="en-US"/>
          </a:p>
        </p:txBody>
      </p:sp>
    </p:spTree>
    <p:extLst>
      <p:ext uri="{BB962C8B-B14F-4D97-AF65-F5344CB8AC3E}">
        <p14:creationId xmlns:p14="http://schemas.microsoft.com/office/powerpoint/2010/main" val="38062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962807-9435-44CC-A77C-49968F6FFEFF}" type="slidenum">
              <a:rPr lang="en-US"/>
              <a:pPr/>
              <a:t>‹#›</a:t>
            </a:fld>
            <a:endParaRPr lang="en-US"/>
          </a:p>
        </p:txBody>
      </p:sp>
    </p:spTree>
    <p:extLst>
      <p:ext uri="{BB962C8B-B14F-4D97-AF65-F5344CB8AC3E}">
        <p14:creationId xmlns:p14="http://schemas.microsoft.com/office/powerpoint/2010/main" val="172597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66A850-7FE0-49D7-8BC8-DB7CB9EC43EB}" type="slidenum">
              <a:rPr lang="en-US"/>
              <a:pPr/>
              <a:t>‹#›</a:t>
            </a:fld>
            <a:endParaRPr lang="en-US"/>
          </a:p>
        </p:txBody>
      </p:sp>
    </p:spTree>
    <p:extLst>
      <p:ext uri="{BB962C8B-B14F-4D97-AF65-F5344CB8AC3E}">
        <p14:creationId xmlns:p14="http://schemas.microsoft.com/office/powerpoint/2010/main" val="281648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BBF618-CC5C-4595-90F2-89B8029928F3}" type="slidenum">
              <a:rPr lang="en-US"/>
              <a:pPr/>
              <a:t>‹#›</a:t>
            </a:fld>
            <a:endParaRPr lang="en-US"/>
          </a:p>
        </p:txBody>
      </p:sp>
    </p:spTree>
    <p:extLst>
      <p:ext uri="{BB962C8B-B14F-4D97-AF65-F5344CB8AC3E}">
        <p14:creationId xmlns:p14="http://schemas.microsoft.com/office/powerpoint/2010/main" val="335033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319088" y="1828800"/>
            <a:ext cx="8824912" cy="5029200"/>
            <a:chOff x="201" y="1152"/>
            <a:chExt cx="5559" cy="3168"/>
          </a:xfrm>
        </p:grpSpPr>
        <p:sp>
          <p:nvSpPr>
            <p:cNvPr id="3277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77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77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77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77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77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77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77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3277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3278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3278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0EBFA741-705F-42B9-B035-0B8BAE33D00D}" type="slidenum">
              <a:rPr lang="en-US"/>
              <a:pPr/>
              <a:t>‹#›</a:t>
            </a:fld>
            <a:endParaRPr lang="en-US"/>
          </a:p>
        </p:txBody>
      </p:sp>
      <p:sp>
        <p:nvSpPr>
          <p:cNvPr id="3278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8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GB" sz="4000"/>
              <a:t>The Important Role of Higher Education in Teacher Education</a:t>
            </a:r>
            <a:endParaRPr lang="en-US" sz="4000"/>
          </a:p>
        </p:txBody>
      </p:sp>
      <p:sp>
        <p:nvSpPr>
          <p:cNvPr id="22531" name="Rectangle 3"/>
          <p:cNvSpPr>
            <a:spLocks noGrp="1" noRot="1" noChangeArrowheads="1"/>
          </p:cNvSpPr>
          <p:nvPr>
            <p:ph type="body" idx="1"/>
          </p:nvPr>
        </p:nvSpPr>
        <p:spPr>
          <a:xfrm>
            <a:off x="838200" y="2197100"/>
            <a:ext cx="8007350" cy="3898900"/>
          </a:xfrm>
        </p:spPr>
        <p:txBody>
          <a:bodyPr/>
          <a:lstStyle/>
          <a:p>
            <a:pPr>
              <a:buFont typeface="Wingdings" pitchFamily="2" charset="2"/>
              <a:buNone/>
            </a:pPr>
            <a:endParaRPr lang="en-GB"/>
          </a:p>
          <a:p>
            <a:pPr>
              <a:buFont typeface="Wingdings" pitchFamily="2" charset="2"/>
              <a:buNone/>
            </a:pPr>
            <a:endParaRPr lang="en-GB"/>
          </a:p>
          <a:p>
            <a:pPr>
              <a:buFont typeface="Wingdings" pitchFamily="2" charset="2"/>
              <a:buNone/>
            </a:pPr>
            <a:r>
              <a:rPr lang="en-GB"/>
              <a:t>2</a:t>
            </a:r>
            <a:r>
              <a:rPr lang="en-GB" baseline="30000"/>
              <a:t>nd</a:t>
            </a:r>
            <a:r>
              <a:rPr lang="en-GB"/>
              <a:t>. TEAN Annual Conference, 20. 05.11</a:t>
            </a:r>
          </a:p>
          <a:p>
            <a:pPr>
              <a:buFont typeface="Wingdings" pitchFamily="2" charset="2"/>
              <a:buNone/>
            </a:pPr>
            <a:r>
              <a:rPr lang="en-GB"/>
              <a:t>Manchester</a:t>
            </a:r>
          </a:p>
          <a:p>
            <a:pPr>
              <a:buFont typeface="Wingdings" pitchFamily="2" charset="2"/>
              <a:buNone/>
            </a:pPr>
            <a:endParaRPr lang="en-GB"/>
          </a:p>
          <a:p>
            <a:pPr>
              <a:buFont typeface="Wingdings" pitchFamily="2" charset="2"/>
              <a:buNone/>
            </a:pPr>
            <a:r>
              <a:rPr lang="en-GB"/>
              <a:t>Prof. Hilary Cooper, University of Cumbria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GB"/>
              <a:t>Plato to Rousseau</a:t>
            </a:r>
            <a:endParaRPr lang="en-US"/>
          </a:p>
        </p:txBody>
      </p:sp>
      <p:sp>
        <p:nvSpPr>
          <p:cNvPr id="12291" name="Rectangle 3"/>
          <p:cNvSpPr>
            <a:spLocks noGrp="1" noRot="1" noChangeArrowheads="1"/>
          </p:cNvSpPr>
          <p:nvPr>
            <p:ph type="body" idx="1"/>
          </p:nvPr>
        </p:nvSpPr>
        <p:spPr/>
        <p:txBody>
          <a:bodyPr/>
          <a:lstStyle/>
          <a:p>
            <a:r>
              <a:rPr lang="en-GB" sz="2800" b="1"/>
              <a:t>Plato (5, BC)</a:t>
            </a:r>
            <a:r>
              <a:rPr lang="en-GB" sz="2800"/>
              <a:t> and </a:t>
            </a:r>
            <a:r>
              <a:rPr lang="en-GB" sz="2800" b="1"/>
              <a:t>Aristotle (4c BC)</a:t>
            </a:r>
          </a:p>
          <a:p>
            <a:pPr>
              <a:buFont typeface="Wingdings" pitchFamily="2" charset="2"/>
              <a:buNone/>
            </a:pPr>
            <a:r>
              <a:rPr lang="en-GB" sz="2800" i="1"/>
              <a:t>Holistic, balance of practical and theoretical</a:t>
            </a:r>
          </a:p>
          <a:p>
            <a:r>
              <a:rPr lang="en-GB" sz="2800" b="1"/>
              <a:t>Avicenna (10c CE)</a:t>
            </a:r>
            <a:r>
              <a:rPr lang="en-GB" sz="2800"/>
              <a:t> </a:t>
            </a:r>
            <a:r>
              <a:rPr lang="en-GB" sz="2800" i="1"/>
              <a:t>Children should discuss, debate and learn from each other</a:t>
            </a:r>
          </a:p>
          <a:p>
            <a:r>
              <a:rPr lang="en-GB" sz="2800" b="1"/>
              <a:t>John Stuart Mill (1859)</a:t>
            </a:r>
            <a:r>
              <a:rPr lang="en-GB" sz="2800"/>
              <a:t> </a:t>
            </a:r>
            <a:r>
              <a:rPr lang="en-GB" sz="2800" i="1"/>
              <a:t>Importance of contesting and defending ideas</a:t>
            </a:r>
          </a:p>
          <a:p>
            <a:r>
              <a:rPr lang="en-GB" sz="2800" b="1"/>
              <a:t>Rousseau (1762)</a:t>
            </a:r>
            <a:r>
              <a:rPr lang="en-GB" sz="2800"/>
              <a:t> Education is </a:t>
            </a:r>
            <a:r>
              <a:rPr lang="en-GB" sz="2800" i="1"/>
              <a:t>developmental, changes in response to pupils’ needs, children learn by interacting with their  environment</a:t>
            </a:r>
            <a:endParaRPr lang="en-US" sz="2800"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GB"/>
              <a:t>Spencer to Steiner</a:t>
            </a:r>
            <a:endParaRPr lang="en-US"/>
          </a:p>
        </p:txBody>
      </p:sp>
      <p:sp>
        <p:nvSpPr>
          <p:cNvPr id="13315" name="Rectangle 3"/>
          <p:cNvSpPr>
            <a:spLocks noGrp="1" noRot="1" noChangeArrowheads="1"/>
          </p:cNvSpPr>
          <p:nvPr>
            <p:ph type="body" idx="1"/>
          </p:nvPr>
        </p:nvSpPr>
        <p:spPr/>
        <p:txBody>
          <a:bodyPr/>
          <a:lstStyle/>
          <a:p>
            <a:pPr>
              <a:lnSpc>
                <a:spcPct val="90000"/>
              </a:lnSpc>
            </a:pPr>
            <a:r>
              <a:rPr lang="en-GB" sz="2800" b="1"/>
              <a:t>Spencer (1851</a:t>
            </a:r>
            <a:r>
              <a:rPr lang="en-GB" sz="2800"/>
              <a:t>) </a:t>
            </a:r>
            <a:r>
              <a:rPr lang="en-GB" sz="2800" i="1"/>
              <a:t>Moving from concrete to abstract</a:t>
            </a:r>
          </a:p>
          <a:p>
            <a:pPr>
              <a:lnSpc>
                <a:spcPct val="90000"/>
              </a:lnSpc>
            </a:pPr>
            <a:r>
              <a:rPr lang="en-GB" sz="2800" b="1"/>
              <a:t>Froebel (1895)</a:t>
            </a:r>
            <a:r>
              <a:rPr lang="en-GB" sz="2800"/>
              <a:t> </a:t>
            </a:r>
            <a:r>
              <a:rPr lang="en-GB" sz="2800" i="1"/>
              <a:t>Learning through play; children. at centre of own worlds</a:t>
            </a:r>
          </a:p>
          <a:p>
            <a:pPr>
              <a:lnSpc>
                <a:spcPct val="90000"/>
              </a:lnSpc>
            </a:pPr>
            <a:r>
              <a:rPr lang="en-GB" sz="2800" b="1"/>
              <a:t>Montessori (1914)</a:t>
            </a:r>
            <a:r>
              <a:rPr lang="en-GB" sz="2800"/>
              <a:t> </a:t>
            </a:r>
            <a:r>
              <a:rPr lang="en-GB" sz="2800" i="1"/>
              <a:t>Children  can make decisions for themselves</a:t>
            </a:r>
          </a:p>
          <a:p>
            <a:pPr>
              <a:lnSpc>
                <a:spcPct val="90000"/>
              </a:lnSpc>
            </a:pPr>
            <a:r>
              <a:rPr lang="en-GB" sz="2800" b="1"/>
              <a:t>Dewey (1916)</a:t>
            </a:r>
            <a:r>
              <a:rPr lang="en-GB" sz="2800"/>
              <a:t> </a:t>
            </a:r>
            <a:r>
              <a:rPr lang="en-GB" sz="2800" i="1"/>
              <a:t>Social and moral nature of education, essential to democracy</a:t>
            </a:r>
          </a:p>
          <a:p>
            <a:pPr>
              <a:lnSpc>
                <a:spcPct val="90000"/>
              </a:lnSpc>
            </a:pPr>
            <a:r>
              <a:rPr lang="en-GB" sz="2800" b="1"/>
              <a:t>Steiner (1919)</a:t>
            </a:r>
            <a:r>
              <a:rPr lang="en-GB" sz="2800"/>
              <a:t> </a:t>
            </a:r>
            <a:r>
              <a:rPr lang="en-GB" sz="2800" i="1"/>
              <a:t>Freedom of teachers to shape their own curriculum</a:t>
            </a:r>
            <a:endParaRPr lang="en-US" sz="280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GB"/>
              <a:t>Peters and Hirst:</a:t>
            </a:r>
            <a:endParaRPr lang="en-US"/>
          </a:p>
        </p:txBody>
      </p:sp>
      <p:sp>
        <p:nvSpPr>
          <p:cNvPr id="14339" name="Rectangle 3"/>
          <p:cNvSpPr>
            <a:spLocks noGrp="1" noRot="1" noChangeArrowheads="1"/>
          </p:cNvSpPr>
          <p:nvPr>
            <p:ph type="body" idx="1"/>
          </p:nvPr>
        </p:nvSpPr>
        <p:spPr/>
        <p:txBody>
          <a:bodyPr/>
          <a:lstStyle/>
          <a:p>
            <a:pPr>
              <a:buFont typeface="Wingdings" pitchFamily="2" charset="2"/>
              <a:buNone/>
            </a:pPr>
            <a:r>
              <a:rPr lang="en-GB" sz="2800"/>
              <a:t>Peters and Hirst (1960 -70s) asked the same questions as Socrates had asked:</a:t>
            </a:r>
          </a:p>
          <a:p>
            <a:r>
              <a:rPr lang="en-GB" sz="2800"/>
              <a:t>What is worth knowing?</a:t>
            </a:r>
          </a:p>
          <a:p>
            <a:r>
              <a:rPr lang="en-GB" sz="2800"/>
              <a:t>What do we mean by an ‘educated person?</a:t>
            </a:r>
          </a:p>
          <a:p>
            <a:r>
              <a:rPr lang="en-GB" sz="2800"/>
              <a:t>Is the education system fair?</a:t>
            </a:r>
          </a:p>
          <a:p>
            <a:r>
              <a:rPr lang="en-GB" sz="2800"/>
              <a:t>Who knows best what children should learn?</a:t>
            </a:r>
          </a:p>
          <a:p>
            <a:r>
              <a:rPr lang="en-GB" sz="2800"/>
              <a:t>Is education different from training; teaching from learning?</a:t>
            </a:r>
            <a:endParaRPr 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395288" y="476250"/>
            <a:ext cx="8291512" cy="941388"/>
          </a:xfrm>
        </p:spPr>
        <p:txBody>
          <a:bodyPr/>
          <a:lstStyle/>
          <a:p>
            <a:r>
              <a:rPr lang="en-GB" sz="2800"/>
              <a:t>How do you analyse such ‘fuzzy’ questions, which people might understand differently and which have no ‘right answers’? Peters:</a:t>
            </a:r>
            <a:endParaRPr lang="en-US" sz="2800"/>
          </a:p>
        </p:txBody>
      </p:sp>
      <p:sp>
        <p:nvSpPr>
          <p:cNvPr id="27651" name="Rectangle 3"/>
          <p:cNvSpPr>
            <a:spLocks noGrp="1" noRot="1" noChangeArrowheads="1"/>
          </p:cNvSpPr>
          <p:nvPr>
            <p:ph type="body" idx="1"/>
          </p:nvPr>
        </p:nvSpPr>
        <p:spPr>
          <a:xfrm>
            <a:off x="987425" y="2398713"/>
            <a:ext cx="7858125" cy="3697287"/>
          </a:xfrm>
        </p:spPr>
        <p:txBody>
          <a:bodyPr/>
          <a:lstStyle/>
          <a:p>
            <a:r>
              <a:rPr lang="en-GB"/>
              <a:t>What do you mean by this question?</a:t>
            </a:r>
          </a:p>
          <a:p>
            <a:r>
              <a:rPr lang="en-GB"/>
              <a:t>How do you know? </a:t>
            </a:r>
          </a:p>
          <a:p>
            <a:r>
              <a:rPr lang="en-GB"/>
              <a:t>Collect different examples, based on reading and experience</a:t>
            </a:r>
          </a:p>
          <a:p>
            <a:r>
              <a:rPr lang="en-GB"/>
              <a:t>Can we find some key principles which allow us to interpret the constantly changing demands being made of us?</a:t>
            </a:r>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GB"/>
              <a:t>Hirst, Wright, Rorty (1980s)</a:t>
            </a:r>
            <a:endParaRPr lang="en-US"/>
          </a:p>
        </p:txBody>
      </p:sp>
      <p:sp>
        <p:nvSpPr>
          <p:cNvPr id="15363" name="Rectangle 3"/>
          <p:cNvSpPr>
            <a:spLocks noGrp="1" noRot="1" noChangeArrowheads="1"/>
          </p:cNvSpPr>
          <p:nvPr>
            <p:ph type="body" idx="1"/>
          </p:nvPr>
        </p:nvSpPr>
        <p:spPr/>
        <p:txBody>
          <a:bodyPr/>
          <a:lstStyle/>
          <a:p>
            <a:r>
              <a:rPr lang="en-GB" sz="2800"/>
              <a:t>Agreed that there could be no ‘universal answers’; Peters work was part of an evolutionary approach.</a:t>
            </a:r>
          </a:p>
          <a:p>
            <a:r>
              <a:rPr lang="en-GB" sz="2800"/>
              <a:t>They, and subsequent educational philosophes, took a more conversational approach, based on more pragmatic discussion of current issues.</a:t>
            </a:r>
          </a:p>
          <a:p>
            <a:r>
              <a:rPr lang="en-GB" sz="2800"/>
              <a:t>Before we ask, ‘what are the aims of education we must ask ‘what are the values of our society?</a:t>
            </a:r>
            <a:endParaRPr 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Rot="1" noChangeArrowheads="1"/>
          </p:cNvSpPr>
          <p:nvPr>
            <p:ph type="body" idx="1"/>
          </p:nvPr>
        </p:nvSpPr>
        <p:spPr/>
        <p:txBody>
          <a:bodyPr/>
          <a:lstStyle/>
          <a:p>
            <a:r>
              <a:rPr lang="en-GB"/>
              <a:t>Multiculturalism, identity, education and religion, inclusion, education for citizenship and democracy, the curriculum, educational methods, organisation, assessment, the role of other adults in the classroom, governance, who controls schools, behaviour, personal and social development, the curriculum, moral questions, gender.</a:t>
            </a:r>
            <a:endParaRPr lang="en-US"/>
          </a:p>
        </p:txBody>
      </p:sp>
      <p:sp>
        <p:nvSpPr>
          <p:cNvPr id="16388" name="Rectangle 4"/>
          <p:cNvSpPr>
            <a:spLocks noGrp="1" noRot="1" noChangeArrowheads="1"/>
          </p:cNvSpPr>
          <p:nvPr>
            <p:ph type="title"/>
          </p:nvPr>
        </p:nvSpPr>
        <p:spPr/>
        <p:txBody>
          <a:bodyPr/>
          <a:lstStyle/>
          <a:p>
            <a:r>
              <a:rPr lang="en-GB" sz="4000"/>
              <a:t>Contemporary Educational philosophy is concerned with:</a:t>
            </a:r>
            <a:endParaRPr lang="en-US" sz="4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541338" y="1489075"/>
            <a:ext cx="8301037" cy="187325"/>
          </a:xfrm>
        </p:spPr>
        <p:txBody>
          <a:bodyPr/>
          <a:lstStyle/>
          <a:p>
            <a:r>
              <a:rPr lang="en-GB" sz="2800"/>
              <a:t>How does contemporary educational philosophy enable us to achieve our visions within political constraints?</a:t>
            </a:r>
            <a:endParaRPr lang="en-US" sz="2800"/>
          </a:p>
        </p:txBody>
      </p:sp>
      <p:sp>
        <p:nvSpPr>
          <p:cNvPr id="17412" name="Text Box 4"/>
          <p:cNvSpPr txBox="1">
            <a:spLocks noChangeArrowheads="1"/>
          </p:cNvSpPr>
          <p:nvPr/>
        </p:nvSpPr>
        <p:spPr bwMode="auto">
          <a:xfrm>
            <a:off x="900113" y="263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p>
        </p:txBody>
      </p:sp>
      <p:sp>
        <p:nvSpPr>
          <p:cNvPr id="17413" name="Text Box 5"/>
          <p:cNvSpPr txBox="1">
            <a:spLocks noChangeArrowheads="1"/>
          </p:cNvSpPr>
          <p:nvPr/>
        </p:nvSpPr>
        <p:spPr bwMode="auto">
          <a:xfrm>
            <a:off x="879475" y="2584450"/>
            <a:ext cx="7921625"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FontTx/>
              <a:buChar char="•"/>
            </a:pPr>
            <a:r>
              <a:rPr lang="en-GB"/>
              <a:t>When philosophical discussion becomes a habit it enables us to develop </a:t>
            </a:r>
          </a:p>
          <a:p>
            <a:pPr eaLnBrk="1" hangingPunct="1"/>
            <a:r>
              <a:rPr lang="en-GB"/>
              <a:t>our own practice with integrity</a:t>
            </a:r>
          </a:p>
          <a:p>
            <a:pPr eaLnBrk="1" hangingPunct="1"/>
            <a:endParaRPr lang="en-GB"/>
          </a:p>
          <a:p>
            <a:pPr eaLnBrk="1" hangingPunct="1">
              <a:buFontTx/>
              <a:buChar char="•"/>
            </a:pPr>
            <a:r>
              <a:rPr lang="en-GB"/>
              <a:t>We stop accepting simple solutions to what we know are complex problems</a:t>
            </a:r>
          </a:p>
          <a:p>
            <a:pPr eaLnBrk="1" hangingPunct="1">
              <a:buFontTx/>
              <a:buChar char="•"/>
            </a:pPr>
            <a:endParaRPr lang="en-GB"/>
          </a:p>
          <a:p>
            <a:pPr eaLnBrk="1" hangingPunct="1">
              <a:buFontTx/>
              <a:buChar char="•"/>
            </a:pPr>
            <a:r>
              <a:rPr lang="en-GB"/>
              <a:t>It stops us knee-jerking in reaction to change by allowing us to define and</a:t>
            </a:r>
          </a:p>
          <a:p>
            <a:pPr eaLnBrk="1" hangingPunct="1">
              <a:buFontTx/>
              <a:buChar char="•"/>
            </a:pPr>
            <a:r>
              <a:rPr lang="en-GB"/>
              <a:t> work towards what we value</a:t>
            </a:r>
          </a:p>
          <a:p>
            <a:pPr eaLnBrk="1" hangingPunct="1">
              <a:buFontTx/>
              <a:buChar char="•"/>
            </a:pPr>
            <a:endParaRPr lang="en-GB"/>
          </a:p>
          <a:p>
            <a:pPr eaLnBrk="1" hangingPunct="1">
              <a:buFontTx/>
              <a:buChar char="•"/>
            </a:pPr>
            <a:r>
              <a:rPr lang="en-GB"/>
              <a:t>It allows us to define what beliefs and values underpin our work and to  use </a:t>
            </a:r>
          </a:p>
          <a:p>
            <a:pPr eaLnBrk="1" hangingPunct="1"/>
            <a:r>
              <a:rPr lang="en-GB"/>
              <a:t>these to interpret our responses to change</a:t>
            </a:r>
          </a:p>
          <a:p>
            <a:pPr eaLnBrk="1" hangingPunct="1"/>
            <a:endParaRPr lang="en-GB"/>
          </a:p>
          <a:p>
            <a:pPr eaLnBrk="1" hangingPunct="1">
              <a:buFontTx/>
              <a:buChar char="•"/>
            </a:pPr>
            <a:r>
              <a:rPr lang="en-GB"/>
              <a:t>This constitutes professionalism</a:t>
            </a:r>
          </a:p>
          <a:p>
            <a:pPr eaLnBrk="1" hangingPunct="1"/>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GB" sz="4000"/>
              <a:t>Philosophical analysis allows us to dissect slogans: Education for </a:t>
            </a:r>
            <a:endParaRPr lang="en-US" sz="4000"/>
          </a:p>
        </p:txBody>
      </p:sp>
      <p:sp>
        <p:nvSpPr>
          <p:cNvPr id="18435" name="Rectangle 3"/>
          <p:cNvSpPr>
            <a:spLocks noGrp="1" noRot="1" noChangeArrowheads="1"/>
          </p:cNvSpPr>
          <p:nvPr>
            <p:ph type="body" idx="1"/>
          </p:nvPr>
        </p:nvSpPr>
        <p:spPr>
          <a:xfrm>
            <a:off x="838200" y="1905000"/>
            <a:ext cx="8007350" cy="2760663"/>
          </a:xfrm>
        </p:spPr>
        <p:txBody>
          <a:bodyPr/>
          <a:lstStyle/>
          <a:p>
            <a:r>
              <a:rPr lang="en-GB"/>
              <a:t>‘democracy’</a:t>
            </a:r>
          </a:p>
          <a:p>
            <a:r>
              <a:rPr lang="en-GB"/>
              <a:t> ‘citizenship‘</a:t>
            </a:r>
          </a:p>
          <a:p>
            <a:r>
              <a:rPr lang="en-GB"/>
              <a:t>‘equal opportunities’</a:t>
            </a:r>
          </a:p>
          <a:p>
            <a:r>
              <a:rPr lang="en-GB"/>
              <a:t>‘learning to learn’</a:t>
            </a:r>
          </a:p>
          <a:p>
            <a:r>
              <a:rPr lang="en-GB"/>
              <a:t>‘collaboration’</a:t>
            </a:r>
            <a:endParaRPr lang="en-US"/>
          </a:p>
        </p:txBody>
      </p:sp>
      <p:sp>
        <p:nvSpPr>
          <p:cNvPr id="18436" name="Text Box 4"/>
          <p:cNvSpPr txBox="1">
            <a:spLocks noChangeArrowheads="1"/>
          </p:cNvSpPr>
          <p:nvPr/>
        </p:nvSpPr>
        <p:spPr bwMode="auto">
          <a:xfrm>
            <a:off x="592138" y="5032375"/>
            <a:ext cx="7880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2400"/>
              <a:t>Once we do we realize such slogans are not self evident </a:t>
            </a:r>
          </a:p>
          <a:p>
            <a:pPr eaLnBrk="1" hangingPunct="1"/>
            <a:r>
              <a:rPr lang="en-GB" sz="2400"/>
              <a:t>or beyond criticism</a:t>
            </a:r>
            <a:endParaRPr 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GB"/>
              <a:t>The Wite heat of reform</a:t>
            </a:r>
            <a:endParaRPr lang="en-US"/>
          </a:p>
        </p:txBody>
      </p:sp>
      <p:sp>
        <p:nvSpPr>
          <p:cNvPr id="30723" name="Rectangle 3"/>
          <p:cNvSpPr>
            <a:spLocks noGrp="1" noRot="1" noChangeArrowheads="1"/>
          </p:cNvSpPr>
          <p:nvPr>
            <p:ph type="body" idx="1"/>
          </p:nvPr>
        </p:nvSpPr>
        <p:spPr/>
        <p:txBody>
          <a:bodyPr/>
          <a:lstStyle/>
          <a:p>
            <a:endParaRPr lang="en-US"/>
          </a:p>
        </p:txBody>
      </p:sp>
      <p:pic>
        <p:nvPicPr>
          <p:cNvPr id="30724" name="Picture 4" descr="Moleswo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412875"/>
            <a:ext cx="8820150" cy="5160963"/>
          </a:xfrm>
          <a:prstGeom prst="rect">
            <a:avLst/>
          </a:prstGeom>
          <a:noFill/>
          <a:extLst>
            <a:ext uri="{909E8E84-426E-40DD-AFC4-6F175D3DCCD1}">
              <a14:hiddenFill xmlns:a14="http://schemas.microsoft.com/office/drawing/2010/main">
                <a:solidFill>
                  <a:srgbClr val="FFFFFF"/>
                </a:solidFill>
              </a14:hiddenFill>
            </a:ext>
          </a:extLst>
        </p:spPr>
      </p:pic>
      <p:sp>
        <p:nvSpPr>
          <p:cNvPr id="30725" name="Text Box 5"/>
          <p:cNvSpPr txBox="1">
            <a:spLocks noChangeArrowheads="1"/>
          </p:cNvSpPr>
          <p:nvPr/>
        </p:nvSpPr>
        <p:spPr bwMode="auto">
          <a:xfrm>
            <a:off x="5632450" y="1720850"/>
            <a:ext cx="3235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FontTx/>
              <a:buChar char="•"/>
            </a:pPr>
            <a:r>
              <a:rPr lang="en-GB"/>
              <a:t>LEEG tables to be shaken up</a:t>
            </a:r>
            <a:endParaRPr lang="en-US"/>
          </a:p>
        </p:txBody>
      </p:sp>
      <p:sp>
        <p:nvSpPr>
          <p:cNvPr id="30726" name="Text Box 6"/>
          <p:cNvSpPr txBox="1">
            <a:spLocks noChangeArrowheads="1"/>
          </p:cNvSpPr>
          <p:nvPr/>
        </p:nvSpPr>
        <p:spPr bwMode="auto">
          <a:xfrm>
            <a:off x="-92075" y="510540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 </a:t>
            </a:r>
            <a:endParaRPr lang="en-US"/>
          </a:p>
        </p:txBody>
      </p:sp>
      <p:sp>
        <p:nvSpPr>
          <p:cNvPr id="30727" name="Text Box 7"/>
          <p:cNvSpPr txBox="1">
            <a:spLocks noChangeArrowheads="1"/>
          </p:cNvSpPr>
          <p:nvPr/>
        </p:nvSpPr>
        <p:spPr bwMode="auto">
          <a:xfrm>
            <a:off x="6443663" y="2781300"/>
            <a:ext cx="3116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chemeClr val="accent2"/>
                </a:solidFill>
              </a:rPr>
              <a:t>Return of trad </a:t>
            </a:r>
          </a:p>
          <a:p>
            <a:r>
              <a:rPr lang="en-GB" b="1">
                <a:solidFill>
                  <a:schemeClr val="accent2"/>
                </a:solidFill>
              </a:rPr>
              <a:t>learningl</a:t>
            </a:r>
            <a:endParaRPr lang="en-US" b="1">
              <a:solidFill>
                <a:schemeClr val="accent2"/>
              </a:solidFill>
            </a:endParaRPr>
          </a:p>
        </p:txBody>
      </p:sp>
      <p:sp>
        <p:nvSpPr>
          <p:cNvPr id="30728" name="Text Box 8"/>
          <p:cNvSpPr txBox="1">
            <a:spLocks noChangeArrowheads="1"/>
          </p:cNvSpPr>
          <p:nvPr/>
        </p:nvSpPr>
        <p:spPr bwMode="auto">
          <a:xfrm>
            <a:off x="5559425" y="1576388"/>
            <a:ext cx="327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chemeClr val="accent2"/>
                </a:solidFill>
              </a:rPr>
              <a:t>Masters to be recruted from </a:t>
            </a:r>
          </a:p>
          <a:p>
            <a:r>
              <a:rPr lang="en-GB" b="1">
                <a:solidFill>
                  <a:schemeClr val="accent2"/>
                </a:solidFill>
              </a:rPr>
              <a:t>the army</a:t>
            </a:r>
            <a:endParaRPr lang="en-US" b="1">
              <a:solidFill>
                <a:schemeClr val="accent2"/>
              </a:solidFill>
            </a:endParaRPr>
          </a:p>
        </p:txBody>
      </p:sp>
      <p:sp>
        <p:nvSpPr>
          <p:cNvPr id="30729" name="Text Box 9"/>
          <p:cNvSpPr txBox="1">
            <a:spLocks noChangeArrowheads="1"/>
          </p:cNvSpPr>
          <p:nvPr/>
        </p:nvSpPr>
        <p:spPr bwMode="auto">
          <a:xfrm>
            <a:off x="592138" y="1504950"/>
            <a:ext cx="371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chemeClr val="accent2"/>
                </a:solidFill>
              </a:rPr>
              <a:t>Independunt foundashun skools</a:t>
            </a:r>
            <a:endParaRPr lang="en-US" b="1">
              <a:solidFill>
                <a:schemeClr val="accent2"/>
              </a:solidFill>
            </a:endParaRPr>
          </a:p>
        </p:txBody>
      </p:sp>
      <p:sp>
        <p:nvSpPr>
          <p:cNvPr id="30730" name="Text Box 10"/>
          <p:cNvSpPr txBox="1">
            <a:spLocks noChangeArrowheads="1"/>
          </p:cNvSpPr>
          <p:nvPr/>
        </p:nvSpPr>
        <p:spPr bwMode="auto">
          <a:xfrm>
            <a:off x="663575" y="5465763"/>
            <a:ext cx="201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chemeClr val="accent2"/>
                </a:solidFill>
              </a:rPr>
              <a:t>Wot of the future</a:t>
            </a:r>
            <a:endParaRPr lang="en-US" b="1">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fade">
                                      <p:cBhvr>
                                        <p:cTn id="12" dur="20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33375"/>
            <a:ext cx="7772400" cy="3600450"/>
          </a:xfrm>
        </p:spPr>
        <p:txBody>
          <a:bodyPr/>
          <a:lstStyle/>
          <a:p>
            <a:r>
              <a:rPr lang="en-GB" sz="4800"/>
              <a:t>The Importance of the Philosophy of Education and of Understanding WHY and HOW to Engage with it</a:t>
            </a:r>
            <a:endParaRPr lang="en-US" sz="4800"/>
          </a:p>
        </p:txBody>
      </p:sp>
      <p:sp>
        <p:nvSpPr>
          <p:cNvPr id="2051" name="Rectangle 3"/>
          <p:cNvSpPr>
            <a:spLocks noGrp="1" noChangeArrowheads="1"/>
          </p:cNvSpPr>
          <p:nvPr>
            <p:ph type="subTitle" idx="1"/>
          </p:nvPr>
        </p:nvSpPr>
        <p:spPr>
          <a:xfrm>
            <a:off x="1371600" y="4724400"/>
            <a:ext cx="6400800" cy="1944688"/>
          </a:xfrm>
        </p:spPr>
        <p:txBody>
          <a:bodyPr/>
          <a:lstStyle/>
          <a:p>
            <a:pPr>
              <a:lnSpc>
                <a:spcPct val="90000"/>
              </a:lnSpc>
            </a:pPr>
            <a:r>
              <a:rPr lang="en-GB" sz="2800"/>
              <a:t>A Matter of Universal Interest!</a:t>
            </a:r>
          </a:p>
          <a:p>
            <a:pPr>
              <a:lnSpc>
                <a:spcPct val="90000"/>
              </a:lnSpc>
            </a:pPr>
            <a:endParaRPr lang="en-GB" sz="2800"/>
          </a:p>
          <a:p>
            <a:pPr>
              <a:lnSpc>
                <a:spcPct val="90000"/>
              </a:lnSpc>
            </a:pPr>
            <a:r>
              <a:rPr lang="en-GB" sz="2800"/>
              <a:t>Professional Studies in the Primary School (ed. H. Cooper, Sage 2011)</a:t>
            </a:r>
            <a:endParaRPr 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en-GB"/>
              <a:t>The Wite heat of reform</a:t>
            </a:r>
            <a:endParaRPr lang="en-US"/>
          </a:p>
        </p:txBody>
      </p:sp>
      <p:sp>
        <p:nvSpPr>
          <p:cNvPr id="4099" name="Rectangle 3"/>
          <p:cNvSpPr>
            <a:spLocks noGrp="1" noRot="1" noChangeArrowheads="1"/>
          </p:cNvSpPr>
          <p:nvPr>
            <p:ph type="body" idx="1"/>
          </p:nvPr>
        </p:nvSpPr>
        <p:spPr/>
        <p:txBody>
          <a:bodyPr/>
          <a:lstStyle/>
          <a:p>
            <a:endParaRPr lang="en-US"/>
          </a:p>
        </p:txBody>
      </p:sp>
      <p:pic>
        <p:nvPicPr>
          <p:cNvPr id="4100" name="Picture 4" descr="Moleswo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196975"/>
            <a:ext cx="8569325" cy="5448300"/>
          </a:xfrm>
          <a:prstGeom prst="rect">
            <a:avLst/>
          </a:prstGeom>
          <a:noFill/>
          <a:extLst>
            <a:ext uri="{909E8E84-426E-40DD-AFC4-6F175D3DCCD1}">
              <a14:hiddenFill xmlns:a14="http://schemas.microsoft.com/office/drawing/2010/main">
                <a:solidFill>
                  <a:srgbClr val="FFFFFF"/>
                </a:solidFill>
              </a14:hiddenFill>
            </a:ext>
          </a:extLst>
        </p:spPr>
      </p:pic>
      <p:sp>
        <p:nvSpPr>
          <p:cNvPr id="4101" name="Text Box 5"/>
          <p:cNvSpPr txBox="1">
            <a:spLocks noChangeArrowheads="1"/>
          </p:cNvSpPr>
          <p:nvPr/>
        </p:nvSpPr>
        <p:spPr bwMode="auto">
          <a:xfrm flipV="1">
            <a:off x="5580063" y="1846263"/>
            <a:ext cx="3235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3" eaLnBrk="1" hangingPunct="1"/>
            <a:endParaRPr lang="en-US"/>
          </a:p>
        </p:txBody>
      </p:sp>
      <p:sp>
        <p:nvSpPr>
          <p:cNvPr id="4102" name="Text Box 6"/>
          <p:cNvSpPr txBox="1">
            <a:spLocks noChangeArrowheads="1"/>
          </p:cNvSpPr>
          <p:nvPr/>
        </p:nvSpPr>
        <p:spPr bwMode="auto">
          <a:xfrm>
            <a:off x="-92075" y="510540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 </a:t>
            </a:r>
            <a:endParaRPr lang="en-US"/>
          </a:p>
        </p:txBody>
      </p:sp>
      <p:sp>
        <p:nvSpPr>
          <p:cNvPr id="4103" name="Text Box 7"/>
          <p:cNvSpPr txBox="1">
            <a:spLocks noChangeArrowheads="1"/>
          </p:cNvSpPr>
          <p:nvPr/>
        </p:nvSpPr>
        <p:spPr bwMode="auto">
          <a:xfrm>
            <a:off x="6443663" y="2781300"/>
            <a:ext cx="3116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chemeClr val="accent2"/>
                </a:solidFill>
              </a:rPr>
              <a:t>Return of trad </a:t>
            </a:r>
          </a:p>
          <a:p>
            <a:r>
              <a:rPr lang="en-GB" b="1">
                <a:solidFill>
                  <a:schemeClr val="accent2"/>
                </a:solidFill>
              </a:rPr>
              <a:t>learning</a:t>
            </a:r>
            <a:endParaRPr lang="en-US" b="1">
              <a:solidFill>
                <a:schemeClr val="accent2"/>
              </a:solidFill>
            </a:endParaRPr>
          </a:p>
        </p:txBody>
      </p:sp>
      <p:sp>
        <p:nvSpPr>
          <p:cNvPr id="4104" name="Text Box 8"/>
          <p:cNvSpPr txBox="1">
            <a:spLocks noChangeArrowheads="1"/>
          </p:cNvSpPr>
          <p:nvPr/>
        </p:nvSpPr>
        <p:spPr bwMode="auto">
          <a:xfrm>
            <a:off x="5559425" y="1125538"/>
            <a:ext cx="327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chemeClr val="accent2"/>
                </a:solidFill>
              </a:rPr>
              <a:t>Masters to be recruted from </a:t>
            </a:r>
          </a:p>
          <a:p>
            <a:r>
              <a:rPr lang="en-GB" b="1">
                <a:solidFill>
                  <a:schemeClr val="accent2"/>
                </a:solidFill>
              </a:rPr>
              <a:t>the army</a:t>
            </a:r>
            <a:endParaRPr lang="en-US" b="1">
              <a:solidFill>
                <a:schemeClr val="accent2"/>
              </a:solidFill>
            </a:endParaRPr>
          </a:p>
        </p:txBody>
      </p:sp>
      <p:sp>
        <p:nvSpPr>
          <p:cNvPr id="4105" name="Text Box 9"/>
          <p:cNvSpPr txBox="1">
            <a:spLocks noChangeArrowheads="1"/>
          </p:cNvSpPr>
          <p:nvPr/>
        </p:nvSpPr>
        <p:spPr bwMode="auto">
          <a:xfrm>
            <a:off x="592138" y="1504950"/>
            <a:ext cx="371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chemeClr val="accent2"/>
                </a:solidFill>
              </a:rPr>
              <a:t>Independunt foundashun skools</a:t>
            </a:r>
            <a:endParaRPr lang="en-US" b="1">
              <a:solidFill>
                <a:schemeClr val="accent2"/>
              </a:solidFill>
            </a:endParaRPr>
          </a:p>
        </p:txBody>
      </p:sp>
      <p:sp>
        <p:nvSpPr>
          <p:cNvPr id="4106" name="Text Box 10"/>
          <p:cNvSpPr txBox="1">
            <a:spLocks noChangeArrowheads="1"/>
          </p:cNvSpPr>
          <p:nvPr/>
        </p:nvSpPr>
        <p:spPr bwMode="auto">
          <a:xfrm>
            <a:off x="663575" y="5465763"/>
            <a:ext cx="201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chemeClr val="accent2"/>
                </a:solidFill>
              </a:rPr>
              <a:t>Wot of the future</a:t>
            </a:r>
            <a:endParaRPr lang="en-US" b="1">
              <a:solidFill>
                <a:schemeClr val="accent2"/>
              </a:solidFill>
            </a:endParaRPr>
          </a:p>
        </p:txBody>
      </p:sp>
      <p:sp>
        <p:nvSpPr>
          <p:cNvPr id="4107" name="Text Box 11"/>
          <p:cNvSpPr txBox="1">
            <a:spLocks noChangeArrowheads="1"/>
          </p:cNvSpPr>
          <p:nvPr/>
        </p:nvSpPr>
        <p:spPr bwMode="auto">
          <a:xfrm>
            <a:off x="5795963" y="2008188"/>
            <a:ext cx="384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solidFill>
                  <a:srgbClr val="3366FF"/>
                </a:solidFill>
              </a:rPr>
              <a:t>LEEG tables to be SHAKEN up</a:t>
            </a:r>
            <a:endParaRPr lang="en-US">
              <a:solidFill>
                <a:srgbClr val="3366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GB" sz="4000"/>
              <a:t/>
            </a:r>
            <a:br>
              <a:rPr lang="en-GB" sz="4000"/>
            </a:br>
            <a:r>
              <a:rPr lang="en-GB" sz="4000"/>
              <a:t/>
            </a:r>
            <a:br>
              <a:rPr lang="en-GB" sz="4000"/>
            </a:br>
            <a:r>
              <a:rPr lang="en-GB" sz="4000"/>
              <a:t>What questions do educational philosophers ask?</a:t>
            </a:r>
            <a:br>
              <a:rPr lang="en-GB" sz="4000"/>
            </a:br>
            <a:r>
              <a:rPr lang="en-GB" sz="4000"/>
              <a:t/>
            </a:r>
            <a:br>
              <a:rPr lang="en-GB" sz="4000"/>
            </a:br>
            <a:endParaRPr lang="en-US" sz="4000"/>
          </a:p>
        </p:txBody>
      </p:sp>
      <p:sp>
        <p:nvSpPr>
          <p:cNvPr id="5123" name="Rectangle 3"/>
          <p:cNvSpPr>
            <a:spLocks noGrp="1" noRot="1" noChangeArrowheads="1"/>
          </p:cNvSpPr>
          <p:nvPr>
            <p:ph type="body" idx="1"/>
          </p:nvPr>
        </p:nvSpPr>
        <p:spPr/>
        <p:txBody>
          <a:bodyPr/>
          <a:lstStyle/>
          <a:p>
            <a:endParaRPr lang="en-GB"/>
          </a:p>
          <a:p>
            <a:r>
              <a:rPr lang="en-GB"/>
              <a:t>How do they discuss them?</a:t>
            </a:r>
          </a:p>
          <a:p>
            <a:endParaRPr lang="en-GB"/>
          </a:p>
          <a:p>
            <a:r>
              <a:rPr lang="en-GB"/>
              <a:t>Why is it important to engage in such enquiries?</a:t>
            </a:r>
          </a:p>
          <a:p>
            <a:endParaRPr lang="en-GB"/>
          </a:p>
          <a:p>
            <a:r>
              <a:rPr lang="en-GB"/>
              <a:t>How can we help students to do this?</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GB"/>
              <a:t>Q8 </a:t>
            </a:r>
            <a:endParaRPr lang="en-US"/>
          </a:p>
        </p:txBody>
      </p:sp>
      <p:sp>
        <p:nvSpPr>
          <p:cNvPr id="6147" name="Rectangle 3"/>
          <p:cNvSpPr>
            <a:spLocks noGrp="1" noRot="1" noChangeArrowheads="1"/>
          </p:cNvSpPr>
          <p:nvPr>
            <p:ph type="body" idx="1"/>
          </p:nvPr>
        </p:nvSpPr>
        <p:spPr/>
        <p:txBody>
          <a:bodyPr/>
          <a:lstStyle/>
          <a:p>
            <a:r>
              <a:rPr lang="en-GB"/>
              <a:t>Have a creative and constructively critical approach towards innovation, being prepared to adapt their practice, where benefits and improvements are identified.</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en-GB"/>
              <a:t>What are the Aims of Education?</a:t>
            </a:r>
            <a:endParaRPr lang="en-US"/>
          </a:p>
        </p:txBody>
      </p:sp>
      <p:sp>
        <p:nvSpPr>
          <p:cNvPr id="7171" name="Rectangle 3"/>
          <p:cNvSpPr>
            <a:spLocks noGrp="1" noRot="1" noChangeArrowheads="1"/>
          </p:cNvSpPr>
          <p:nvPr>
            <p:ph type="body" idx="1"/>
          </p:nvPr>
        </p:nvSpPr>
        <p:spPr/>
        <p:txBody>
          <a:bodyPr/>
          <a:lstStyle/>
          <a:p>
            <a:r>
              <a:rPr lang="en-GB"/>
              <a:t>This is a fundamental philosophical question</a:t>
            </a:r>
          </a:p>
          <a:p>
            <a:endParaRPr lang="en-GB"/>
          </a:p>
          <a:p>
            <a:endParaRPr lang="en-GB"/>
          </a:p>
          <a:p>
            <a:endParaRPr lang="en-GB"/>
          </a:p>
          <a:p>
            <a:r>
              <a:rPr lang="en-GB"/>
              <a:t>Teachers have had little encouragement recently to question why, what or how they teach</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GB"/>
              <a:t>‘The Basics’</a:t>
            </a:r>
            <a:endParaRPr lang="en-US"/>
          </a:p>
        </p:txBody>
      </p:sp>
      <p:sp>
        <p:nvSpPr>
          <p:cNvPr id="24579" name="Rectangle 3"/>
          <p:cNvSpPr>
            <a:spLocks noGrp="1" noRot="1" noChangeArrowheads="1"/>
          </p:cNvSpPr>
          <p:nvPr>
            <p:ph type="body" idx="1"/>
          </p:nvPr>
        </p:nvSpPr>
        <p:spPr/>
        <p:txBody>
          <a:bodyPr/>
          <a:lstStyle/>
          <a:p>
            <a:r>
              <a:rPr lang="en-GB"/>
              <a:t>Since the beginning of state education these have been generally seen as central to primary education, but what are ‘the basics’ in the 21</a:t>
            </a:r>
            <a:r>
              <a:rPr lang="en-GB" baseline="30000"/>
              <a:t>st</a:t>
            </a:r>
            <a:r>
              <a:rPr lang="en-GB"/>
              <a:t>. Century?</a:t>
            </a:r>
          </a:p>
          <a:p>
            <a:r>
              <a:rPr lang="en-GB"/>
              <a:t>How can we empower children to find meaning in their lives?</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en-GB"/>
              <a:t>Cambridge Review 2010 m p.5</a:t>
            </a:r>
            <a:endParaRPr lang="en-US"/>
          </a:p>
        </p:txBody>
      </p:sp>
      <p:sp>
        <p:nvSpPr>
          <p:cNvPr id="8195" name="Rectangle 3"/>
          <p:cNvSpPr>
            <a:spLocks noGrp="1" noRot="1" noChangeArrowheads="1"/>
          </p:cNvSpPr>
          <p:nvPr>
            <p:ph type="body" idx="1"/>
          </p:nvPr>
        </p:nvSpPr>
        <p:spPr/>
        <p:txBody>
          <a:bodyPr/>
          <a:lstStyle/>
          <a:p>
            <a:pPr>
              <a:lnSpc>
                <a:spcPct val="90000"/>
              </a:lnSpc>
            </a:pPr>
            <a:r>
              <a:rPr lang="en-GB" sz="2800"/>
              <a:t>‘Primary education suffers more than its fair share of scare-mongering and hyperbole, not to mention deliberate myth-making.</a:t>
            </a:r>
          </a:p>
          <a:p>
            <a:pPr>
              <a:lnSpc>
                <a:spcPct val="90000"/>
              </a:lnSpc>
              <a:buFont typeface="Wingdings" pitchFamily="2" charset="2"/>
              <a:buNone/>
            </a:pPr>
            <a:endParaRPr lang="en-GB" sz="2800"/>
          </a:p>
          <a:p>
            <a:pPr>
              <a:lnSpc>
                <a:spcPct val="90000"/>
              </a:lnSpc>
            </a:pPr>
            <a:r>
              <a:rPr lang="en-GB" sz="2800"/>
              <a:t>Isn’t it time to move on from populism and name calling, which for far too long have supplanted real educational debate and progress?’</a:t>
            </a:r>
          </a:p>
          <a:p>
            <a:pPr>
              <a:lnSpc>
                <a:spcPct val="90000"/>
              </a:lnSpc>
              <a:buFont typeface="Wingdings" pitchFamily="2" charset="2"/>
              <a:buNone/>
            </a:pPr>
            <a:endParaRPr lang="en-GB" sz="2800"/>
          </a:p>
          <a:p>
            <a:pPr>
              <a:lnSpc>
                <a:spcPct val="90000"/>
              </a:lnSpc>
            </a:pPr>
            <a:r>
              <a:rPr lang="en-GB" sz="2800"/>
              <a:t>Children deserve better from the nation’s leaders and shapers of opinion.’</a:t>
            </a:r>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GB"/>
              <a:t>The Long Tradition of Educational Philosophy</a:t>
            </a:r>
            <a:endParaRPr lang="en-US"/>
          </a:p>
        </p:txBody>
      </p:sp>
      <p:sp>
        <p:nvSpPr>
          <p:cNvPr id="26627" name="Rectangle 3"/>
          <p:cNvSpPr>
            <a:spLocks noGrp="1" noRot="1" noChangeArrowheads="1"/>
          </p:cNvSpPr>
          <p:nvPr>
            <p:ph type="body" idx="1"/>
          </p:nvPr>
        </p:nvSpPr>
        <p:spPr/>
        <p:txBody>
          <a:bodyPr/>
          <a:lstStyle/>
          <a:p>
            <a:r>
              <a:rPr lang="en-GB"/>
              <a:t>For over 2,500 years thinkers have been debating what education is, and what it is for.</a:t>
            </a:r>
          </a:p>
          <a:p>
            <a:r>
              <a:rPr lang="en-GB"/>
              <a:t>Throughout this period ideas emerged which SHOULD inform political views about the aims and processes of education.</a:t>
            </a:r>
          </a:p>
          <a:p>
            <a:r>
              <a:rPr lang="en-GB"/>
              <a:t>Do they?</a:t>
            </a:r>
            <a:endParaRPr lang="en-US"/>
          </a:p>
        </p:txBody>
      </p:sp>
    </p:spTree>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160</TotalTime>
  <Words>1603</Words>
  <Application>Microsoft Office PowerPoint</Application>
  <PresentationFormat>On-screen Show (4:3)</PresentationFormat>
  <Paragraphs>138</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Times New Roman</vt:lpstr>
      <vt:lpstr>Wingdings</vt:lpstr>
      <vt:lpstr>Glass Layers</vt:lpstr>
      <vt:lpstr>The Important Role of Higher Education in Teacher Education</vt:lpstr>
      <vt:lpstr>The Importance of the Philosophy of Education and of Understanding WHY and HOW to Engage with it</vt:lpstr>
      <vt:lpstr>The Wite heat of reform</vt:lpstr>
      <vt:lpstr>  What questions do educational philosophers ask?  </vt:lpstr>
      <vt:lpstr>Q8 </vt:lpstr>
      <vt:lpstr>What are the Aims of Education?</vt:lpstr>
      <vt:lpstr>‘The Basics’</vt:lpstr>
      <vt:lpstr>Cambridge Review 2010 m p.5</vt:lpstr>
      <vt:lpstr>The Long Tradition of Educational Philosophy</vt:lpstr>
      <vt:lpstr>Plato to Rousseau</vt:lpstr>
      <vt:lpstr>Spencer to Steiner</vt:lpstr>
      <vt:lpstr>Peters and Hirst:</vt:lpstr>
      <vt:lpstr>How do you analyse such ‘fuzzy’ questions, which people might understand differently and which have no ‘right answers’? Peters:</vt:lpstr>
      <vt:lpstr>Hirst, Wright, Rorty (1980s)</vt:lpstr>
      <vt:lpstr>Contemporary Educational philosophy is concerned with:</vt:lpstr>
      <vt:lpstr>How does contemporary educational philosophy enable us to achieve our visions within political constraints?</vt:lpstr>
      <vt:lpstr>Philosophical analysis allows us to dissect slogans: Education for </vt:lpstr>
      <vt:lpstr>The Wite heat of reform</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Studies in primary education</dc:title>
  <dc:creator>Hilary Cooper</dc:creator>
  <cp:lastModifiedBy> </cp:lastModifiedBy>
  <cp:revision>8</cp:revision>
  <dcterms:created xsi:type="dcterms:W3CDTF">2011-03-02T18:24:30Z</dcterms:created>
  <dcterms:modified xsi:type="dcterms:W3CDTF">2011-05-15T11:28:48Z</dcterms:modified>
</cp:coreProperties>
</file>