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59"/>
  </p:notesMasterIdLst>
  <p:handoutMasterIdLst>
    <p:handoutMasterId r:id="rId60"/>
  </p:handoutMasterIdLst>
  <p:sldIdLst>
    <p:sldId id="305" r:id="rId3"/>
    <p:sldId id="314" r:id="rId4"/>
    <p:sldId id="257" r:id="rId5"/>
    <p:sldId id="258" r:id="rId6"/>
    <p:sldId id="259" r:id="rId7"/>
    <p:sldId id="300" r:id="rId8"/>
    <p:sldId id="306" r:id="rId9"/>
    <p:sldId id="307" r:id="rId10"/>
    <p:sldId id="309" r:id="rId11"/>
    <p:sldId id="319" r:id="rId12"/>
    <p:sldId id="310" r:id="rId13"/>
    <p:sldId id="325" r:id="rId14"/>
    <p:sldId id="301" r:id="rId15"/>
    <p:sldId id="311" r:id="rId16"/>
    <p:sldId id="312" r:id="rId17"/>
    <p:sldId id="313" r:id="rId18"/>
    <p:sldId id="308" r:id="rId19"/>
    <p:sldId id="315" r:id="rId20"/>
    <p:sldId id="303" r:id="rId21"/>
    <p:sldId id="302" r:id="rId22"/>
    <p:sldId id="304" r:id="rId23"/>
    <p:sldId id="264" r:id="rId24"/>
    <p:sldId id="265" r:id="rId25"/>
    <p:sldId id="260" r:id="rId26"/>
    <p:sldId id="261" r:id="rId27"/>
    <p:sldId id="263" r:id="rId28"/>
    <p:sldId id="262" r:id="rId29"/>
    <p:sldId id="299" r:id="rId30"/>
    <p:sldId id="266" r:id="rId31"/>
    <p:sldId id="271" r:id="rId32"/>
    <p:sldId id="272" r:id="rId33"/>
    <p:sldId id="274" r:id="rId34"/>
    <p:sldId id="270" r:id="rId35"/>
    <p:sldId id="275" r:id="rId36"/>
    <p:sldId id="276" r:id="rId37"/>
    <p:sldId id="277" r:id="rId38"/>
    <p:sldId id="281" r:id="rId39"/>
    <p:sldId id="282" r:id="rId40"/>
    <p:sldId id="283" r:id="rId41"/>
    <p:sldId id="285" r:id="rId42"/>
    <p:sldId id="286" r:id="rId43"/>
    <p:sldId id="288" r:id="rId44"/>
    <p:sldId id="316" r:id="rId45"/>
    <p:sldId id="291" r:id="rId46"/>
    <p:sldId id="317" r:id="rId47"/>
    <p:sldId id="298" r:id="rId48"/>
    <p:sldId id="289" r:id="rId49"/>
    <p:sldId id="292" r:id="rId50"/>
    <p:sldId id="318" r:id="rId51"/>
    <p:sldId id="295" r:id="rId52"/>
    <p:sldId id="321" r:id="rId53"/>
    <p:sldId id="320" r:id="rId54"/>
    <p:sldId id="322" r:id="rId55"/>
    <p:sldId id="323" r:id="rId56"/>
    <p:sldId id="324" r:id="rId57"/>
    <p:sldId id="32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5" d="100"/>
          <a:sy n="145" d="100"/>
        </p:scale>
        <p:origin x="-64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AB9F2B-6E2C-DD46-A0AD-B2BE8EE79E9A}" type="datetimeFigureOut">
              <a:rPr lang="en-US" smtClean="0"/>
              <a:t>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5629B5-8768-2D4A-A793-9CD8536B94F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5BF43-3E45-494C-888D-159443D1AE6A}" type="datetimeFigureOut">
              <a:rPr lang="en-US" smtClean="0"/>
              <a:pPr/>
              <a:t>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018F6-746F-8B45-A1FA-1A4733FE66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018F6-746F-8B45-A1FA-1A4733FE66F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EE15F87-C4D3-6248-893B-B54AE7B935C0}" type="slidenum">
              <a:rPr lang="en-GB"/>
              <a:pPr/>
              <a:t>30</a:t>
            </a:fld>
            <a:endParaRPr lang="en-GB"/>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B07FF7-8047-7B41-94C9-52E977BBE917}" type="slidenum">
              <a:rPr lang="en-GB"/>
              <a:pPr/>
              <a:t>33</a:t>
            </a:fld>
            <a:endParaRPr lang="en-GB"/>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bullet on click</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credible – include Bentley test (1966)</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box at bottom needs clicking on</a:t>
            </a:r>
          </a:p>
          <a:p>
            <a:r>
              <a:rPr lang="en-US" dirty="0" smtClean="0"/>
              <a:t>Also works with</a:t>
            </a:r>
            <a:r>
              <a:rPr lang="en-US" baseline="0" dirty="0" smtClean="0"/>
              <a:t> down arrow</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5CE44FA-BF00-7E4D-9F11-2B3E9DA70959}" type="slidenum">
              <a:rPr lang="en-GB"/>
              <a:pPr/>
              <a:t>44</a:t>
            </a:fld>
            <a:endParaRPr lang="en-GB"/>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 do </a:t>
            </a:r>
            <a:r>
              <a:rPr lang="en-US" baseline="0" dirty="0" err="1" smtClean="0"/>
              <a:t>SLTs</a:t>
            </a:r>
            <a:r>
              <a:rPr lang="en-US" baseline="0" dirty="0" smtClean="0"/>
              <a:t> care, so long as the stats add up!</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same data plotted on two different scales can suggest different impressions of a student's progress</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0A62C5F-CB2B-184E-AD0F-C339F6FA5B4E}" type="slidenum">
              <a:rPr lang="en-GB"/>
              <a:pPr/>
              <a:t>48</a:t>
            </a:fld>
            <a:endParaRPr lang="en-GB"/>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Knowledge</a:t>
            </a:r>
          </a:p>
          <a:p>
            <a:pPr>
              <a:buNone/>
            </a:pPr>
            <a:r>
              <a:rPr lang="en-US" dirty="0" smtClean="0"/>
              <a:t>	this area includes knowing why a particular proposition is warranted, why it worth knowing, and how it relates to other propositions.</a:t>
            </a:r>
          </a:p>
          <a:p>
            <a:endParaRPr lang="en-US" dirty="0"/>
          </a:p>
        </p:txBody>
      </p:sp>
      <p:sp>
        <p:nvSpPr>
          <p:cNvPr id="4" name="Slide Number Placeholder 3"/>
          <p:cNvSpPr>
            <a:spLocks noGrp="1"/>
          </p:cNvSpPr>
          <p:nvPr>
            <p:ph type="sldNum" sz="quarter" idx="10"/>
          </p:nvPr>
        </p:nvSpPr>
        <p:spPr/>
        <p:txBody>
          <a:bodyPr/>
          <a:lstStyle/>
          <a:p>
            <a:fld id="{06230068-C5B5-3645-8095-F2EC840A8FE6}"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018F6-746F-8B45-A1FA-1A4733FE66F0}"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Kelly – The Curriculum,</a:t>
            </a:r>
            <a:r>
              <a:rPr lang="en-US" baseline="0" dirty="0" smtClean="0"/>
              <a:t> Theory and Practice, 6</a:t>
            </a:r>
            <a:r>
              <a:rPr lang="en-US" baseline="30000" dirty="0" smtClean="0"/>
              <a:t>th</a:t>
            </a:r>
            <a:r>
              <a:rPr lang="en-US" baseline="0" dirty="0" smtClean="0"/>
              <a:t> Edition. Chap 8 in full</a:t>
            </a:r>
            <a:endParaRPr lang="en-US" dirty="0"/>
          </a:p>
        </p:txBody>
      </p:sp>
      <p:sp>
        <p:nvSpPr>
          <p:cNvPr id="4" name="Slide Number Placeholder 3"/>
          <p:cNvSpPr>
            <a:spLocks noGrp="1"/>
          </p:cNvSpPr>
          <p:nvPr>
            <p:ph type="sldNum" sz="quarter" idx="10"/>
          </p:nvPr>
        </p:nvSpPr>
        <p:spPr/>
        <p:txBody>
          <a:bodyPr/>
          <a:lstStyle/>
          <a:p>
            <a:fld id="{D0D018F6-746F-8B45-A1FA-1A4733FE66F0}"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62EC340-A9A4-3F45-B41A-77CECF199350}" type="slidenum">
              <a:rPr lang="en-GB"/>
              <a:pPr/>
              <a:t>19</a:t>
            </a:fld>
            <a:endParaRPr lang="en-GB"/>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 on click</a:t>
            </a:r>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BBC404F-BED4-9844-BE06-E24EDA1B12DD}" type="slidenum">
              <a:rPr lang="en-GB"/>
              <a:pPr/>
              <a:t>24</a:t>
            </a:fld>
            <a:endParaRPr lang="en-GB"/>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This is the centre of the confusion, music teachers, doubtless taking their lead from school assessment managers, are providing a series of snapshots, and using these as the basis of assessing what their pupils are able to do at that particular moment in time. What this means is that assessments are having to do what (</a:t>
            </a:r>
            <a:r>
              <a:rPr lang="en-GB" sz="1200" dirty="0" err="1" smtClean="0"/>
              <a:t>Boud</a:t>
            </a:r>
            <a:r>
              <a:rPr lang="en-GB" sz="1200" dirty="0" smtClean="0"/>
              <a:t> 2000) refers to as ‘double duty’:</a:t>
            </a:r>
          </a:p>
          <a:p>
            <a:endParaRPr lang="en-US" dirty="0"/>
          </a:p>
        </p:txBody>
      </p:sp>
      <p:sp>
        <p:nvSpPr>
          <p:cNvPr id="4" name="Slide Number Placeholder 3"/>
          <p:cNvSpPr>
            <a:spLocks noGrp="1"/>
          </p:cNvSpPr>
          <p:nvPr>
            <p:ph type="sldNum" sz="quarter" idx="10"/>
          </p:nvPr>
        </p:nvSpPr>
        <p:spPr/>
        <p:txBody>
          <a:bodyPr/>
          <a:lstStyle/>
          <a:p>
            <a:fld id="{DD108BFA-4CF3-C745-9630-EDAD30CDE146}"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E186EB1-6144-624B-A3DB-94566701D686}" type="slidenum">
              <a:rPr lang="en-GB"/>
              <a:pPr/>
              <a:t>26</a:t>
            </a:fld>
            <a:endParaRPr lang="en-GB"/>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p:spPr>
        <p:txBody>
          <a:bodyPr/>
          <a:lstStyle/>
          <a:p>
            <a:pPr eaLnBrk="1" hangingPunct="1"/>
            <a:r>
              <a:rPr lang="en-US" dirty="0" err="1" smtClean="0"/>
              <a:t>Emphasise</a:t>
            </a:r>
            <a:r>
              <a:rPr lang="en-US" dirty="0" smtClean="0"/>
              <a:t> the formative use of summative assessment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5FC4938-CBE8-1247-A709-ABE7AE1BF15F}"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FC4938-CBE8-1247-A709-ABE7AE1BF15F}"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FC4938-CBE8-1247-A709-ABE7AE1BF15F}"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5994530-C20E-E14B-80D1-D5612DCF4969}" type="datetimeFigureOut">
              <a:rPr lang="en-US" smtClean="0"/>
              <a:pPr/>
              <a:t>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0D84A-63F4-3F4D-8F87-306A712D287B}"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5994530-C20E-E14B-80D1-D5612DCF4969}" type="datetimeFigureOut">
              <a:rPr lang="en-US" smtClean="0"/>
              <a:pPr/>
              <a:t>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5994530-C20E-E14B-80D1-D5612DCF4969}" type="datetimeFigureOut">
              <a:rPr lang="en-US" smtClean="0"/>
              <a:pPr/>
              <a:t>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5994530-C20E-E14B-80D1-D5612DCF4969}" type="datetimeFigureOut">
              <a:rPr lang="en-US" smtClean="0"/>
              <a:pPr/>
              <a:t>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5994530-C20E-E14B-80D1-D5612DCF4969}" type="datetimeFigureOut">
              <a:rPr lang="en-US" smtClean="0"/>
              <a:pPr/>
              <a:t>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5994530-C20E-E14B-80D1-D5612DCF4969}" type="datetimeFigureOut">
              <a:rPr lang="en-US" smtClean="0"/>
              <a:pPr/>
              <a:t>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4530-C20E-E14B-80D1-D5612DCF4969}" type="datetimeFigureOut">
              <a:rPr lang="en-US" smtClean="0"/>
              <a:pPr/>
              <a:t>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994530-C20E-E14B-80D1-D5612DCF4969}" type="datetimeFigureOut">
              <a:rPr lang="en-US" smtClean="0"/>
              <a:pPr/>
              <a:t>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FC4938-CBE8-1247-A709-ABE7AE1BF15F}"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994530-C20E-E14B-80D1-D5612DCF4969}" type="datetimeFigureOut">
              <a:rPr lang="en-US" smtClean="0"/>
              <a:pPr/>
              <a:t>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5994530-C20E-E14B-80D1-D5612DCF4969}" type="datetimeFigureOut">
              <a:rPr lang="en-US" smtClean="0"/>
              <a:pPr/>
              <a:t>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5994530-C20E-E14B-80D1-D5612DCF4969}" type="datetimeFigureOut">
              <a:rPr lang="en-US" smtClean="0"/>
              <a:pPr/>
              <a:t>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626B4F-00D2-094E-931B-64A73D2AB8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5FC4938-CBE8-1247-A709-ABE7AE1BF15F}"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5FC4938-CBE8-1247-A709-ABE7AE1BF15F}"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5FC4938-CBE8-1247-A709-ABE7AE1BF15F}" type="datetimeFigureOut">
              <a:rPr lang="en-US" smtClean="0"/>
              <a:pPr/>
              <a:t>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5FC4938-CBE8-1247-A709-ABE7AE1BF15F}" type="datetimeFigureOut">
              <a:rPr lang="en-US" smtClean="0"/>
              <a:pPr/>
              <a:t>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C4938-CBE8-1247-A709-ABE7AE1BF15F}" type="datetimeFigureOut">
              <a:rPr lang="en-US" smtClean="0"/>
              <a:pPr/>
              <a:t>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FC4938-CBE8-1247-A709-ABE7AE1BF15F}"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FC4938-CBE8-1247-A709-ABE7AE1BF15F}"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110C9-C4DF-654C-9A5D-E30E2C8375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C4938-CBE8-1247-A709-ABE7AE1BF15F}" type="datetimeFigureOut">
              <a:rPr lang="en-US" smtClean="0"/>
              <a:pPr/>
              <a:t>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110C9-C4DF-654C-9A5D-E30E2C8375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4530-C20E-E14B-80D1-D5612DCF4969}" type="datetimeFigureOut">
              <a:rPr lang="en-US" smtClean="0"/>
              <a:pPr/>
              <a:t>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26B4F-00D2-094E-931B-64A73D2AB8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ecure.ssatrust.org.uk/eshop/default.aspx?mcid=21&amp;scid=31&amp;productid=132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42.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tiff"/><Relationship Id="rId3" Type="http://schemas.openxmlformats.org/officeDocument/2006/relationships/image" Target="../media/image20.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3409"/>
            <a:ext cx="7772400" cy="1877041"/>
          </a:xfrm>
        </p:spPr>
        <p:txBody>
          <a:bodyPr>
            <a:normAutofit/>
          </a:bodyPr>
          <a:lstStyle/>
          <a:p>
            <a:r>
              <a:rPr lang="en-US" dirty="0" smtClean="0">
                <a:solidFill>
                  <a:schemeClr val="bg1"/>
                </a:solidFill>
              </a:rPr>
              <a:t>How Assessment Drives Subject Knowledge</a:t>
            </a:r>
            <a:endParaRPr lang="en-GB"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lumMod val="85000"/>
                  </a:schemeClr>
                </a:solidFill>
              </a:rPr>
              <a:t>Professor Martin Fautley</a:t>
            </a:r>
          </a:p>
          <a:p>
            <a:r>
              <a:rPr lang="en-GB" dirty="0" smtClean="0">
                <a:solidFill>
                  <a:schemeClr val="bg1">
                    <a:lumMod val="85000"/>
                  </a:schemeClr>
                </a:solidFill>
              </a:rPr>
              <a:t>Centre for Research in Education</a:t>
            </a:r>
          </a:p>
          <a:p>
            <a:r>
              <a:rPr lang="en-GB" dirty="0" smtClean="0">
                <a:solidFill>
                  <a:schemeClr val="bg1">
                    <a:lumMod val="85000"/>
                  </a:schemeClr>
                </a:solidFill>
              </a:rPr>
              <a:t>Birmingham City University</a:t>
            </a:r>
            <a:endParaRPr lang="en-GB" dirty="0">
              <a:solidFill>
                <a:schemeClr val="bg1">
                  <a:lumMod val="85000"/>
                </a:schemeClr>
              </a:solidFill>
            </a:endParaRPr>
          </a:p>
        </p:txBody>
      </p:sp>
      <p:pic>
        <p:nvPicPr>
          <p:cNvPr id="5" name="Picture 4" descr="New BCU Logo Square.jpg"/>
          <p:cNvPicPr>
            <a:picLocks noChangeAspect="1"/>
          </p:cNvPicPr>
          <p:nvPr/>
        </p:nvPicPr>
        <p:blipFill>
          <a:blip r:embed="rId2" cstate="print"/>
          <a:stretch>
            <a:fillRect/>
          </a:stretch>
        </p:blipFill>
        <p:spPr>
          <a:xfrm>
            <a:off x="7715272" y="285728"/>
            <a:ext cx="1143008" cy="1143008"/>
          </a:xfrm>
          <a:prstGeom prst="rect">
            <a:avLst/>
          </a:prstGeom>
        </p:spPr>
      </p:pic>
      <p:pic>
        <p:nvPicPr>
          <p:cNvPr id="7" name="Picture 6"/>
          <p:cNvPicPr>
            <a:picLocks noChangeAspect="1"/>
          </p:cNvPicPr>
          <p:nvPr/>
        </p:nvPicPr>
        <p:blipFill>
          <a:blip r:embed="rId3"/>
          <a:stretch>
            <a:fillRect/>
          </a:stretch>
        </p:blipFill>
        <p:spPr>
          <a:xfrm>
            <a:off x="329565" y="285728"/>
            <a:ext cx="2497965" cy="11430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Whose subject knowledge?</a:t>
            </a:r>
            <a:endParaRPr lang="en-US" dirty="0"/>
          </a:p>
        </p:txBody>
      </p:sp>
      <p:sp>
        <p:nvSpPr>
          <p:cNvPr id="3" name="Content Placeholder 2"/>
          <p:cNvSpPr>
            <a:spLocks noGrp="1"/>
          </p:cNvSpPr>
          <p:nvPr>
            <p:ph idx="1"/>
          </p:nvPr>
        </p:nvSpPr>
        <p:spPr/>
        <p:txBody>
          <a:bodyPr/>
          <a:lstStyle/>
          <a:p>
            <a:pPr>
              <a:buNone/>
            </a:pPr>
            <a:r>
              <a:rPr lang="en-US" dirty="0" smtClean="0"/>
              <a:t>	‘Education is not a product like cars and bread, but a selection and organization from the available knowledge at a particular time which involves conscious or unconscious choices’. (Young 1971: 24)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a:t>
            </a:r>
            <a:endParaRPr lang="en-US" dirty="0"/>
          </a:p>
        </p:txBody>
      </p:sp>
      <p:sp>
        <p:nvSpPr>
          <p:cNvPr id="3" name="Content Placeholder 2"/>
          <p:cNvSpPr>
            <a:spLocks noGrp="1"/>
          </p:cNvSpPr>
          <p:nvPr>
            <p:ph idx="1"/>
          </p:nvPr>
        </p:nvSpPr>
        <p:spPr/>
        <p:txBody>
          <a:bodyPr/>
          <a:lstStyle/>
          <a:p>
            <a:r>
              <a:rPr lang="en-US" dirty="0" smtClean="0"/>
              <a:t>What should be learned…</a:t>
            </a:r>
          </a:p>
          <a:p>
            <a:r>
              <a:rPr lang="en-US" dirty="0" smtClean="0"/>
              <a:t>… drives what should be taught</a:t>
            </a:r>
          </a:p>
          <a:p>
            <a:r>
              <a:rPr lang="en-US" dirty="0" smtClean="0"/>
              <a:t>Does this vary for schools in different contexts?</a:t>
            </a:r>
          </a:p>
          <a:p>
            <a:r>
              <a:rPr lang="en-US" dirty="0" smtClean="0"/>
              <a:t>…it should certainly affect </a:t>
            </a:r>
            <a:r>
              <a:rPr lang="en-US" i="1" dirty="0" smtClean="0"/>
              <a:t>how</a:t>
            </a:r>
            <a:r>
              <a:rPr lang="en-US" dirty="0" smtClean="0"/>
              <a:t> it should be taught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Shulman</a:t>
            </a:r>
            <a:endParaRPr lang="en-US" dirty="0"/>
          </a:p>
        </p:txBody>
      </p:sp>
      <p:sp>
        <p:nvSpPr>
          <p:cNvPr id="3" name="Content Placeholder 2"/>
          <p:cNvSpPr>
            <a:spLocks noGrp="1"/>
          </p:cNvSpPr>
          <p:nvPr>
            <p:ph idx="1"/>
          </p:nvPr>
        </p:nvSpPr>
        <p:spPr/>
        <p:txBody>
          <a:bodyPr/>
          <a:lstStyle/>
          <a:p>
            <a:r>
              <a:rPr lang="en-US" dirty="0" smtClean="0"/>
              <a:t>Content knowledge</a:t>
            </a:r>
          </a:p>
          <a:p>
            <a:r>
              <a:rPr lang="en-US" dirty="0"/>
              <a:t>Pedagogical content </a:t>
            </a:r>
            <a:r>
              <a:rPr lang="en-US" dirty="0" smtClean="0"/>
              <a:t>knowledge</a:t>
            </a:r>
          </a:p>
          <a:p>
            <a:r>
              <a:rPr lang="en-US" dirty="0" smtClean="0"/>
              <a:t>Curricular </a:t>
            </a:r>
            <a:r>
              <a:rPr lang="en-US" dirty="0"/>
              <a:t>knowledge</a:t>
            </a:r>
            <a:endParaRPr lang="en-US" dirty="0" smtClean="0"/>
          </a:p>
          <a:p>
            <a:pPr>
              <a:buNone/>
            </a:pPr>
            <a:r>
              <a:rPr lang="en-US" dirty="0" smtClean="0"/>
              <a:t>	</a:t>
            </a:r>
            <a:r>
              <a:rPr lang="en-US" dirty="0" err="1" smtClean="0"/>
              <a:t>Shulman</a:t>
            </a:r>
            <a:r>
              <a:rPr lang="en-US" dirty="0" smtClean="0"/>
              <a:t> (1986) </a:t>
            </a:r>
          </a:p>
          <a:p>
            <a:pPr>
              <a:buNone/>
            </a:pPr>
            <a:r>
              <a:rPr lang="en-US" dirty="0" smtClean="0"/>
              <a:t>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Shulman</a:t>
            </a:r>
            <a:r>
              <a:rPr lang="en-US" dirty="0" smtClean="0"/>
              <a:t>: PCK</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“Within the category of </a:t>
            </a:r>
            <a:r>
              <a:rPr lang="en-US" dirty="0" smtClean="0">
                <a:solidFill>
                  <a:srgbClr val="FF0000"/>
                </a:solidFill>
              </a:rPr>
              <a:t>pedagogical content knowledge</a:t>
            </a:r>
            <a:r>
              <a:rPr lang="en-US" dirty="0" smtClean="0"/>
              <a:t> I include, for the most regularly taught topics in one’s subject area, </a:t>
            </a:r>
            <a:r>
              <a:rPr lang="en-US" dirty="0" smtClean="0">
                <a:solidFill>
                  <a:srgbClr val="FF0000"/>
                </a:solidFill>
              </a:rPr>
              <a:t>the most useful forms of representation of those ideas, the most powerful analogies, illustrations, examples, explanations, and demonstrations in a word, the ways of representing and formulating the subject that make it comprehensible to others</a:t>
            </a:r>
            <a:r>
              <a:rPr lang="en-US" dirty="0" smtClean="0"/>
              <a:t>. Since there are no single most powerful forms of representation, the teacher must have at hand a veritable armamentarium of alternative forms of representation, some of which derive from research whereas others originate in the wisdom of practice.”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Shulman</a:t>
            </a:r>
            <a:r>
              <a:rPr lang="en-US" dirty="0" smtClean="0"/>
              <a:t> I</a:t>
            </a:r>
            <a:endParaRPr lang="en-US" dirty="0"/>
          </a:p>
        </p:txBody>
      </p:sp>
      <p:sp>
        <p:nvSpPr>
          <p:cNvPr id="3" name="Content Placeholder 2"/>
          <p:cNvSpPr>
            <a:spLocks noGrp="1"/>
          </p:cNvSpPr>
          <p:nvPr>
            <p:ph idx="1"/>
          </p:nvPr>
        </p:nvSpPr>
        <p:spPr>
          <a:xfrm>
            <a:off x="457200" y="1600200"/>
            <a:ext cx="8229600" cy="4781496"/>
          </a:xfrm>
        </p:spPr>
        <p:txBody>
          <a:bodyPr>
            <a:normAutofit fontScale="70000" lnSpcReduction="20000"/>
          </a:bodyPr>
          <a:lstStyle/>
          <a:p>
            <a:pPr>
              <a:buNone/>
            </a:pPr>
            <a:r>
              <a:rPr lang="en-US" dirty="0" smtClean="0"/>
              <a:t>	</a:t>
            </a:r>
            <a:r>
              <a:rPr lang="en-US" sz="3429" b="1" dirty="0" smtClean="0"/>
              <a:t>Content Knowledge</a:t>
            </a:r>
            <a:endParaRPr lang="en-US" dirty="0" smtClean="0"/>
          </a:p>
          <a:p>
            <a:r>
              <a:rPr lang="en-US" sz="3429" dirty="0" smtClean="0"/>
              <a:t>In the different subject matter areas, the ways of discussing the content structure of knowledge differ. To think properly about content knowledge requires going beyond knowledge of the facts or concepts of a domain. It requires understanding the structures of the subject matter…</a:t>
            </a:r>
          </a:p>
          <a:p>
            <a:endParaRPr lang="en-US" sz="3429" dirty="0" smtClean="0"/>
          </a:p>
          <a:p>
            <a:r>
              <a:rPr lang="en-US" sz="3429" dirty="0" smtClean="0"/>
              <a:t>Teachers must not only be capable of defining for students the accepted truths in a domain. They must also be able to explain why a particular proposition is deemed warranted, why it is worth knowing, and how it relates to other propositions, both within the discipline and without, both in theory and in practice.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Shulman</a:t>
            </a:r>
            <a:r>
              <a:rPr lang="en-US" dirty="0" smtClean="0"/>
              <a:t> II</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Curricular Knowledge</a:t>
            </a:r>
          </a:p>
          <a:p>
            <a:r>
              <a:rPr lang="en-US" dirty="0" smtClean="0"/>
              <a:t>In addition to the knowledge of alternative curriculum materials for a given subject or topic within a grade, there are two additional aspects of curricular knowledge. I would expect a professional teacher to be familiar with the curriculum materials under study by his or her students in other subjects they are studying at the same time.</a:t>
            </a:r>
          </a:p>
          <a:p>
            <a:r>
              <a:rPr lang="en-US" dirty="0" smtClean="0"/>
              <a:t>This lateral curriculum knowledge … underlies the teacher’s ability to relate the content of a given course or lesson to topics or issues being discussed simultaneously in other classes. The vertical equivalent of that curriculum knowledge is familiarity with the topics and issues that have been and will be taught in the same subject area during the preceding and later years in school, and the materials that embody them.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which I’d add</a:t>
            </a:r>
            <a:endParaRPr lang="en-US" dirty="0"/>
          </a:p>
        </p:txBody>
      </p:sp>
      <p:sp>
        <p:nvSpPr>
          <p:cNvPr id="3" name="Content Placeholder 2"/>
          <p:cNvSpPr>
            <a:spLocks noGrp="1"/>
          </p:cNvSpPr>
          <p:nvPr>
            <p:ph idx="1"/>
          </p:nvPr>
        </p:nvSpPr>
        <p:spPr/>
        <p:txBody>
          <a:bodyPr/>
          <a:lstStyle/>
          <a:p>
            <a:r>
              <a:rPr lang="en-US" dirty="0" smtClean="0"/>
              <a:t>Curricular assessment mapping.</a:t>
            </a:r>
          </a:p>
          <a:p>
            <a:r>
              <a:rPr lang="en-US" dirty="0" smtClean="0"/>
              <a:t>For some – </a:t>
            </a:r>
            <a:r>
              <a:rPr lang="en-US" dirty="0" err="1" smtClean="0"/>
              <a:t>eg</a:t>
            </a:r>
            <a:r>
              <a:rPr lang="en-US" dirty="0" smtClean="0"/>
              <a:t> SLT, learning managers, to have an overview of of the assessments which drive the learned curriculum at KS3</a:t>
            </a:r>
          </a:p>
          <a:p>
            <a:r>
              <a:rPr lang="en-US" dirty="0" smtClean="0"/>
              <a:t>i.e. are similar things beings assessed in different parts of the curriculum?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Curriculum by Assessment</a:t>
            </a:r>
            <a:endParaRPr lang="en-US" dirty="0"/>
          </a:p>
        </p:txBody>
      </p:sp>
      <p:pic>
        <p:nvPicPr>
          <p:cNvPr id="4" name="Content Placeholder 3" descr="6_3 subject specific asst copy.jpg"/>
          <p:cNvPicPr>
            <a:picLocks noGrp="1" noChangeAspect="1"/>
          </p:cNvPicPr>
          <p:nvPr>
            <p:ph idx="1"/>
          </p:nvPr>
        </p:nvPicPr>
        <p:blipFill>
          <a:blip r:embed="rId3"/>
          <a:srcRect t="-7611" b="-7611"/>
          <a:stretch>
            <a:fillRect/>
          </a:stretch>
        </p:blipFill>
        <p:spPr/>
      </p:pic>
      <p:sp>
        <p:nvSpPr>
          <p:cNvPr id="5" name="TextBox 4"/>
          <p:cNvSpPr txBox="1"/>
          <p:nvPr/>
        </p:nvSpPr>
        <p:spPr>
          <a:xfrm>
            <a:off x="6155395" y="6126163"/>
            <a:ext cx="2712828" cy="276999"/>
          </a:xfrm>
          <a:prstGeom prst="rect">
            <a:avLst/>
          </a:prstGeom>
          <a:noFill/>
        </p:spPr>
        <p:txBody>
          <a:bodyPr wrap="square" rtlCol="0">
            <a:spAutoFit/>
          </a:bodyPr>
          <a:lstStyle/>
          <a:p>
            <a:pPr algn="r"/>
            <a:r>
              <a:rPr lang="en-US" sz="1200" i="1" dirty="0" smtClean="0"/>
              <a:t>Fautley &amp; Savage 2011</a:t>
            </a:r>
            <a:endParaRPr lang="en-US" sz="1200" i="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25231" y="679450"/>
            <a:ext cx="4851209" cy="607102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dirty="0" smtClean="0"/>
              <a:t>Learning and Doing</a:t>
            </a:r>
            <a:endParaRPr lang="en-US" dirty="0"/>
          </a:p>
        </p:txBody>
      </p:sp>
      <p:pic>
        <p:nvPicPr>
          <p:cNvPr id="22531" name="Picture 5" descr="Understanding"/>
          <p:cNvPicPr>
            <a:picLocks noChangeAspect="1" noChangeArrowheads="1"/>
          </p:cNvPicPr>
          <p:nvPr/>
        </p:nvPicPr>
        <p:blipFill>
          <a:blip r:embed="rId3"/>
          <a:srcRect/>
          <a:stretch>
            <a:fillRect/>
          </a:stretch>
        </p:blipFill>
        <p:spPr bwMode="auto">
          <a:xfrm>
            <a:off x="684213" y="2276475"/>
            <a:ext cx="7200900" cy="287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r>
              <a:rPr lang="en-US" dirty="0" smtClean="0"/>
              <a:t>Curriculum: “…is a term…with several meanings” Kelly 2010:7 </a:t>
            </a:r>
          </a:p>
          <a:p>
            <a:endParaRPr lang="en-US" dirty="0" smtClean="0"/>
          </a:p>
          <a:p>
            <a:r>
              <a:rPr lang="en-GB" dirty="0" smtClean="0"/>
              <a:t>“Assessment is not an exact science, and we must stop presenting it as such” (</a:t>
            </a:r>
            <a:r>
              <a:rPr lang="en-GB" dirty="0" err="1" smtClean="0"/>
              <a:t>Gipps</a:t>
            </a:r>
            <a:r>
              <a:rPr lang="en-GB" dirty="0" smtClean="0"/>
              <a:t> 1994: 167).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ITT</a:t>
            </a:r>
            <a:endParaRPr lang="en-US" dirty="0"/>
          </a:p>
        </p:txBody>
      </p:sp>
      <p:sp>
        <p:nvSpPr>
          <p:cNvPr id="3" name="Content Placeholder 2"/>
          <p:cNvSpPr>
            <a:spLocks noGrp="1"/>
          </p:cNvSpPr>
          <p:nvPr>
            <p:ph idx="1"/>
          </p:nvPr>
        </p:nvSpPr>
        <p:spPr/>
        <p:txBody>
          <a:bodyPr/>
          <a:lstStyle/>
          <a:p>
            <a:r>
              <a:rPr lang="en-US" dirty="0" smtClean="0"/>
              <a:t>For trainees, devising appropriate </a:t>
            </a:r>
            <a:r>
              <a:rPr lang="en-US" i="1" dirty="0" smtClean="0"/>
              <a:t>learning</a:t>
            </a:r>
            <a:r>
              <a:rPr lang="en-US" dirty="0" smtClean="0"/>
              <a:t> experiences</a:t>
            </a:r>
          </a:p>
          <a:p>
            <a:r>
              <a:rPr lang="en-US" dirty="0" smtClean="0"/>
              <a:t>Writing these into plans</a:t>
            </a:r>
          </a:p>
          <a:p>
            <a:r>
              <a:rPr lang="en-US" dirty="0" smtClean="0"/>
              <a:t>“A good intended learning statement can become its own assessment criterion”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itle 4"/>
          <p:cNvSpPr>
            <a:spLocks noGrp="1"/>
          </p:cNvSpPr>
          <p:nvPr>
            <p:ph type="title"/>
          </p:nvPr>
        </p:nvSpPr>
        <p:spPr>
          <a:xfrm>
            <a:off x="500063" y="642938"/>
            <a:ext cx="8229600" cy="1143000"/>
          </a:xfrm>
        </p:spPr>
        <p:txBody>
          <a:bodyPr>
            <a:normAutofit fontScale="90000"/>
          </a:bodyPr>
          <a:lstStyle/>
          <a:p>
            <a:r>
              <a:rPr lang="en-GB" dirty="0"/>
              <a:t>Three dimensions of</a:t>
            </a:r>
            <a:r>
              <a:rPr lang="en-GB" dirty="0" smtClean="0"/>
              <a:t> knowing, </a:t>
            </a:r>
            <a:r>
              <a:rPr lang="en-GB" dirty="0"/>
              <a:t>learning, and assessment </a:t>
            </a:r>
          </a:p>
        </p:txBody>
      </p:sp>
      <p:pic>
        <p:nvPicPr>
          <p:cNvPr id="5" name="Picture 4"/>
          <p:cNvPicPr>
            <a:picLocks noChangeAspect="1"/>
          </p:cNvPicPr>
          <p:nvPr/>
        </p:nvPicPr>
        <p:blipFill>
          <a:blip r:embed="rId2"/>
          <a:stretch>
            <a:fillRect/>
          </a:stretch>
        </p:blipFill>
        <p:spPr>
          <a:xfrm>
            <a:off x="2446420" y="2045097"/>
            <a:ext cx="4281453" cy="4508500"/>
          </a:xfrm>
          <a:prstGeom prst="rect">
            <a:avLst/>
          </a:prstGeom>
        </p:spPr>
      </p:pic>
      <p:sp>
        <p:nvSpPr>
          <p:cNvPr id="4" name="TextBox 3"/>
          <p:cNvSpPr txBox="1"/>
          <p:nvPr/>
        </p:nvSpPr>
        <p:spPr>
          <a:xfrm>
            <a:off x="6367516" y="6122276"/>
            <a:ext cx="2662621" cy="276999"/>
          </a:xfrm>
          <a:prstGeom prst="rect">
            <a:avLst/>
          </a:prstGeom>
          <a:noFill/>
        </p:spPr>
        <p:txBody>
          <a:bodyPr wrap="square" rtlCol="0">
            <a:spAutoFit/>
          </a:bodyPr>
          <a:lstStyle/>
          <a:p>
            <a:r>
              <a:rPr lang="en-US" sz="1200" i="1" dirty="0" smtClean="0"/>
              <a:t>Modified version from Fautley 2010</a:t>
            </a:r>
            <a:endParaRPr lang="en-US" sz="12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Pirsig</a:t>
            </a:r>
            <a:r>
              <a:rPr lang="en-GB" dirty="0" smtClean="0"/>
              <a:t>: Zen and the Art of Motorcycle Maintenance</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Quality -- you know what it is, yet you don't know what it is. But that’s self-contradictory. But some things are better than others, that is, they have more quality. But when you try to say what the quality is, apart from the things that have it, it all goes poof! There's nothing to talk about. </a:t>
            </a:r>
            <a:r>
              <a:rPr lang="en-US" dirty="0" smtClean="0">
                <a:solidFill>
                  <a:srgbClr val="FF0000"/>
                </a:solidFill>
              </a:rPr>
              <a:t>But if you can’t say what Quality is, how do you know what it is, or how do you know that it even exists?</a:t>
            </a:r>
            <a:r>
              <a:rPr lang="en-US" dirty="0" smtClean="0"/>
              <a:t> If no one knows what it is, then for all practical purposes it doesn’t exist at all. But for all practical purposes it really does exist. What else are the grades based on? </a:t>
            </a:r>
          </a:p>
          <a:p>
            <a:pPr>
              <a:buNone/>
            </a:pPr>
            <a:r>
              <a:rPr lang="en-US" dirty="0" smtClean="0"/>
              <a:t>												(</a:t>
            </a:r>
            <a:r>
              <a:rPr lang="en-US" dirty="0" err="1" smtClean="0"/>
              <a:t>Pirsig</a:t>
            </a:r>
            <a:r>
              <a:rPr lang="en-US" dirty="0" smtClean="0"/>
              <a:t>, 1974, p187)</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assessment </a:t>
            </a:r>
            <a:endParaRPr lang="en-US" dirty="0"/>
          </a:p>
        </p:txBody>
      </p:sp>
      <p:sp>
        <p:nvSpPr>
          <p:cNvPr id="3" name="Content Placeholder 2"/>
          <p:cNvSpPr>
            <a:spLocks noGrp="1"/>
          </p:cNvSpPr>
          <p:nvPr>
            <p:ph idx="1"/>
          </p:nvPr>
        </p:nvSpPr>
        <p:spPr/>
        <p:txBody>
          <a:bodyPr/>
          <a:lstStyle/>
          <a:p>
            <a:r>
              <a:rPr lang="en-US" dirty="0" smtClean="0"/>
              <a:t>to get at </a:t>
            </a:r>
            <a:r>
              <a:rPr lang="en-US" i="1" dirty="0" smtClean="0"/>
              <a:t>degrees</a:t>
            </a:r>
            <a:r>
              <a:rPr lang="en-US" dirty="0" smtClean="0"/>
              <a:t> of quality.</a:t>
            </a:r>
          </a:p>
          <a:p>
            <a:r>
              <a:rPr lang="en-US" dirty="0" smtClean="0"/>
              <a:t>“What makes a good…”</a:t>
            </a:r>
          </a:p>
          <a:p>
            <a:r>
              <a:rPr lang="en-US" dirty="0" smtClean="0"/>
              <a:t>Why do we want to know?</a:t>
            </a:r>
          </a:p>
          <a:p>
            <a:r>
              <a:rPr lang="en-US" dirty="0" smtClean="0"/>
              <a:t>Do </a:t>
            </a:r>
            <a:r>
              <a:rPr lang="en-US" i="1" dirty="0" smtClean="0"/>
              <a:t>we</a:t>
            </a:r>
            <a:r>
              <a:rPr lang="en-US" dirty="0" smtClean="0"/>
              <a:t> know what a good one is?</a:t>
            </a:r>
          </a:p>
          <a:p>
            <a:r>
              <a:rPr lang="en-US" dirty="0" smtClean="0"/>
              <a:t>Do we share this with the pupils so…</a:t>
            </a:r>
          </a:p>
          <a:p>
            <a:r>
              <a:rPr lang="en-US" dirty="0" smtClean="0"/>
              <a:t>Do they know what a good one 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5" descr="who is asst for"/>
          <p:cNvPicPr>
            <a:picLocks noChangeAspect="1" noChangeArrowheads="1"/>
          </p:cNvPicPr>
          <p:nvPr/>
        </p:nvPicPr>
        <p:blipFill>
          <a:blip r:embed="rId3"/>
          <a:srcRect/>
          <a:stretch>
            <a:fillRect/>
          </a:stretch>
        </p:blipFill>
        <p:spPr bwMode="auto">
          <a:xfrm>
            <a:off x="1403350" y="115888"/>
            <a:ext cx="6335713" cy="6596062"/>
          </a:xfrm>
          <a:prstGeom prst="rect">
            <a:avLst/>
          </a:prstGeom>
          <a:noFill/>
          <a:ln w="9525">
            <a:noFill/>
            <a:miter lim="800000"/>
            <a:headEnd/>
            <a:tailEnd/>
          </a:ln>
        </p:spPr>
      </p:pic>
      <p:sp>
        <p:nvSpPr>
          <p:cNvPr id="3" name="TextBox 2"/>
          <p:cNvSpPr txBox="1"/>
          <p:nvPr/>
        </p:nvSpPr>
        <p:spPr>
          <a:xfrm>
            <a:off x="6656552" y="6288690"/>
            <a:ext cx="2102069" cy="369332"/>
          </a:xfrm>
          <a:prstGeom prst="rect">
            <a:avLst/>
          </a:prstGeom>
          <a:noFill/>
        </p:spPr>
        <p:txBody>
          <a:bodyPr wrap="square" rtlCol="0">
            <a:spAutoFit/>
          </a:bodyPr>
          <a:lstStyle/>
          <a:p>
            <a:r>
              <a:rPr lang="en-US" dirty="0" smtClean="0"/>
              <a:t>Fautley 2010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Duty’ of Assessment </a:t>
            </a:r>
            <a:endParaRPr lang="en-US" dirty="0"/>
          </a:p>
        </p:txBody>
      </p:sp>
      <p:sp>
        <p:nvSpPr>
          <p:cNvPr id="3" name="TextBox 2"/>
          <p:cNvSpPr txBox="1"/>
          <p:nvPr/>
        </p:nvSpPr>
        <p:spPr>
          <a:xfrm>
            <a:off x="457200" y="1600200"/>
            <a:ext cx="8229600" cy="3077766"/>
          </a:xfrm>
          <a:prstGeom prst="rect">
            <a:avLst/>
          </a:prstGeom>
          <a:noFill/>
        </p:spPr>
        <p:txBody>
          <a:bodyPr wrap="square" rtlCol="0">
            <a:spAutoFit/>
          </a:bodyPr>
          <a:lstStyle/>
          <a:p>
            <a:r>
              <a:rPr lang="en-GB" sz="2800" dirty="0" smtClean="0"/>
              <a:t> </a:t>
            </a:r>
          </a:p>
          <a:p>
            <a:pPr lvl="0"/>
            <a:r>
              <a:rPr lang="en-GB" sz="2800" dirty="0" smtClean="0"/>
              <a:t>‘</a:t>
            </a:r>
            <a:r>
              <a:rPr lang="en-GB" sz="2800" dirty="0"/>
              <a:t>They have to encompass formative assessment for learning and</a:t>
            </a:r>
            <a:r>
              <a:rPr lang="en-GB" sz="2800" dirty="0" smtClean="0"/>
              <a:t> summative </a:t>
            </a:r>
            <a:r>
              <a:rPr lang="en-GB" sz="2800" dirty="0"/>
              <a:t>for certification </a:t>
            </a:r>
            <a:endParaRPr lang="en-GB" sz="2800" dirty="0" smtClean="0"/>
          </a:p>
          <a:p>
            <a:pPr lvl="0"/>
            <a:r>
              <a:rPr lang="en-GB" sz="2800" dirty="0" smtClean="0"/>
              <a:t>They </a:t>
            </a:r>
            <a:r>
              <a:rPr lang="en-GB" sz="2800" dirty="0"/>
              <a:t>have to have a focus on the immediate task and on implications</a:t>
            </a:r>
            <a:r>
              <a:rPr lang="en-GB" sz="2800" dirty="0" smtClean="0"/>
              <a:t> for </a:t>
            </a:r>
            <a:r>
              <a:rPr lang="en-GB" sz="2800" dirty="0"/>
              <a:t>equipping students for … [the] future’ (</a:t>
            </a:r>
            <a:r>
              <a:rPr lang="en-GB" sz="2800" dirty="0" err="1"/>
              <a:t>Boud</a:t>
            </a:r>
            <a:r>
              <a:rPr lang="en-GB" sz="2800" dirty="0"/>
              <a:t> 2000: 160)</a:t>
            </a:r>
            <a:r>
              <a:rPr lang="en-GB" sz="3600" dirty="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GB" dirty="0" smtClean="0"/>
              <a:t>Revision: Assessment </a:t>
            </a:r>
            <a:r>
              <a:rPr lang="en-GB" dirty="0"/>
              <a:t>Modalities</a:t>
            </a:r>
          </a:p>
        </p:txBody>
      </p:sp>
      <p:pic>
        <p:nvPicPr>
          <p:cNvPr id="9219" name="Picture 5" descr="Assessment Modalities 1"/>
          <p:cNvPicPr>
            <a:picLocks noChangeAspect="1" noChangeArrowheads="1"/>
          </p:cNvPicPr>
          <p:nvPr/>
        </p:nvPicPr>
        <p:blipFill>
          <a:blip r:embed="rId3"/>
          <a:srcRect/>
          <a:stretch>
            <a:fillRect/>
          </a:stretch>
        </p:blipFill>
        <p:spPr bwMode="auto">
          <a:xfrm>
            <a:off x="221948" y="1376573"/>
            <a:ext cx="8464851" cy="4250125"/>
          </a:xfrm>
          <a:prstGeom prst="rect">
            <a:avLst/>
          </a:prstGeom>
          <a:noFill/>
          <a:ln w="9525">
            <a:noFill/>
            <a:miter lim="800000"/>
            <a:headEnd/>
            <a:tailEnd/>
          </a:ln>
        </p:spPr>
      </p:pic>
      <p:sp>
        <p:nvSpPr>
          <p:cNvPr id="9220" name="Text Box 6"/>
          <p:cNvSpPr txBox="1">
            <a:spLocks noChangeArrowheads="1"/>
          </p:cNvSpPr>
          <p:nvPr/>
        </p:nvSpPr>
        <p:spPr bwMode="auto">
          <a:xfrm>
            <a:off x="5254625" y="6453188"/>
            <a:ext cx="3889375" cy="274637"/>
          </a:xfrm>
          <a:prstGeom prst="rect">
            <a:avLst/>
          </a:prstGeom>
          <a:noFill/>
          <a:ln w="9525">
            <a:noFill/>
            <a:miter lim="800000"/>
            <a:headEnd/>
            <a:tailEnd/>
          </a:ln>
        </p:spPr>
        <p:txBody>
          <a:bodyPr>
            <a:prstTxWarp prst="textNoShape">
              <a:avLst/>
            </a:prstTxWarp>
            <a:spAutoFit/>
          </a:bodyPr>
          <a:lstStyle/>
          <a:p>
            <a:pPr algn="r">
              <a:spcBef>
                <a:spcPct val="50000"/>
              </a:spcBef>
            </a:pPr>
            <a:r>
              <a:rPr lang="en-GB" sz="1200" i="1" dirty="0"/>
              <a:t>Fautley and Savage </a:t>
            </a:r>
            <a:r>
              <a:rPr lang="en-GB" sz="1200" i="1" dirty="0" smtClean="0"/>
              <a:t>2008</a:t>
            </a:r>
            <a:endParaRPr lang="en-GB" sz="12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ARG, 2009</a:t>
            </a:r>
            <a:endParaRPr lang="en-US" dirty="0"/>
          </a:p>
        </p:txBody>
      </p:sp>
      <p:sp>
        <p:nvSpPr>
          <p:cNvPr id="4" name="Content Placeholder 3"/>
          <p:cNvSpPr>
            <a:spLocks noGrp="1"/>
          </p:cNvSpPr>
          <p:nvPr>
            <p:ph idx="1"/>
          </p:nvPr>
        </p:nvSpPr>
        <p:spPr/>
        <p:txBody>
          <a:bodyPr>
            <a:normAutofit fontScale="92500" lnSpcReduction="20000"/>
          </a:bodyPr>
          <a:lstStyle/>
          <a:p>
            <a:pPr>
              <a:buNone/>
            </a:pPr>
            <a:r>
              <a:rPr lang="en-US" dirty="0" smtClean="0"/>
              <a:t>	</a:t>
            </a:r>
            <a:r>
              <a:rPr lang="en-US" dirty="0" smtClean="0">
                <a:solidFill>
                  <a:srgbClr val="FF0000"/>
                </a:solidFill>
              </a:rPr>
              <a:t>The nature and impact of assessment depends on the uses to which the results of that assessment are put. </a:t>
            </a:r>
            <a:r>
              <a:rPr lang="en-US" dirty="0" smtClean="0"/>
              <a:t>A system whose main priority is to generate information for internal use by teachers on the next steps in pupils’ learning may have </a:t>
            </a:r>
            <a:r>
              <a:rPr lang="en-US" dirty="0" smtClean="0">
                <a:solidFill>
                  <a:srgbClr val="FF0000"/>
                </a:solidFill>
              </a:rPr>
              <a:t>different characteristics and effects </a:t>
            </a:r>
            <a:r>
              <a:rPr lang="en-US" dirty="0" smtClean="0"/>
              <a:t>from one where the drive is to produce a qualification which will provide a grade on which an employer or a university admissions tutor might rely in order to judge the suitability of a candidate for employment or further study.</a:t>
            </a:r>
            <a:endParaRPr lang="en-US" dirty="0"/>
          </a:p>
        </p:txBody>
      </p:sp>
      <p:sp>
        <p:nvSpPr>
          <p:cNvPr id="5" name="TextBox 4"/>
          <p:cNvSpPr txBox="1"/>
          <p:nvPr/>
        </p:nvSpPr>
        <p:spPr>
          <a:xfrm>
            <a:off x="4151738" y="6126163"/>
            <a:ext cx="4535062" cy="369332"/>
          </a:xfrm>
          <a:prstGeom prst="rect">
            <a:avLst/>
          </a:prstGeom>
          <a:noFill/>
        </p:spPr>
        <p:txBody>
          <a:bodyPr wrap="square" rtlCol="0">
            <a:spAutoFit/>
          </a:bodyPr>
          <a:lstStyle/>
          <a:p>
            <a:pPr algn="r"/>
            <a:r>
              <a:rPr lang="en-US" i="1" dirty="0" smtClean="0"/>
              <a:t>Assessment in Schools – Fit for Purpose?</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bg1"/>
                </a:solidFill>
              </a:rPr>
              <a:t>A subject specific interlude – the case of NC music at KS3</a:t>
            </a:r>
            <a:endParaRPr lang="en-US" dirty="0">
              <a:solidFill>
                <a:schemeClr val="bg1"/>
              </a:solidFill>
            </a:endParaRPr>
          </a:p>
        </p:txBody>
      </p:sp>
      <p:sp>
        <p:nvSpPr>
          <p:cNvPr id="8" name="Rectangle 7"/>
          <p:cNvSpPr/>
          <p:nvPr/>
        </p:nvSpPr>
        <p:spPr>
          <a:xfrm>
            <a:off x="2121919" y="1600200"/>
            <a:ext cx="4987284" cy="12189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21919" y="5158021"/>
            <a:ext cx="4987284" cy="9681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67111" y="2726161"/>
            <a:ext cx="542092" cy="244735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307781" y="2726161"/>
            <a:ext cx="216838" cy="244735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Formative Assessment </a:t>
            </a:r>
            <a:endParaRPr lang="en-US" dirty="0"/>
          </a:p>
        </p:txBody>
      </p:sp>
      <p:sp>
        <p:nvSpPr>
          <p:cNvPr id="4" name="Content Placeholder 3"/>
          <p:cNvSpPr>
            <a:spLocks noGrp="1"/>
          </p:cNvSpPr>
          <p:nvPr>
            <p:ph idx="1"/>
          </p:nvPr>
        </p:nvSpPr>
        <p:spPr/>
        <p:txBody>
          <a:bodyPr/>
          <a:lstStyle/>
          <a:p>
            <a:r>
              <a:rPr lang="en-US" dirty="0" smtClean="0"/>
              <a:t>Something music teachers were good at (once!)</a:t>
            </a:r>
          </a:p>
          <a:p>
            <a:r>
              <a:rPr lang="en-US" dirty="0" smtClean="0"/>
              <a:t>Then along came assessment managers…</a:t>
            </a:r>
          </a:p>
          <a:p>
            <a:r>
              <a:rPr lang="en-US" dirty="0" smtClean="0"/>
              <a:t>…and told them they were doing it all wrong!</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5080000" y="6017172"/>
            <a:ext cx="3766207" cy="369332"/>
          </a:xfrm>
          <a:prstGeom prst="rect">
            <a:avLst/>
          </a:prstGeom>
          <a:noFill/>
        </p:spPr>
        <p:txBody>
          <a:bodyPr wrap="square" rtlCol="0">
            <a:spAutoFit/>
          </a:bodyPr>
          <a:lstStyle/>
          <a:p>
            <a:r>
              <a:rPr lang="en-US" dirty="0" smtClean="0"/>
              <a:t>Fautley &amp; Savage 2011  p18</a:t>
            </a:r>
            <a:endParaRPr lang="en-US" dirty="0"/>
          </a:p>
        </p:txBody>
      </p:sp>
      <p:pic>
        <p:nvPicPr>
          <p:cNvPr id="7" name="Content Placeholder 6" descr="Planning and Assessment.jpg"/>
          <p:cNvPicPr>
            <a:picLocks noGrp="1" noChangeAspect="1"/>
          </p:cNvPicPr>
          <p:nvPr>
            <p:ph idx="1"/>
          </p:nvPr>
        </p:nvPicPr>
        <p:blipFill>
          <a:blip r:embed="rId2"/>
          <a:srcRect t="-1709" b="-1709"/>
          <a:stretch>
            <a:fillRect/>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dirty="0" smtClean="0"/>
              <a:t>What happened to formative assessment?</a:t>
            </a:r>
            <a:endParaRPr lang="en-US" dirty="0"/>
          </a:p>
        </p:txBody>
      </p:sp>
      <p:sp>
        <p:nvSpPr>
          <p:cNvPr id="12291" name="Rectangle 3"/>
          <p:cNvSpPr>
            <a:spLocks noGrp="1" noChangeArrowheads="1"/>
          </p:cNvSpPr>
          <p:nvPr>
            <p:ph type="body" idx="1"/>
          </p:nvPr>
        </p:nvSpPr>
        <p:spPr/>
        <p:txBody>
          <a:bodyPr/>
          <a:lstStyle/>
          <a:p>
            <a:pPr eaLnBrk="1" hangingPunct="1">
              <a:buFontTx/>
              <a:buNone/>
            </a:pPr>
            <a:r>
              <a:rPr lang="en-GB" sz="2800" dirty="0"/>
              <a:t>	“…because formative assessment has to be carried out by teachers, </a:t>
            </a:r>
            <a:r>
              <a:rPr lang="en-GB" sz="2800" dirty="0">
                <a:solidFill>
                  <a:srgbClr val="FF0000"/>
                </a:solidFill>
              </a:rPr>
              <a:t>there is an assumption that all assessment by teachers is formative</a:t>
            </a:r>
            <a:r>
              <a:rPr lang="en-GB" sz="2800" dirty="0"/>
              <a:t>, adding to the blurring of the distinction between formative and summative purposes and to </a:t>
            </a:r>
            <a:r>
              <a:rPr lang="en-GB" sz="2800" dirty="0">
                <a:solidFill>
                  <a:srgbClr val="FF0000"/>
                </a:solidFill>
              </a:rPr>
              <a:t>teachers changing their own on-going assessment into a series of ‘mini’ assessments each of which is essentially summative in character</a:t>
            </a:r>
            <a:r>
              <a:rPr lang="en-GB" sz="2800" dirty="0"/>
              <a:t>” (</a:t>
            </a:r>
            <a:r>
              <a:rPr lang="en-GB" sz="2800" dirty="0" err="1"/>
              <a:t>Harlen</a:t>
            </a:r>
            <a:r>
              <a:rPr lang="en-GB" sz="2800" dirty="0"/>
              <a:t> &amp; James, </a:t>
            </a:r>
            <a:r>
              <a:rPr lang="en-GB" sz="2800" dirty="0" smtClean="0"/>
              <a:t>1997 </a:t>
            </a:r>
            <a:r>
              <a:rPr lang="en-GB" sz="2800" dirty="0"/>
              <a:t>p2)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happened instead?</a:t>
            </a:r>
            <a:endParaRPr lang="en-US" dirty="0"/>
          </a:p>
        </p:txBody>
      </p:sp>
      <p:sp>
        <p:nvSpPr>
          <p:cNvPr id="3" name="Content Placeholder 2"/>
          <p:cNvSpPr>
            <a:spLocks noGrp="1"/>
          </p:cNvSpPr>
          <p:nvPr>
            <p:ph idx="1"/>
          </p:nvPr>
        </p:nvSpPr>
        <p:spPr/>
        <p:txBody>
          <a:bodyPr/>
          <a:lstStyle/>
          <a:p>
            <a:r>
              <a:rPr lang="en-US" dirty="0" smtClean="0"/>
              <a:t>For music (and other subjects) The ‘assessment lesson’!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Overheard in schools…</a:t>
            </a:r>
            <a:endParaRPr lang="en-US" dirty="0"/>
          </a:p>
        </p:txBody>
      </p:sp>
      <p:sp>
        <p:nvSpPr>
          <p:cNvPr id="4" name="Content Placeholder 3"/>
          <p:cNvSpPr>
            <a:spLocks noGrp="1"/>
          </p:cNvSpPr>
          <p:nvPr>
            <p:ph idx="1"/>
          </p:nvPr>
        </p:nvSpPr>
        <p:spPr/>
        <p:txBody>
          <a:bodyPr/>
          <a:lstStyle/>
          <a:p>
            <a:pPr>
              <a:buNone/>
            </a:pPr>
            <a:r>
              <a:rPr lang="en-US" dirty="0" smtClean="0"/>
              <a:t>	“We are doing assessment a fortnight on Wednesday”</a:t>
            </a:r>
          </a:p>
          <a:p>
            <a:pPr>
              <a:buNone/>
            </a:pPr>
            <a:r>
              <a:rPr lang="en-US" dirty="0" smtClean="0"/>
              <a:t>	“We’ve done assessment already”</a:t>
            </a:r>
          </a:p>
          <a:p>
            <a:pPr>
              <a:buNone/>
            </a:pPr>
            <a:r>
              <a:rPr lang="en-US" dirty="0" smtClean="0"/>
              <a:t>	“I need to level the kids by next Friday”</a:t>
            </a:r>
          </a:p>
          <a:p>
            <a:pPr>
              <a:buNone/>
            </a:pPr>
            <a:r>
              <a:rPr lang="en-US" dirty="0" smtClean="0"/>
              <a:t>	“The assessment manager wants my levels tomorrow”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Dylan Wiliam said:</a:t>
            </a:r>
          </a:p>
        </p:txBody>
      </p:sp>
      <p:sp>
        <p:nvSpPr>
          <p:cNvPr id="152579" name="Rectangle 3"/>
          <p:cNvSpPr>
            <a:spLocks noGrp="1" noChangeArrowheads="1"/>
          </p:cNvSpPr>
          <p:nvPr>
            <p:ph type="body" idx="1"/>
          </p:nvPr>
        </p:nvSpPr>
        <p:spPr/>
        <p:txBody>
          <a:bodyPr/>
          <a:lstStyle/>
          <a:p>
            <a:pPr>
              <a:buFontTx/>
              <a:buNone/>
            </a:pPr>
            <a:r>
              <a:rPr lang="en-US" dirty="0"/>
              <a:t>	“If what you are doing under the heading of assessment for learning involves putting anything into a spreadsheet, then you are not doing the assessment for learning that makes the most difference to student learning”.</a:t>
            </a:r>
            <a:r>
              <a:rPr lang="en-US" dirty="0" smtClean="0"/>
              <a:t> </a:t>
            </a:r>
          </a:p>
          <a:p>
            <a:pPr>
              <a:buFontTx/>
              <a:buNone/>
            </a:pPr>
            <a:endParaRPr lang="en-US" dirty="0" smtClean="0"/>
          </a:p>
          <a:p>
            <a:pPr>
              <a:buFontTx/>
              <a:buNone/>
            </a:pPr>
            <a:endParaRPr lang="en-US" dirty="0" smtClean="0"/>
          </a:p>
          <a:p>
            <a:pPr algn="r">
              <a:buFontTx/>
              <a:buNone/>
            </a:pPr>
            <a:r>
              <a:rPr lang="en-US" sz="1400" dirty="0"/>
              <a:t>(source: </a:t>
            </a:r>
            <a:r>
              <a:rPr lang="en-US" sz="1400" dirty="0">
                <a:hlinkClick r:id="rId3"/>
              </a:rPr>
              <a:t>https://secure.ssatrust.org.uk/eshop/default.aspx?mcid=21&amp;scid=31&amp;productid=1325</a:t>
            </a:r>
            <a:r>
              <a:rPr lang="en-US" sz="1400" dirty="0"/>
              <a:t>)</a:t>
            </a:r>
          </a:p>
          <a:p>
            <a:pPr>
              <a:buFontTx/>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a:t>
            </a:r>
            <a:r>
              <a:rPr lang="en-US" i="1" dirty="0" smtClean="0"/>
              <a:t>quality</a:t>
            </a:r>
            <a:r>
              <a:rPr lang="en-US" dirty="0" smtClean="0"/>
              <a:t> go?</a:t>
            </a:r>
            <a:endParaRPr lang="en-US" dirty="0"/>
          </a:p>
        </p:txBody>
      </p:sp>
      <p:sp>
        <p:nvSpPr>
          <p:cNvPr id="3" name="Content Placeholder 2"/>
          <p:cNvSpPr>
            <a:spLocks noGrp="1"/>
          </p:cNvSpPr>
          <p:nvPr>
            <p:ph idx="1"/>
          </p:nvPr>
        </p:nvSpPr>
        <p:spPr/>
        <p:txBody>
          <a:bodyPr/>
          <a:lstStyle/>
          <a:p>
            <a:r>
              <a:rPr lang="en-US" dirty="0" smtClean="0"/>
              <a:t>In the Arts?</a:t>
            </a:r>
          </a:p>
          <a:p>
            <a:r>
              <a:rPr lang="en-US" dirty="0" smtClean="0"/>
              <a:t>In Music?</a:t>
            </a:r>
          </a:p>
          <a:p>
            <a:r>
              <a:rPr lang="en-US" dirty="0" smtClean="0"/>
              <a:t>“But when you try to say what the quality is, apart from the things that have it, it all goes poof! There's nothing to talk about.”</a:t>
            </a:r>
          </a:p>
          <a:p>
            <a:r>
              <a:rPr lang="en-US" dirty="0" smtClean="0"/>
              <a:t>Is this true?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Assessment as tool – the National Curriculum for Music</a:t>
            </a:r>
            <a:endParaRPr lang="en-GB" dirty="0"/>
          </a:p>
        </p:txBody>
      </p:sp>
      <p:sp>
        <p:nvSpPr>
          <p:cNvPr id="7" name="Subtitle 6"/>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01290" y="186388"/>
            <a:ext cx="7345916" cy="1200329"/>
          </a:xfrm>
          <a:prstGeom prst="rect">
            <a:avLst/>
          </a:prstGeom>
          <a:noFill/>
        </p:spPr>
        <p:txBody>
          <a:bodyPr wrap="square" rtlCol="0">
            <a:spAutoFit/>
          </a:bodyPr>
          <a:lstStyle/>
          <a:p>
            <a:pPr algn="ctr"/>
            <a:r>
              <a:rPr lang="en-GB" sz="3600" i="1" dirty="0" smtClean="0">
                <a:solidFill>
                  <a:schemeClr val="bg1"/>
                </a:solidFill>
              </a:rPr>
              <a:t>“When the only tool you have is a hammer, everything looks like a nail”</a:t>
            </a:r>
            <a:endParaRPr lang="en-GB" sz="3600" i="1" dirty="0">
              <a:solidFill>
                <a:schemeClr val="bg1"/>
              </a:solidFill>
            </a:endParaRPr>
          </a:p>
        </p:txBody>
      </p:sp>
      <p:sp>
        <p:nvSpPr>
          <p:cNvPr id="5" name="TextBox 4"/>
          <p:cNvSpPr txBox="1"/>
          <p:nvPr/>
        </p:nvSpPr>
        <p:spPr>
          <a:xfrm>
            <a:off x="3141428" y="6147282"/>
            <a:ext cx="4686719" cy="369332"/>
          </a:xfrm>
          <a:prstGeom prst="rect">
            <a:avLst/>
          </a:prstGeom>
          <a:noFill/>
        </p:spPr>
        <p:txBody>
          <a:bodyPr wrap="square" rtlCol="0">
            <a:spAutoFit/>
          </a:bodyPr>
          <a:lstStyle/>
          <a:p>
            <a:r>
              <a:rPr lang="en-US" i="1" dirty="0" smtClean="0">
                <a:solidFill>
                  <a:srgbClr val="FFFFFF"/>
                </a:solidFill>
              </a:rPr>
              <a:t>Nicky Thomas - If I Had A Hammer </a:t>
            </a:r>
            <a:r>
              <a:rPr lang="en-GB" i="1" dirty="0" smtClean="0">
                <a:solidFill>
                  <a:srgbClr val="FFFFFF"/>
                </a:solidFill>
              </a:rPr>
              <a:t>(1970)</a:t>
            </a:r>
            <a:endParaRPr lang="en-GB" i="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10" presetClass="entr" presetSubtype="0" fill="hold" grpId="0" nodeType="withEffect">
                                  <p:stCondLst>
                                    <p:cond delay="9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tool for the job I</a:t>
            </a:r>
            <a:endParaRPr lang="en-US" dirty="0"/>
          </a:p>
        </p:txBody>
      </p:sp>
      <p:pic>
        <p:nvPicPr>
          <p:cNvPr id="5" name="Content Placeholder 4" descr="pocket watch.jpg"/>
          <p:cNvPicPr>
            <a:picLocks noGrp="1" noChangeAspect="1"/>
          </p:cNvPicPr>
          <p:nvPr>
            <p:ph sz="half" idx="1"/>
          </p:nvPr>
        </p:nvPicPr>
        <p:blipFill>
          <a:blip r:embed="rId2"/>
          <a:srcRect t="-24712" b="-24712"/>
          <a:stretch>
            <a:fillRect/>
          </a:stretch>
        </p:blipFill>
        <p:spPr/>
      </p:pic>
      <p:pic>
        <p:nvPicPr>
          <p:cNvPr id="6" name="Content Placeholder 5" descr="hammer2.jpg"/>
          <p:cNvPicPr>
            <a:picLocks noGrp="1" noChangeAspect="1"/>
          </p:cNvPicPr>
          <p:nvPr>
            <p:ph sz="half" idx="2"/>
          </p:nvPr>
        </p:nvPicPr>
        <p:blipFill>
          <a:blip r:embed="rId3"/>
          <a:srcRect l="-43553" r="-43553"/>
          <a:stretch>
            <a:fillRect/>
          </a:stretch>
        </p:blip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Right tool for the job II</a:t>
            </a:r>
            <a:endParaRPr lang="en-US" dirty="0"/>
          </a:p>
        </p:txBody>
      </p:sp>
      <p:sp>
        <p:nvSpPr>
          <p:cNvPr id="6" name="Content Placeholder 5"/>
          <p:cNvSpPr>
            <a:spLocks noGrp="1"/>
          </p:cNvSpPr>
          <p:nvPr>
            <p:ph idx="1"/>
          </p:nvPr>
        </p:nvSpPr>
        <p:spPr/>
        <p:txBody>
          <a:bodyPr/>
          <a:lstStyle/>
          <a:p>
            <a:r>
              <a:rPr lang="en-US" dirty="0" smtClean="0"/>
              <a:t>Because teachers have been given only one tool - NC levels – they use them all the time</a:t>
            </a:r>
          </a:p>
          <a:p>
            <a:r>
              <a:rPr lang="en-US" dirty="0" smtClean="0"/>
              <a:t>Other tools are </a:t>
            </a:r>
          </a:p>
          <a:p>
            <a:pPr lvl="1"/>
            <a:r>
              <a:rPr lang="en-US" dirty="0" smtClean="0"/>
              <a:t>Not available</a:t>
            </a:r>
          </a:p>
          <a:p>
            <a:pPr lvl="1"/>
            <a:r>
              <a:rPr lang="en-US" dirty="0" smtClean="0"/>
              <a:t>Not credible</a:t>
            </a:r>
          </a:p>
          <a:p>
            <a:pPr lvl="1"/>
            <a:r>
              <a:rPr lang="en-US" dirty="0" smtClean="0"/>
              <a:t>Not known</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t>NC levels (Ofsted)</a:t>
            </a:r>
            <a:endParaRPr lang="en-GB" dirty="0"/>
          </a:p>
        </p:txBody>
      </p:sp>
      <p:sp>
        <p:nvSpPr>
          <p:cNvPr id="33795" name="Content Placeholder 2"/>
          <p:cNvSpPr>
            <a:spLocks noGrp="1"/>
          </p:cNvSpPr>
          <p:nvPr>
            <p:ph idx="1"/>
          </p:nvPr>
        </p:nvSpPr>
        <p:spPr/>
        <p:txBody>
          <a:bodyPr/>
          <a:lstStyle/>
          <a:p>
            <a:pPr eaLnBrk="1" hangingPunct="1">
              <a:buFontTx/>
              <a:buNone/>
            </a:pPr>
            <a:r>
              <a:rPr lang="en-GB" smtClean="0"/>
              <a:t>	‘In one lesson seen, for example, students were told: 'Level 3: clap a 3 beat ostinato; Level 4: maintain a 4 bar ostinato; Level 5: compose an ostinato.' This demonstrated a significant misunderstanding of the expectations inherent in the level descriptions’ (Ofsted 2009: 31)</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a:t>
            </a:r>
            <a:endParaRPr lang="en-US"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2782" y="2298700"/>
            <a:ext cx="8815388" cy="300026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Is progression linear?</a:t>
            </a:r>
            <a:endParaRPr lang="en-GB" dirty="0"/>
          </a:p>
        </p:txBody>
      </p:sp>
      <p:sp>
        <p:nvSpPr>
          <p:cNvPr id="7" name="TextBox 6"/>
          <p:cNvSpPr txBox="1"/>
          <p:nvPr/>
        </p:nvSpPr>
        <p:spPr>
          <a:xfrm>
            <a:off x="2004164" y="6027830"/>
            <a:ext cx="6905438" cy="646331"/>
          </a:xfrm>
          <a:prstGeom prst="rect">
            <a:avLst/>
          </a:prstGeom>
          <a:noFill/>
        </p:spPr>
        <p:txBody>
          <a:bodyPr wrap="square" rtlCol="0">
            <a:spAutoFit/>
          </a:bodyPr>
          <a:lstStyle/>
          <a:p>
            <a:r>
              <a:rPr lang="en-US" sz="1200" i="1" dirty="0" smtClean="0"/>
              <a:t>Galton, M., Gray, J., </a:t>
            </a:r>
            <a:r>
              <a:rPr lang="en-US" sz="1200" i="1" dirty="0" err="1" smtClean="0"/>
              <a:t>Rudduck</a:t>
            </a:r>
            <a:r>
              <a:rPr lang="en-US" sz="1200" i="1" dirty="0" smtClean="0"/>
              <a:t>, J., Berry, M., </a:t>
            </a:r>
            <a:r>
              <a:rPr lang="en-US" sz="1200" i="1" dirty="0" err="1" smtClean="0"/>
              <a:t>Demetriou</a:t>
            </a:r>
            <a:r>
              <a:rPr lang="en-US" sz="1200" i="1" dirty="0" smtClean="0"/>
              <a:t>, H., Edwards, J., </a:t>
            </a:r>
            <a:r>
              <a:rPr lang="en-US" sz="1200" i="1" dirty="0" err="1" smtClean="0"/>
              <a:t>Goalen</a:t>
            </a:r>
            <a:r>
              <a:rPr lang="en-US" sz="1200" i="1" dirty="0" smtClean="0"/>
              <a:t>, P., Hargreaves, L., Hussey, S. &amp; Pell, T. (2003) Transfer and transitions in the middle years of schooling (7-14): continuities and discontinuities in learning.</a:t>
            </a:r>
            <a:endParaRPr lang="en-GB" sz="1200" i="1" dirty="0"/>
          </a:p>
        </p:txBody>
      </p:sp>
      <p:pic>
        <p:nvPicPr>
          <p:cNvPr id="8" name="Picture 7" descr="ofsted dips.jpg"/>
          <p:cNvPicPr>
            <a:picLocks noChangeAspect="1"/>
          </p:cNvPicPr>
          <p:nvPr/>
        </p:nvPicPr>
        <p:blipFill>
          <a:blip r:embed="rId2"/>
          <a:stretch>
            <a:fillRect/>
          </a:stretch>
        </p:blipFill>
        <p:spPr>
          <a:xfrm>
            <a:off x="1856232" y="1240536"/>
            <a:ext cx="5431536" cy="437692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t>
            </a:r>
            <a:endParaRPr lang="en-GB" dirty="0"/>
          </a:p>
        </p:txBody>
      </p:sp>
      <p:pic>
        <p:nvPicPr>
          <p:cNvPr id="5" name="Content Placeholder 4" descr="dcsf graph.tiff"/>
          <p:cNvPicPr>
            <a:picLocks noGrp="1" noChangeAspect="1"/>
          </p:cNvPicPr>
          <p:nvPr>
            <p:ph idx="1"/>
          </p:nvPr>
        </p:nvPicPr>
        <p:blipFill>
          <a:blip r:embed="rId2"/>
          <a:srcRect l="-5962" r="-5962"/>
          <a:stretch>
            <a:fillRect/>
          </a:stretch>
        </p:blipFill>
        <p:spPr/>
      </p:pic>
      <p:sp>
        <p:nvSpPr>
          <p:cNvPr id="4" name="TextBox 3"/>
          <p:cNvSpPr txBox="1"/>
          <p:nvPr/>
        </p:nvSpPr>
        <p:spPr>
          <a:xfrm>
            <a:off x="457200" y="6270171"/>
            <a:ext cx="8229600" cy="369332"/>
          </a:xfrm>
          <a:prstGeom prst="rect">
            <a:avLst/>
          </a:prstGeom>
          <a:noFill/>
        </p:spPr>
        <p:txBody>
          <a:bodyPr wrap="square" rtlCol="0">
            <a:spAutoFit/>
          </a:bodyPr>
          <a:lstStyle/>
          <a:p>
            <a:r>
              <a:rPr lang="en-US" dirty="0" smtClean="0"/>
              <a:t>http://nationalstrategies.standards.dcsf.gov.uk/node/169945?uc=force_uj#a2</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sub levels (Music)</a:t>
            </a:r>
            <a:endParaRPr lang="en-US" dirty="0"/>
          </a:p>
        </p:txBody>
      </p:sp>
      <p:pic>
        <p:nvPicPr>
          <p:cNvPr id="4" name="Content Placeholder 3" descr="sublevels1.tiff"/>
          <p:cNvPicPr>
            <a:picLocks noGrp="1" noChangeAspect="1"/>
          </p:cNvPicPr>
          <p:nvPr>
            <p:ph idx="1"/>
          </p:nvPr>
        </p:nvPicPr>
        <p:blipFill>
          <a:blip r:embed="rId3"/>
          <a:srcRect t="-15944" b="-15944"/>
          <a:stretch>
            <a:fillRect/>
          </a:stretch>
        </p:blipFill>
        <p:spPr>
          <a:xfrm>
            <a:off x="212980" y="1417638"/>
            <a:ext cx="5925080" cy="3258566"/>
          </a:xfrm>
        </p:spPr>
      </p:pic>
      <p:pic>
        <p:nvPicPr>
          <p:cNvPr id="5" name="Picture 4" descr="sublevels 2.tiff"/>
          <p:cNvPicPr>
            <a:picLocks noChangeAspect="1"/>
          </p:cNvPicPr>
          <p:nvPr/>
        </p:nvPicPr>
        <p:blipFill>
          <a:blip r:embed="rId4"/>
          <a:stretch>
            <a:fillRect/>
          </a:stretch>
        </p:blipFill>
        <p:spPr>
          <a:xfrm>
            <a:off x="6138060" y="1780700"/>
            <a:ext cx="1601998" cy="2492850"/>
          </a:xfrm>
          <a:prstGeom prst="rect">
            <a:avLst/>
          </a:prstGeom>
        </p:spPr>
      </p:pic>
      <p:sp>
        <p:nvSpPr>
          <p:cNvPr id="7" name="TextBox 6"/>
          <p:cNvSpPr txBox="1"/>
          <p:nvPr/>
        </p:nvSpPr>
        <p:spPr>
          <a:xfrm>
            <a:off x="212980" y="4491538"/>
            <a:ext cx="7527078" cy="369332"/>
          </a:xfrm>
          <a:prstGeom prst="rect">
            <a:avLst/>
          </a:prstGeom>
          <a:noFill/>
        </p:spPr>
        <p:txBody>
          <a:bodyPr wrap="square" rtlCol="0">
            <a:spAutoFit/>
          </a:bodyPr>
          <a:lstStyle/>
          <a:p>
            <a:r>
              <a:rPr lang="en-US" dirty="0" smtClean="0"/>
              <a:t>Other: Variations on “told by SLT that a = secure, </a:t>
            </a:r>
            <a:r>
              <a:rPr lang="en-US" dirty="0" err="1" smtClean="0"/>
              <a:t>b</a:t>
            </a:r>
            <a:r>
              <a:rPr lang="en-US" dirty="0" smtClean="0"/>
              <a:t>=working at, </a:t>
            </a:r>
            <a:r>
              <a:rPr lang="en-US" dirty="0" err="1" smtClean="0"/>
              <a:t>c</a:t>
            </a:r>
            <a:r>
              <a:rPr lang="en-US" dirty="0" smtClean="0"/>
              <a:t>=just about”</a:t>
            </a:r>
            <a:endParaRPr lang="en-US" dirty="0"/>
          </a:p>
        </p:txBody>
      </p:sp>
      <p:sp>
        <p:nvSpPr>
          <p:cNvPr id="8" name="TextBox 7"/>
          <p:cNvSpPr txBox="1"/>
          <p:nvPr/>
        </p:nvSpPr>
        <p:spPr>
          <a:xfrm>
            <a:off x="212980" y="5041900"/>
            <a:ext cx="7527078" cy="381000"/>
          </a:xfrm>
          <a:prstGeom prst="rect">
            <a:avLst/>
          </a:prstGeom>
          <a:noFill/>
        </p:spPr>
        <p:txBody>
          <a:bodyPr wrap="square" rtlCol="0">
            <a:spAutoFit/>
          </a:bodyPr>
          <a:lstStyle/>
          <a:p>
            <a:r>
              <a:rPr lang="en-US" dirty="0" smtClean="0"/>
              <a:t>“to be honest, I make them up as I go along”</a:t>
            </a:r>
            <a:endParaRPr lang="en-US" dirty="0"/>
          </a:p>
        </p:txBody>
      </p:sp>
      <p:sp>
        <p:nvSpPr>
          <p:cNvPr id="9" name="TextBox 8"/>
          <p:cNvSpPr txBox="1"/>
          <p:nvPr/>
        </p:nvSpPr>
        <p:spPr>
          <a:xfrm>
            <a:off x="5511800" y="1417638"/>
            <a:ext cx="2997200" cy="369332"/>
          </a:xfrm>
          <a:prstGeom prst="rect">
            <a:avLst/>
          </a:prstGeom>
          <a:noFill/>
        </p:spPr>
        <p:txBody>
          <a:bodyPr wrap="square" rtlCol="0">
            <a:spAutoFit/>
          </a:bodyPr>
          <a:lstStyle/>
          <a:p>
            <a:pPr algn="r"/>
            <a:r>
              <a:rPr lang="en-US" i="1" dirty="0" smtClean="0"/>
              <a:t>From current research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urvey 2_1.tiff"/>
          <p:cNvPicPr>
            <a:picLocks noChangeAspect="1"/>
          </p:cNvPicPr>
          <p:nvPr/>
        </p:nvPicPr>
        <p:blipFill>
          <a:blip r:embed="rId2"/>
          <a:stretch>
            <a:fillRect/>
          </a:stretch>
        </p:blipFill>
        <p:spPr>
          <a:xfrm>
            <a:off x="262467" y="2425700"/>
            <a:ext cx="5842000" cy="2006600"/>
          </a:xfrm>
          <a:prstGeom prst="rect">
            <a:avLst/>
          </a:prstGeom>
        </p:spPr>
      </p:pic>
      <p:pic>
        <p:nvPicPr>
          <p:cNvPr id="3" name="Picture 2" descr="survey 2_2.tiff"/>
          <p:cNvPicPr>
            <a:picLocks noChangeAspect="1"/>
          </p:cNvPicPr>
          <p:nvPr/>
        </p:nvPicPr>
        <p:blipFill>
          <a:blip r:embed="rId3"/>
          <a:stretch>
            <a:fillRect/>
          </a:stretch>
        </p:blipFill>
        <p:spPr>
          <a:xfrm>
            <a:off x="5880100" y="2438399"/>
            <a:ext cx="1854200" cy="2108200"/>
          </a:xfrm>
          <a:prstGeom prst="rect">
            <a:avLst/>
          </a:prstGeom>
        </p:spPr>
      </p:pic>
      <p:sp>
        <p:nvSpPr>
          <p:cNvPr id="4" name="Title 3"/>
          <p:cNvSpPr>
            <a:spLocks noGrp="1"/>
          </p:cNvSpPr>
          <p:nvPr>
            <p:ph type="title"/>
          </p:nvPr>
        </p:nvSpPr>
        <p:spPr/>
        <p:txBody>
          <a:bodyPr/>
          <a:lstStyle/>
          <a:p>
            <a:r>
              <a:rPr lang="en-US" dirty="0" smtClean="0"/>
              <a:t>Something is wrong when…</a:t>
            </a:r>
            <a:endParaRPr lang="en-US" dirty="0"/>
          </a:p>
        </p:txBody>
      </p:sp>
      <p:sp>
        <p:nvSpPr>
          <p:cNvPr id="5" name="TextBox 4"/>
          <p:cNvSpPr txBox="1"/>
          <p:nvPr/>
        </p:nvSpPr>
        <p:spPr>
          <a:xfrm>
            <a:off x="4385733" y="5384800"/>
            <a:ext cx="4301067" cy="369332"/>
          </a:xfrm>
          <a:prstGeom prst="rect">
            <a:avLst/>
          </a:prstGeom>
          <a:noFill/>
        </p:spPr>
        <p:txBody>
          <a:bodyPr wrap="square" rtlCol="0">
            <a:spAutoFit/>
          </a:bodyPr>
          <a:lstStyle/>
          <a:p>
            <a:pPr algn="r"/>
            <a:r>
              <a:rPr lang="en-US" i="1" dirty="0" smtClean="0"/>
              <a:t>Research in progress</a:t>
            </a:r>
            <a:endParaRPr lang="en-US"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GB"/>
              <a:t>Developing Assessment Criteria</a:t>
            </a:r>
          </a:p>
        </p:txBody>
      </p:sp>
      <p:sp>
        <p:nvSpPr>
          <p:cNvPr id="34819" name="Rectangle 6"/>
          <p:cNvSpPr>
            <a:spLocks noGrp="1" noChangeArrowheads="1"/>
          </p:cNvSpPr>
          <p:nvPr>
            <p:ph type="body" idx="1"/>
          </p:nvPr>
        </p:nvSpPr>
        <p:spPr/>
        <p:txBody>
          <a:bodyPr/>
          <a:lstStyle/>
          <a:p>
            <a:pPr eaLnBrk="1" hangingPunct="1">
              <a:buFontTx/>
              <a:buNone/>
            </a:pPr>
            <a:r>
              <a:rPr lang="en-GB" dirty="0"/>
              <a:t>	“In the hurly-burly of contemporary teaching we need clear criteria that help us to say ‘yes, that is effective music-making’, or ‘this is astute appraisal’.” (</a:t>
            </a:r>
            <a:r>
              <a:rPr lang="en-GB" dirty="0" err="1"/>
              <a:t>Swanwick</a:t>
            </a:r>
            <a:r>
              <a:rPr lang="en-GB" dirty="0"/>
              <a:t>, </a:t>
            </a:r>
            <a:r>
              <a:rPr lang="en-GB" dirty="0" smtClean="0"/>
              <a:t>1997 </a:t>
            </a:r>
            <a:r>
              <a:rPr lang="en-GB" dirty="0"/>
              <a:t>p.209)</a:t>
            </a:r>
          </a:p>
          <a:p>
            <a:pPr eaLnBrk="1" hangingPunct="1">
              <a:buFontTx/>
              <a:buNone/>
            </a:pPr>
            <a:endParaRPr lang="en-GB" dirty="0"/>
          </a:p>
          <a:p>
            <a:pPr eaLnBrk="1" hangingPunct="1">
              <a:buFontTx/>
              <a:buNone/>
            </a:pPr>
            <a:r>
              <a:rPr lang="en-GB" dirty="0"/>
              <a:t>	….sadly we haven’t got these!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 name="Isosceles Triangle 6"/>
          <p:cNvSpPr/>
          <p:nvPr/>
        </p:nvSpPr>
        <p:spPr>
          <a:xfrm rot="10800000">
            <a:off x="189734" y="1366507"/>
            <a:ext cx="4298049" cy="3794940"/>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4733411" y="916275"/>
            <a:ext cx="4298049" cy="4090984"/>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is…</a:t>
            </a:r>
            <a:endParaRPr lang="en-US" dirty="0"/>
          </a:p>
        </p:txBody>
      </p:sp>
      <p:sp>
        <p:nvSpPr>
          <p:cNvPr id="3" name="Content Placeholder 2"/>
          <p:cNvSpPr>
            <a:spLocks noGrp="1"/>
          </p:cNvSpPr>
          <p:nvPr>
            <p:ph idx="1"/>
          </p:nvPr>
        </p:nvSpPr>
        <p:spPr/>
        <p:txBody>
          <a:bodyPr/>
          <a:lstStyle/>
          <a:p>
            <a:r>
              <a:rPr lang="en-US" dirty="0" smtClean="0"/>
              <a:t>The summative ‘hammer’ is everywhere</a:t>
            </a:r>
          </a:p>
          <a:p>
            <a:r>
              <a:rPr lang="en-US" dirty="0" smtClean="0"/>
              <a:t>True formative assessment – now undervalued by teachers (and </a:t>
            </a:r>
            <a:r>
              <a:rPr lang="en-US" dirty="0" err="1" smtClean="0"/>
              <a:t>SLTs</a:t>
            </a:r>
            <a:r>
              <a:rPr lang="en-US"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measure matters</a:t>
            </a:r>
            <a:endParaRPr lang="en-US" dirty="0"/>
          </a:p>
        </p:txBody>
      </p:sp>
      <p:pic>
        <p:nvPicPr>
          <p:cNvPr id="4" name="Content Placeholder 3" descr="progress graph.tiff"/>
          <p:cNvPicPr>
            <a:picLocks noGrp="1" noChangeAspect="1"/>
          </p:cNvPicPr>
          <p:nvPr>
            <p:ph idx="1"/>
          </p:nvPr>
        </p:nvPicPr>
        <p:blipFill>
          <a:blip r:embed="rId3"/>
          <a:srcRect t="-20709" b="-20709"/>
          <a:stretch>
            <a:fillRect/>
          </a:stretch>
        </p:blipFill>
        <p:spPr/>
      </p:pic>
      <p:sp>
        <p:nvSpPr>
          <p:cNvPr id="5" name="TextBox 4"/>
          <p:cNvSpPr txBox="1"/>
          <p:nvPr/>
        </p:nvSpPr>
        <p:spPr>
          <a:xfrm>
            <a:off x="457200" y="5779442"/>
            <a:ext cx="8229600" cy="646331"/>
          </a:xfrm>
          <a:prstGeom prst="rect">
            <a:avLst/>
          </a:prstGeom>
          <a:noFill/>
        </p:spPr>
        <p:txBody>
          <a:bodyPr wrap="square" rtlCol="0">
            <a:spAutoFit/>
          </a:bodyPr>
          <a:lstStyle/>
          <a:p>
            <a:r>
              <a:rPr lang="en-US" dirty="0" smtClean="0"/>
              <a:t>White, O. R. (1986). Precision teaching—Precision learning. </a:t>
            </a:r>
            <a:r>
              <a:rPr lang="en-US" i="1" dirty="0" smtClean="0"/>
              <a:t>Exceptional Children, 52, 522-534</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t>But…</a:t>
            </a:r>
          </a:p>
        </p:txBody>
      </p:sp>
      <p:sp>
        <p:nvSpPr>
          <p:cNvPr id="35843" name="Rectangle 3"/>
          <p:cNvSpPr>
            <a:spLocks noGrp="1" noChangeArrowheads="1"/>
          </p:cNvSpPr>
          <p:nvPr>
            <p:ph type="body" idx="1"/>
          </p:nvPr>
        </p:nvSpPr>
        <p:spPr/>
        <p:txBody>
          <a:bodyPr/>
          <a:lstStyle/>
          <a:p>
            <a:pPr eaLnBrk="1" hangingPunct="1">
              <a:buFontTx/>
              <a:buNone/>
            </a:pPr>
            <a:r>
              <a:rPr lang="en-GB" sz="2800" dirty="0"/>
              <a:t>	“One of the key elements of </a:t>
            </a:r>
            <a:r>
              <a:rPr lang="en-GB" sz="2800" dirty="0" err="1"/>
              <a:t>AfL</a:t>
            </a:r>
            <a:r>
              <a:rPr lang="en-GB" sz="2800" dirty="0"/>
              <a:t> is the emphasis on making explicit both what is being learned and what successful learning would look like … However, achieving clarity in this process is like walking a tightrope, </a:t>
            </a:r>
            <a:r>
              <a:rPr lang="en-GB" sz="2800" dirty="0">
                <a:solidFill>
                  <a:srgbClr val="FF0000"/>
                </a:solidFill>
              </a:rPr>
              <a:t>if [it] is not clear what is being learned (and why) and what success would look like, then learners will remain bemused, if it becomes too tightly specified then it becomes an exercise in compliance</a:t>
            </a:r>
            <a:r>
              <a:rPr lang="en-GB" sz="2800" dirty="0"/>
              <a:t>.” (</a:t>
            </a:r>
            <a:r>
              <a:rPr lang="en-GB" sz="2800" dirty="0" err="1"/>
              <a:t>Stobart</a:t>
            </a:r>
            <a:r>
              <a:rPr lang="en-GB" sz="2800" dirty="0"/>
              <a:t>, 2008)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it the case…</a:t>
            </a:r>
            <a:endParaRPr lang="en-US" dirty="0"/>
          </a:p>
        </p:txBody>
      </p:sp>
      <p:sp>
        <p:nvSpPr>
          <p:cNvPr id="5" name="Content Placeholder 4"/>
          <p:cNvSpPr>
            <a:spLocks noGrp="1"/>
          </p:cNvSpPr>
          <p:nvPr>
            <p:ph idx="1"/>
          </p:nvPr>
        </p:nvSpPr>
        <p:spPr/>
        <p:txBody>
          <a:bodyPr/>
          <a:lstStyle/>
          <a:p>
            <a:r>
              <a:rPr lang="en-US" dirty="0" smtClean="0"/>
              <a:t>That NC assessment levels have become a signifier for the curriculum?</a:t>
            </a:r>
          </a:p>
          <a:p>
            <a:r>
              <a:rPr lang="en-US" dirty="0" smtClean="0"/>
              <a:t>If so, is this a problem?</a:t>
            </a:r>
          </a:p>
          <a:p>
            <a:r>
              <a:rPr lang="en-US" dirty="0" smtClean="0"/>
              <a:t>If not, then how, and by whom, is subject knowledge decided?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isn’t ‘teaching to the test’. It’s more invidious than that!</a:t>
            </a:r>
          </a:p>
          <a:p>
            <a:r>
              <a:rPr lang="en-US" dirty="0" smtClean="0"/>
              <a:t>This is what </a:t>
            </a:r>
            <a:r>
              <a:rPr lang="en-US" dirty="0" err="1" smtClean="0"/>
              <a:t>Popham</a:t>
            </a:r>
            <a:r>
              <a:rPr lang="en-US" dirty="0" smtClean="0"/>
              <a:t> (2011, p44) calls “assessment-influenced instruction”.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Subject knowledge </a:t>
            </a:r>
            <a:r>
              <a:rPr lang="en-US" dirty="0" smtClean="0"/>
              <a:t>and Assessment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we assess knowledge?</a:t>
            </a:r>
          </a:p>
          <a:p>
            <a:pPr lvl="1"/>
            <a:r>
              <a:rPr lang="en-US" dirty="0" smtClean="0"/>
              <a:t>How?</a:t>
            </a:r>
          </a:p>
          <a:p>
            <a:r>
              <a:rPr lang="en-US" dirty="0" smtClean="0"/>
              <a:t>Do we assess skills?</a:t>
            </a:r>
          </a:p>
          <a:p>
            <a:pPr lvl="1"/>
            <a:r>
              <a:rPr lang="en-US" dirty="0" smtClean="0"/>
              <a:t>How?</a:t>
            </a:r>
          </a:p>
          <a:p>
            <a:r>
              <a:rPr lang="en-US" dirty="0" smtClean="0"/>
              <a:t>Do we assess understanding?</a:t>
            </a:r>
          </a:p>
          <a:p>
            <a:pPr lvl="1"/>
            <a:r>
              <a:rPr lang="en-US" dirty="0" smtClean="0"/>
              <a:t>How?</a:t>
            </a:r>
          </a:p>
          <a:p>
            <a:r>
              <a:rPr lang="en-US" dirty="0" smtClean="0"/>
              <a:t>Do we assess knowledge and skills, and assume these equate to understanding?</a:t>
            </a:r>
          </a:p>
          <a:p>
            <a:r>
              <a:rPr lang="en-US" dirty="0" smtClean="0"/>
              <a:t>Do we assume </a:t>
            </a:r>
            <a:r>
              <a:rPr lang="en-US" dirty="0" err="1" smtClean="0"/>
              <a:t>knowledge+skills+understanding</a:t>
            </a:r>
            <a:r>
              <a:rPr lang="en-US" dirty="0" smtClean="0"/>
              <a:t>= the curriculum?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“Assessment procedures are the vehicle whereby the dominant rationality of the corporate capitalist societies typical of the contemporary Western world is translated into the systems and process of schooling” (</a:t>
            </a:r>
            <a:r>
              <a:rPr lang="en-GB" dirty="0" err="1" smtClean="0"/>
              <a:t>Broadfoot</a:t>
            </a:r>
            <a:r>
              <a:rPr lang="en-GB" dirty="0" smtClean="0"/>
              <a:t> 1999: 64)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Hargreaves, 2003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 low-trust system, high on standards but weak on discretionary judgment, comes an associated overemphasis on bottom lines, basic competence, and zero tolerance…” (p56)</a:t>
            </a:r>
          </a:p>
          <a:p>
            <a:endParaRPr lang="en-US" dirty="0" smtClean="0"/>
          </a:p>
          <a:p>
            <a:r>
              <a:rPr lang="en-US" dirty="0" smtClean="0"/>
              <a:t>“Since the late 1980s, centrally prescribed curricula, with detailed and pressing performance targets, aligned assessments, and high stakes accountability, have defined a ‘new orthodoxy’ of educational reform worldwide – providing standardized solutions at low cost…” (p57)</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worries</a:t>
            </a:r>
            <a:endParaRPr lang="en-US" dirty="0"/>
          </a:p>
        </p:txBody>
      </p:sp>
      <p:sp>
        <p:nvSpPr>
          <p:cNvPr id="3" name="Content Placeholder 2"/>
          <p:cNvSpPr>
            <a:spLocks noGrp="1"/>
          </p:cNvSpPr>
          <p:nvPr>
            <p:ph idx="1"/>
          </p:nvPr>
        </p:nvSpPr>
        <p:spPr/>
        <p:txBody>
          <a:bodyPr/>
          <a:lstStyle/>
          <a:p>
            <a:r>
              <a:rPr lang="en-US" dirty="0" smtClean="0"/>
              <a:t>We spend more time trying to get assessment results ‘right’ than being concerned with </a:t>
            </a:r>
            <a:r>
              <a:rPr lang="en-US" i="1" dirty="0" smtClean="0"/>
              <a:t>what</a:t>
            </a:r>
            <a:r>
              <a:rPr lang="en-US" dirty="0" smtClean="0"/>
              <a:t> is being assessed, meaning assessment is driving subject knowledge</a:t>
            </a:r>
          </a:p>
          <a:p>
            <a:r>
              <a:rPr lang="en-US" dirty="0" smtClean="0"/>
              <a:t>For example, when the new NC came out, many teachers looked </a:t>
            </a:r>
            <a:r>
              <a:rPr lang="en-US" i="1" dirty="0" smtClean="0"/>
              <a:t>first</a:t>
            </a:r>
            <a:r>
              <a:rPr lang="en-US" dirty="0" smtClean="0"/>
              <a:t> at the Assessment levels, then at the Key Concepts and Key Processes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worries</a:t>
            </a:r>
            <a:endParaRPr lang="en-US" dirty="0"/>
          </a:p>
        </p:txBody>
      </p:sp>
      <p:sp>
        <p:nvSpPr>
          <p:cNvPr id="3" name="Content Placeholder 2"/>
          <p:cNvSpPr>
            <a:spLocks noGrp="1"/>
          </p:cNvSpPr>
          <p:nvPr>
            <p:ph idx="1"/>
          </p:nvPr>
        </p:nvSpPr>
        <p:spPr/>
        <p:txBody>
          <a:bodyPr/>
          <a:lstStyle/>
          <a:p>
            <a:r>
              <a:rPr lang="en-US" dirty="0" smtClean="0"/>
              <a:t>I hear from teachers who are told to ‘massage’ their KS3 level results</a:t>
            </a:r>
          </a:p>
          <a:p>
            <a:r>
              <a:rPr lang="en-US" dirty="0" smtClean="0"/>
              <a:t>Schools are often more concerned with assessment data than with curriculum mapping, or curriculum content and/or delivery</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You don’t fatten a pig by weighing it frequently</a:t>
            </a:r>
          </a:p>
          <a:p>
            <a:r>
              <a:rPr lang="en-US" dirty="0" smtClean="0"/>
              <a:t>As Adrian Mole found out, things don’t get bigger by measuring them often!</a:t>
            </a:r>
          </a:p>
          <a:p>
            <a:r>
              <a:rPr lang="en-US" dirty="0" smtClean="0"/>
              <a:t>Subject Knowledge should be content driven, not assessment driven (discuss…!)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191172"/>
            <a:ext cx="8229600" cy="5666828"/>
          </a:xfrm>
        </p:spPr>
        <p:txBody>
          <a:bodyPr>
            <a:noAutofit/>
          </a:bodyPr>
          <a:lstStyle/>
          <a:p>
            <a:pPr>
              <a:buNone/>
            </a:pPr>
            <a:r>
              <a:rPr lang="en-US" sz="1400" dirty="0" err="1" smtClean="0">
                <a:latin typeface="Arial"/>
                <a:cs typeface="Arial"/>
              </a:rPr>
              <a:t>Boud</a:t>
            </a:r>
            <a:r>
              <a:rPr lang="en-US" sz="1400" dirty="0" smtClean="0">
                <a:latin typeface="Arial"/>
                <a:cs typeface="Arial"/>
              </a:rPr>
              <a:t>, D. (2000) Sustainable Assessment: rethinking assessment for the learning society. </a:t>
            </a:r>
            <a:r>
              <a:rPr lang="en-US" sz="1400" i="1" dirty="0" smtClean="0">
                <a:latin typeface="Arial"/>
                <a:cs typeface="Arial"/>
              </a:rPr>
              <a:t>Studies in Continuing Education, </a:t>
            </a:r>
            <a:r>
              <a:rPr lang="en-US" sz="1400" b="1" i="1" dirty="0" smtClean="0">
                <a:latin typeface="Arial"/>
                <a:cs typeface="Arial"/>
              </a:rPr>
              <a:t>22, 2, 151-67.</a:t>
            </a:r>
          </a:p>
          <a:p>
            <a:pPr>
              <a:buNone/>
            </a:pPr>
            <a:r>
              <a:rPr lang="en-US" sz="1400" dirty="0" err="1" smtClean="0">
                <a:latin typeface="Arial"/>
                <a:cs typeface="Arial"/>
              </a:rPr>
              <a:t>Broadfoot</a:t>
            </a:r>
            <a:r>
              <a:rPr lang="en-US" sz="1400" dirty="0" smtClean="0">
                <a:latin typeface="Arial"/>
                <a:cs typeface="Arial"/>
              </a:rPr>
              <a:t>, P. (1999) 'Assessment and the emergence of modern society'. In Moon, B. &amp; Murphy, P. (</a:t>
            </a:r>
            <a:r>
              <a:rPr lang="en-US" sz="1400" dirty="0" err="1" smtClean="0">
                <a:latin typeface="Arial"/>
                <a:cs typeface="Arial"/>
              </a:rPr>
              <a:t>Eds</a:t>
            </a:r>
            <a:r>
              <a:rPr lang="en-US" sz="1400" dirty="0" smtClean="0">
                <a:latin typeface="Arial"/>
                <a:cs typeface="Arial"/>
              </a:rPr>
              <a:t>), </a:t>
            </a:r>
            <a:r>
              <a:rPr lang="en-US" sz="1400" i="1" dirty="0" smtClean="0">
                <a:latin typeface="Arial"/>
                <a:cs typeface="Arial"/>
              </a:rPr>
              <a:t>Curriculum in Context, London, Paul Chapman/Open University.</a:t>
            </a:r>
          </a:p>
          <a:p>
            <a:pPr>
              <a:buNone/>
            </a:pPr>
            <a:r>
              <a:rPr lang="en-US" sz="1400" dirty="0" smtClean="0">
                <a:latin typeface="Arial"/>
                <a:cs typeface="Arial"/>
              </a:rPr>
              <a:t>Fautley, M. (2010) </a:t>
            </a:r>
            <a:r>
              <a:rPr lang="en-US" sz="1400" i="1" dirty="0" smtClean="0">
                <a:latin typeface="Arial"/>
                <a:cs typeface="Arial"/>
              </a:rPr>
              <a:t>Assessment in Music Education, Oxford, Oxford University Press.</a:t>
            </a:r>
          </a:p>
          <a:p>
            <a:pPr>
              <a:buNone/>
            </a:pPr>
            <a:r>
              <a:rPr lang="en-US" sz="1400" dirty="0" smtClean="0">
                <a:latin typeface="Arial"/>
                <a:cs typeface="Arial"/>
              </a:rPr>
              <a:t>Fautley, M. &amp; Savage, J. (2008) </a:t>
            </a:r>
            <a:r>
              <a:rPr lang="en-US" sz="1400" i="1" dirty="0" smtClean="0">
                <a:latin typeface="Arial"/>
                <a:cs typeface="Arial"/>
              </a:rPr>
              <a:t>Assessment for Learning and Teaching in Secondary Schools, Exeter, Learning Matters.</a:t>
            </a:r>
          </a:p>
          <a:p>
            <a:pPr>
              <a:buNone/>
            </a:pPr>
            <a:r>
              <a:rPr lang="en-US" sz="1400" dirty="0" smtClean="0">
                <a:latin typeface="Arial"/>
                <a:cs typeface="Arial"/>
              </a:rPr>
              <a:t>Fautley, M. &amp; Savage, J. (2011) </a:t>
            </a:r>
            <a:r>
              <a:rPr lang="en-US" sz="1400" i="1" dirty="0" smtClean="0">
                <a:latin typeface="Arial"/>
                <a:cs typeface="Arial"/>
              </a:rPr>
              <a:t>Cross-curricular Teaching and Learning in the Secondary School: The Arts, Abingdon, </a:t>
            </a:r>
            <a:r>
              <a:rPr lang="en-US" sz="1400" i="1" dirty="0" err="1" smtClean="0">
                <a:latin typeface="Arial"/>
                <a:cs typeface="Arial"/>
              </a:rPr>
              <a:t>Routledge</a:t>
            </a:r>
            <a:r>
              <a:rPr lang="en-US" sz="1400" i="1" dirty="0" smtClean="0">
                <a:latin typeface="Arial"/>
                <a:cs typeface="Arial"/>
              </a:rPr>
              <a:t>.</a:t>
            </a:r>
          </a:p>
          <a:p>
            <a:pPr>
              <a:buNone/>
            </a:pPr>
            <a:r>
              <a:rPr lang="en-US" sz="1400" dirty="0" err="1" smtClean="0">
                <a:latin typeface="Arial"/>
                <a:cs typeface="Arial"/>
              </a:rPr>
              <a:t>Gipps</a:t>
            </a:r>
            <a:r>
              <a:rPr lang="en-US" sz="1400" dirty="0" smtClean="0">
                <a:latin typeface="Arial"/>
                <a:cs typeface="Arial"/>
              </a:rPr>
              <a:t>, C. (1994) </a:t>
            </a:r>
            <a:r>
              <a:rPr lang="en-US" sz="1400" i="1" dirty="0" smtClean="0">
                <a:latin typeface="Arial"/>
                <a:cs typeface="Arial"/>
              </a:rPr>
              <a:t>Beyond Testing: Towards a theory of educational assessment, London: </a:t>
            </a:r>
            <a:r>
              <a:rPr lang="en-US" sz="1400" i="1" dirty="0" err="1" smtClean="0">
                <a:latin typeface="Arial"/>
                <a:cs typeface="Arial"/>
              </a:rPr>
              <a:t>Falmer</a:t>
            </a:r>
            <a:r>
              <a:rPr lang="en-US" sz="1400" i="1" dirty="0" smtClean="0">
                <a:latin typeface="Arial"/>
                <a:cs typeface="Arial"/>
              </a:rPr>
              <a:t> Press.</a:t>
            </a:r>
          </a:p>
          <a:p>
            <a:pPr>
              <a:buNone/>
            </a:pPr>
            <a:r>
              <a:rPr lang="en-US" sz="1400" dirty="0" smtClean="0">
                <a:latin typeface="Arial"/>
                <a:cs typeface="Arial"/>
              </a:rPr>
              <a:t>Hargreaves, A. (2003) </a:t>
            </a:r>
            <a:r>
              <a:rPr lang="en-US" sz="1400" i="1" dirty="0" smtClean="0">
                <a:latin typeface="Arial"/>
                <a:cs typeface="Arial"/>
              </a:rPr>
              <a:t>Teaching in the Knowledge Society: Education in the age of insecurity, Maidenhead, Open University Press.</a:t>
            </a:r>
          </a:p>
          <a:p>
            <a:pPr>
              <a:buNone/>
            </a:pPr>
            <a:r>
              <a:rPr lang="en-US" sz="1400" dirty="0" err="1" smtClean="0">
                <a:latin typeface="Arial"/>
                <a:cs typeface="Arial"/>
              </a:rPr>
              <a:t>Harlen</a:t>
            </a:r>
            <a:r>
              <a:rPr lang="en-US" sz="1400" dirty="0" smtClean="0">
                <a:latin typeface="Arial"/>
                <a:cs typeface="Arial"/>
              </a:rPr>
              <a:t>, W. &amp; James, M. (1997) Assessment and Learning: differences and relationships between formative and summative assessments. </a:t>
            </a:r>
            <a:r>
              <a:rPr lang="en-US" sz="1400" i="1" dirty="0" smtClean="0">
                <a:latin typeface="Arial"/>
                <a:cs typeface="Arial"/>
              </a:rPr>
              <a:t>Assessment in Education, </a:t>
            </a:r>
            <a:r>
              <a:rPr lang="en-US" sz="1400" b="1" i="1" dirty="0" smtClean="0">
                <a:latin typeface="Arial"/>
                <a:cs typeface="Arial"/>
              </a:rPr>
              <a:t>4, 3, 365-79.</a:t>
            </a:r>
          </a:p>
          <a:p>
            <a:pPr>
              <a:buNone/>
            </a:pPr>
            <a:r>
              <a:rPr lang="en-US" sz="1400" dirty="0" smtClean="0">
                <a:latin typeface="Arial"/>
                <a:cs typeface="Arial"/>
              </a:rPr>
              <a:t>Kelly, A. V. (2009) </a:t>
            </a:r>
            <a:r>
              <a:rPr lang="en-US" sz="1400" i="1" dirty="0" smtClean="0">
                <a:latin typeface="Arial"/>
                <a:cs typeface="Arial"/>
              </a:rPr>
              <a:t>The curriculum : theory and practice (6th Ed), London, SAGE.</a:t>
            </a:r>
          </a:p>
          <a:p>
            <a:pPr>
              <a:buNone/>
            </a:pPr>
            <a:r>
              <a:rPr lang="en-US" sz="1400" dirty="0" err="1" smtClean="0">
                <a:latin typeface="Arial"/>
                <a:cs typeface="Arial"/>
              </a:rPr>
              <a:t>Ofsted</a:t>
            </a:r>
            <a:r>
              <a:rPr lang="en-US" sz="1400" dirty="0" smtClean="0">
                <a:latin typeface="Arial"/>
                <a:cs typeface="Arial"/>
              </a:rPr>
              <a:t> (2009) 'Making more of music'. London, </a:t>
            </a:r>
            <a:r>
              <a:rPr lang="en-US" sz="1400" dirty="0" err="1" smtClean="0">
                <a:latin typeface="Arial"/>
                <a:cs typeface="Arial"/>
              </a:rPr>
              <a:t>Ofsted</a:t>
            </a:r>
            <a:r>
              <a:rPr lang="en-US" sz="1400" dirty="0" smtClean="0">
                <a:latin typeface="Arial"/>
                <a:cs typeface="Arial"/>
              </a:rPr>
              <a:t>.</a:t>
            </a:r>
          </a:p>
          <a:p>
            <a:pPr>
              <a:buNone/>
            </a:pPr>
            <a:r>
              <a:rPr lang="en-US" sz="1400" dirty="0" err="1" smtClean="0">
                <a:latin typeface="Arial"/>
                <a:cs typeface="Arial"/>
              </a:rPr>
              <a:t>Popham</a:t>
            </a:r>
            <a:r>
              <a:rPr lang="en-US" sz="1400" dirty="0" smtClean="0">
                <a:latin typeface="Arial"/>
                <a:cs typeface="Arial"/>
              </a:rPr>
              <a:t>, W. (2011) </a:t>
            </a:r>
            <a:r>
              <a:rPr lang="en-US" sz="1400" i="1" dirty="0" smtClean="0">
                <a:latin typeface="Arial"/>
                <a:cs typeface="Arial"/>
              </a:rPr>
              <a:t>Classroom assessment: What teachers need to know (6th Ed), Boston MA, Pearson.</a:t>
            </a:r>
          </a:p>
          <a:p>
            <a:pPr>
              <a:buNone/>
            </a:pPr>
            <a:r>
              <a:rPr lang="en-US" sz="1400" dirty="0" err="1" smtClean="0">
                <a:latin typeface="Arial"/>
                <a:cs typeface="Arial"/>
              </a:rPr>
              <a:t>Shulman</a:t>
            </a:r>
            <a:r>
              <a:rPr lang="en-US" sz="1400" dirty="0" smtClean="0">
                <a:latin typeface="Arial"/>
                <a:cs typeface="Arial"/>
              </a:rPr>
              <a:t>, L. (1986) Those who understand: knowledge growth in teaching. </a:t>
            </a:r>
            <a:r>
              <a:rPr lang="en-US" sz="1400" i="1" dirty="0" smtClean="0">
                <a:latin typeface="Arial"/>
                <a:cs typeface="Arial"/>
              </a:rPr>
              <a:t>Educational Researcher, </a:t>
            </a:r>
            <a:r>
              <a:rPr lang="en-US" sz="1400" b="1" i="1" dirty="0" smtClean="0">
                <a:latin typeface="Arial"/>
                <a:cs typeface="Arial"/>
              </a:rPr>
              <a:t>15, 2, 4-14.</a:t>
            </a:r>
          </a:p>
          <a:p>
            <a:pPr>
              <a:buNone/>
            </a:pPr>
            <a:r>
              <a:rPr lang="en-US" sz="1400" dirty="0" err="1" smtClean="0">
                <a:latin typeface="Arial"/>
                <a:cs typeface="Arial"/>
              </a:rPr>
              <a:t>Stobart</a:t>
            </a:r>
            <a:r>
              <a:rPr lang="en-US" sz="1400" dirty="0" smtClean="0">
                <a:latin typeface="Arial"/>
                <a:cs typeface="Arial"/>
              </a:rPr>
              <a:t>, G. (2008) </a:t>
            </a:r>
            <a:r>
              <a:rPr lang="en-US" sz="1400" i="1" dirty="0" smtClean="0">
                <a:latin typeface="Arial"/>
                <a:cs typeface="Arial"/>
              </a:rPr>
              <a:t>Testing Times - The Uses and Abuses of Assessment, Abingdon, </a:t>
            </a:r>
            <a:r>
              <a:rPr lang="en-US" sz="1400" i="1" dirty="0" err="1" smtClean="0">
                <a:latin typeface="Arial"/>
                <a:cs typeface="Arial"/>
              </a:rPr>
              <a:t>Routledge</a:t>
            </a:r>
            <a:r>
              <a:rPr lang="en-US" sz="1400" i="1" dirty="0" smtClean="0">
                <a:latin typeface="Arial"/>
                <a:cs typeface="Arial"/>
              </a:rPr>
              <a:t>.</a:t>
            </a:r>
          </a:p>
          <a:p>
            <a:pPr>
              <a:buNone/>
            </a:pPr>
            <a:r>
              <a:rPr lang="en-US" sz="1400" dirty="0" smtClean="0">
                <a:latin typeface="Arial"/>
                <a:cs typeface="Arial"/>
              </a:rPr>
              <a:t>Young, M. (Ed) (1971) </a:t>
            </a:r>
            <a:r>
              <a:rPr lang="en-US" sz="1400" i="1" dirty="0" smtClean="0">
                <a:latin typeface="Arial"/>
                <a:cs typeface="Arial"/>
              </a:rPr>
              <a:t>Knowledge and Control, London, Collier-Macmillan.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‘Backwash’ effect</a:t>
            </a:r>
            <a:endParaRPr lang="en-US" dirty="0"/>
          </a:p>
        </p:txBody>
      </p:sp>
      <p:sp>
        <p:nvSpPr>
          <p:cNvPr id="3" name="Content Placeholder 2"/>
          <p:cNvSpPr>
            <a:spLocks noGrp="1"/>
          </p:cNvSpPr>
          <p:nvPr>
            <p:ph idx="1"/>
          </p:nvPr>
        </p:nvSpPr>
        <p:spPr/>
        <p:txBody>
          <a:bodyPr/>
          <a:lstStyle/>
          <a:p>
            <a:r>
              <a:rPr lang="en-US" dirty="0" smtClean="0"/>
              <a:t>What is happening here is assessment backwash</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pic>
        <p:nvPicPr>
          <p:cNvPr id="4" name="Content Placeholder 3" descr="Planning overview.jpg"/>
          <p:cNvPicPr>
            <a:picLocks noGrp="1" noChangeAspect="1"/>
          </p:cNvPicPr>
          <p:nvPr>
            <p:ph idx="1"/>
          </p:nvPr>
        </p:nvPicPr>
        <p:blipFill>
          <a:blip r:embed="rId3"/>
          <a:srcRect l="-11946" r="-11946"/>
          <a:stretch>
            <a:fillRect/>
          </a:stretch>
        </p:blipFill>
        <p:spPr>
          <a:xfrm>
            <a:off x="0" y="1600200"/>
            <a:ext cx="8894692" cy="4891738"/>
          </a:xfrm>
        </p:spPr>
      </p:pic>
      <p:sp>
        <p:nvSpPr>
          <p:cNvPr id="5" name="TextBox 4"/>
          <p:cNvSpPr txBox="1"/>
          <p:nvPr/>
        </p:nvSpPr>
        <p:spPr>
          <a:xfrm>
            <a:off x="5831426" y="6491938"/>
            <a:ext cx="2855374" cy="276999"/>
          </a:xfrm>
          <a:prstGeom prst="rect">
            <a:avLst/>
          </a:prstGeom>
          <a:noFill/>
        </p:spPr>
        <p:txBody>
          <a:bodyPr wrap="square" rtlCol="0">
            <a:spAutoFit/>
          </a:bodyPr>
          <a:lstStyle/>
          <a:p>
            <a:pPr algn="r"/>
            <a:r>
              <a:rPr lang="en-US" sz="1200" i="1" dirty="0" smtClean="0"/>
              <a:t>Fautley and Savage 2008:57</a:t>
            </a:r>
            <a:endParaRPr lang="en-US" sz="12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included?</a:t>
            </a:r>
            <a:endParaRPr lang="en-US" dirty="0"/>
          </a:p>
        </p:txBody>
      </p:sp>
      <p:sp>
        <p:nvSpPr>
          <p:cNvPr id="3" name="Content Placeholder 2"/>
          <p:cNvSpPr>
            <a:spLocks noGrp="1"/>
          </p:cNvSpPr>
          <p:nvPr>
            <p:ph idx="1"/>
          </p:nvPr>
        </p:nvSpPr>
        <p:spPr/>
        <p:txBody>
          <a:bodyPr/>
          <a:lstStyle/>
          <a:p>
            <a:r>
              <a:rPr lang="en-US" dirty="0" smtClean="0"/>
              <a:t>What subject knowledge is there to learn?</a:t>
            </a:r>
          </a:p>
          <a:p>
            <a:r>
              <a:rPr lang="en-US" dirty="0" smtClean="0"/>
              <a:t>Selecting from this, what should be learned?</a:t>
            </a:r>
          </a:p>
          <a:p>
            <a:r>
              <a:rPr lang="en-US" dirty="0" smtClean="0"/>
              <a:t>Why?</a:t>
            </a:r>
          </a:p>
          <a:p>
            <a:r>
              <a:rPr lang="en-US" dirty="0" smtClean="0"/>
              <a:t>Therefore, what should be omitted? </a:t>
            </a:r>
          </a:p>
          <a:p>
            <a:r>
              <a:rPr lang="en-US" dirty="0" smtClean="0"/>
              <a:t>Why?</a:t>
            </a:r>
          </a:p>
          <a:p>
            <a:r>
              <a:rPr lang="en-US" dirty="0" smtClean="0"/>
              <a:t>Who makes these decisions?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Is there a curriculum mapping process undertaken realistically in schools?</a:t>
            </a:r>
          </a:p>
          <a:p>
            <a:r>
              <a:rPr lang="en-US" dirty="0" smtClean="0"/>
              <a:t>Do we know what subject knowledge is valued?</a:t>
            </a:r>
          </a:p>
          <a:p>
            <a:r>
              <a:rPr lang="en-US" dirty="0" smtClean="0"/>
              <a:t>Who knows (apart from the pupils) what the totality (</a:t>
            </a:r>
            <a:r>
              <a:rPr lang="en-US" i="1" dirty="0" smtClean="0"/>
              <a:t>gestalt</a:t>
            </a:r>
            <a:r>
              <a:rPr lang="en-US" dirty="0" smtClean="0"/>
              <a:t>?) of the curricular experience is?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617</TotalTime>
  <Words>2822</Words>
  <Application>Microsoft Macintosh PowerPoint</Application>
  <PresentationFormat>On-screen Show (4:3)</PresentationFormat>
  <Paragraphs>219</Paragraphs>
  <Slides>56</Slides>
  <Notes>18</Notes>
  <HiddenSlides>0</HiddenSlides>
  <MMClips>0</MMClips>
  <ScaleCrop>false</ScaleCrop>
  <HeadingPairs>
    <vt:vector size="4" baseType="variant">
      <vt:variant>
        <vt:lpstr>Design Template</vt:lpstr>
      </vt:variant>
      <vt:variant>
        <vt:i4>2</vt:i4>
      </vt:variant>
      <vt:variant>
        <vt:lpstr>Slide Titles</vt:lpstr>
      </vt:variant>
      <vt:variant>
        <vt:i4>56</vt:i4>
      </vt:variant>
    </vt:vector>
  </HeadingPairs>
  <TitlesOfParts>
    <vt:vector size="58" baseType="lpstr">
      <vt:lpstr>Office Theme</vt:lpstr>
      <vt:lpstr>1_Office Theme</vt:lpstr>
      <vt:lpstr>How Assessment Drives Subject Knowledge</vt:lpstr>
      <vt:lpstr>Caveats</vt:lpstr>
      <vt:lpstr>Slide 3</vt:lpstr>
      <vt:lpstr>What we have?</vt:lpstr>
      <vt:lpstr>Slide 5</vt:lpstr>
      <vt:lpstr>‘Backwash’ effect</vt:lpstr>
      <vt:lpstr>Planning</vt:lpstr>
      <vt:lpstr>What should be included?</vt:lpstr>
      <vt:lpstr>Questions…</vt:lpstr>
      <vt:lpstr>Whose subject knowledge?</vt:lpstr>
      <vt:lpstr>Some thoughts</vt:lpstr>
      <vt:lpstr>Shulman</vt:lpstr>
      <vt:lpstr>Shulman: PCK</vt:lpstr>
      <vt:lpstr>More Shulman I</vt:lpstr>
      <vt:lpstr>More Shulman II</vt:lpstr>
      <vt:lpstr>To which I’d add</vt:lpstr>
      <vt:lpstr>Curriculum by Assessment</vt:lpstr>
      <vt:lpstr>Slide 18</vt:lpstr>
      <vt:lpstr>Learning and Doing</vt:lpstr>
      <vt:lpstr>For ITT</vt:lpstr>
      <vt:lpstr>Three dimensions of knowing, learning, and assessment </vt:lpstr>
      <vt:lpstr>Pirsig: Zen and the Art of Motorcycle Maintenance</vt:lpstr>
      <vt:lpstr>The role of assessment </vt:lpstr>
      <vt:lpstr>Slide 24</vt:lpstr>
      <vt:lpstr>‘Double Duty’ of Assessment </vt:lpstr>
      <vt:lpstr>Revision: Assessment Modalities</vt:lpstr>
      <vt:lpstr>ARG, 2009</vt:lpstr>
      <vt:lpstr>A subject specific interlude – the case of NC music at KS3</vt:lpstr>
      <vt:lpstr>Formative Assessment </vt:lpstr>
      <vt:lpstr>What happened to formative assessment?</vt:lpstr>
      <vt:lpstr>So what happened instead?</vt:lpstr>
      <vt:lpstr>Overheard in schools…</vt:lpstr>
      <vt:lpstr>Dylan Wiliam said:</vt:lpstr>
      <vt:lpstr>Where did quality go?</vt:lpstr>
      <vt:lpstr>Assessment as tool – the National Curriculum for Music</vt:lpstr>
      <vt:lpstr>Slide 36</vt:lpstr>
      <vt:lpstr>Right tool for the job I</vt:lpstr>
      <vt:lpstr>Right tool for the job II</vt:lpstr>
      <vt:lpstr>NC levels (Ofsted)</vt:lpstr>
      <vt:lpstr>Is progression linear?</vt:lpstr>
      <vt:lpstr>Or…</vt:lpstr>
      <vt:lpstr>NC sub levels (Music)</vt:lpstr>
      <vt:lpstr>Something is wrong when…</vt:lpstr>
      <vt:lpstr>Developing Assessment Criteria</vt:lpstr>
      <vt:lpstr>Slide 45</vt:lpstr>
      <vt:lpstr>The effect is…</vt:lpstr>
      <vt:lpstr>How you measure matters</vt:lpstr>
      <vt:lpstr>But…</vt:lpstr>
      <vt:lpstr>Is it the case…</vt:lpstr>
      <vt:lpstr>Subject knowledge and Assessment </vt:lpstr>
      <vt:lpstr>Slide 51</vt:lpstr>
      <vt:lpstr>Andy Hargreaves, 2003</vt:lpstr>
      <vt:lpstr>My worries</vt:lpstr>
      <vt:lpstr>More worries</vt:lpstr>
      <vt:lpstr>Final Thoughts</vt:lpstr>
      <vt:lpstr>References</vt:lpstr>
    </vt:vector>
  </TitlesOfParts>
  <Company>Birmingham City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assessment can drive subject knowledge</dc:title>
  <dc:creator>Martin Fautley</dc:creator>
  <cp:lastModifiedBy>Martin Fautley</cp:lastModifiedBy>
  <cp:revision>66</cp:revision>
  <dcterms:created xsi:type="dcterms:W3CDTF">2011-01-20T11:02:43Z</dcterms:created>
  <dcterms:modified xsi:type="dcterms:W3CDTF">2011-01-20T11:08:28Z</dcterms:modified>
</cp:coreProperties>
</file>