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8"/>
  </p:notesMasterIdLst>
  <p:sldIdLst>
    <p:sldId id="303" r:id="rId3"/>
    <p:sldId id="339" r:id="rId4"/>
    <p:sldId id="335" r:id="rId5"/>
    <p:sldId id="309" r:id="rId6"/>
    <p:sldId id="331" r:id="rId7"/>
    <p:sldId id="338" r:id="rId8"/>
    <p:sldId id="336" r:id="rId9"/>
    <p:sldId id="311" r:id="rId10"/>
    <p:sldId id="326" r:id="rId11"/>
    <p:sldId id="327" r:id="rId12"/>
    <p:sldId id="329" r:id="rId13"/>
    <p:sldId id="307" r:id="rId14"/>
    <p:sldId id="305" r:id="rId15"/>
    <p:sldId id="341" r:id="rId16"/>
    <p:sldId id="342" r:id="rId17"/>
    <p:sldId id="270" r:id="rId18"/>
    <p:sldId id="344" r:id="rId19"/>
    <p:sldId id="337" r:id="rId20"/>
    <p:sldId id="316" r:id="rId21"/>
    <p:sldId id="340" r:id="rId22"/>
    <p:sldId id="330" r:id="rId23"/>
    <p:sldId id="332" r:id="rId24"/>
    <p:sldId id="343" r:id="rId25"/>
    <p:sldId id="333" r:id="rId26"/>
    <p:sldId id="288"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0AD68-350D-45A8-A233-570768623B57}" v="102" dt="2019-05-08T21:53:58.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51" autoAdjust="0"/>
  </p:normalViewPr>
  <p:slideViewPr>
    <p:cSldViewPr snapToGrid="0">
      <p:cViewPr varScale="1">
        <p:scale>
          <a:sx n="56" d="100"/>
          <a:sy n="56" d="100"/>
        </p:scale>
        <p:origin x="12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Lengthorn" userId="S::e.lengthorn@worc.ac.uk::a470819a-500a-4418-be3e-d11a7050ebc5" providerId="AD" clId="Web-{C3B96EBF-EB1E-94B2-6215-7B0485182843}"/>
  </pc:docChgLst>
  <pc:docChgLst>
    <pc:chgData name="Elena Lengthorn" userId="a470819a-500a-4418-be3e-d11a7050ebc5" providerId="ADAL" clId="{CD533F94-6E02-4D03-92C7-06D5A5704DCF}"/>
  </pc:docChgLst>
  <pc:docChgLst>
    <pc:chgData name="Elena Lengthorn" userId="a470819a-500a-4418-be3e-d11a7050ebc5" providerId="ADAL" clId="{EFCB89BD-3AAF-455A-B5FB-A8367997198D}"/>
  </pc:docChgLst>
  <pc:docChgLst>
    <pc:chgData name="Elena Lengthorn" userId="a470819a-500a-4418-be3e-d11a7050ebc5" providerId="ADAL" clId="{34C0AD68-350D-45A8-A233-570768623B57}"/>
    <pc:docChg chg="custSel addSld delSld modSld sldOrd">
      <pc:chgData name="Elena Lengthorn" userId="a470819a-500a-4418-be3e-d11a7050ebc5" providerId="ADAL" clId="{34C0AD68-350D-45A8-A233-570768623B57}" dt="2019-05-10T08:38:59.719" v="1371" actId="2696"/>
      <pc:docMkLst>
        <pc:docMk/>
      </pc:docMkLst>
      <pc:sldChg chg="del ord">
        <pc:chgData name="Elena Lengthorn" userId="a470819a-500a-4418-be3e-d11a7050ebc5" providerId="ADAL" clId="{34C0AD68-350D-45A8-A233-570768623B57}" dt="2019-05-10T08:38:58.283" v="1369" actId="2696"/>
        <pc:sldMkLst>
          <pc:docMk/>
          <pc:sldMk cId="1927113165" sldId="263"/>
        </pc:sldMkLst>
      </pc:sldChg>
      <pc:sldChg chg="addSp modSp ord modNotesTx">
        <pc:chgData name="Elena Lengthorn" userId="a470819a-500a-4418-be3e-d11a7050ebc5" providerId="ADAL" clId="{34C0AD68-350D-45A8-A233-570768623B57}" dt="2019-05-08T21:39:31.127" v="994"/>
        <pc:sldMkLst>
          <pc:docMk/>
          <pc:sldMk cId="3375992628" sldId="270"/>
        </pc:sldMkLst>
        <pc:spChg chg="add mod">
          <ac:chgData name="Elena Lengthorn" userId="a470819a-500a-4418-be3e-d11a7050ebc5" providerId="ADAL" clId="{34C0AD68-350D-45A8-A233-570768623B57}" dt="2019-05-08T21:29:52.004" v="681" actId="20577"/>
          <ac:spMkLst>
            <pc:docMk/>
            <pc:sldMk cId="3375992628" sldId="270"/>
            <ac:spMk id="2" creationId="{39CCBA49-FB95-4EF5-BF94-52D5E6036800}"/>
          </ac:spMkLst>
        </pc:spChg>
        <pc:spChg chg="mod">
          <ac:chgData name="Elena Lengthorn" userId="a470819a-500a-4418-be3e-d11a7050ebc5" providerId="ADAL" clId="{34C0AD68-350D-45A8-A233-570768623B57}" dt="2019-05-08T21:07:17.609" v="145" actId="14100"/>
          <ac:spMkLst>
            <pc:docMk/>
            <pc:sldMk cId="3375992628" sldId="270"/>
            <ac:spMk id="3" creationId="{00000000-0000-0000-0000-000000000000}"/>
          </ac:spMkLst>
        </pc:spChg>
        <pc:picChg chg="mod">
          <ac:chgData name="Elena Lengthorn" userId="a470819a-500a-4418-be3e-d11a7050ebc5" providerId="ADAL" clId="{34C0AD68-350D-45A8-A233-570768623B57}" dt="2019-05-08T21:29:43.632" v="680" actId="1076"/>
          <ac:picMkLst>
            <pc:docMk/>
            <pc:sldMk cId="3375992628" sldId="270"/>
            <ac:picMk id="4" creationId="{36D39E29-1CC1-4488-B122-0E7F5E888D1D}"/>
          </ac:picMkLst>
        </pc:picChg>
      </pc:sldChg>
      <pc:sldChg chg="del">
        <pc:chgData name="Elena Lengthorn" userId="a470819a-500a-4418-be3e-d11a7050ebc5" providerId="ADAL" clId="{34C0AD68-350D-45A8-A233-570768623B57}" dt="2019-05-10T08:38:59.719" v="1371" actId="2696"/>
        <pc:sldMkLst>
          <pc:docMk/>
          <pc:sldMk cId="3980020163" sldId="274"/>
        </pc:sldMkLst>
      </pc:sldChg>
      <pc:sldChg chg="modSp del">
        <pc:chgData name="Elena Lengthorn" userId="a470819a-500a-4418-be3e-d11a7050ebc5" providerId="ADAL" clId="{34C0AD68-350D-45A8-A233-570768623B57}" dt="2019-05-10T08:38:59.051" v="1370" actId="2696"/>
        <pc:sldMkLst>
          <pc:docMk/>
          <pc:sldMk cId="703026725" sldId="287"/>
        </pc:sldMkLst>
        <pc:spChg chg="mod">
          <ac:chgData name="Elena Lengthorn" userId="a470819a-500a-4418-be3e-d11a7050ebc5" providerId="ADAL" clId="{34C0AD68-350D-45A8-A233-570768623B57}" dt="2019-05-08T21:55:07.535" v="1359" actId="20577"/>
          <ac:spMkLst>
            <pc:docMk/>
            <pc:sldMk cId="703026725" sldId="287"/>
            <ac:spMk id="3" creationId="{00000000-0000-0000-0000-000000000000}"/>
          </ac:spMkLst>
        </pc:spChg>
      </pc:sldChg>
      <pc:sldChg chg="modNotesTx">
        <pc:chgData name="Elena Lengthorn" userId="a470819a-500a-4418-be3e-d11a7050ebc5" providerId="ADAL" clId="{34C0AD68-350D-45A8-A233-570768623B57}" dt="2019-05-08T21:19:52.008" v="489" actId="20577"/>
        <pc:sldMkLst>
          <pc:docMk/>
          <pc:sldMk cId="390466302" sldId="303"/>
        </pc:sldMkLst>
      </pc:sldChg>
      <pc:sldChg chg="ord modNotesTx">
        <pc:chgData name="Elena Lengthorn" userId="a470819a-500a-4418-be3e-d11a7050ebc5" providerId="ADAL" clId="{34C0AD68-350D-45A8-A233-570768623B57}" dt="2019-05-08T21:46:24.713" v="1012" actId="20577"/>
        <pc:sldMkLst>
          <pc:docMk/>
          <pc:sldMk cId="370429576" sldId="305"/>
        </pc:sldMkLst>
      </pc:sldChg>
      <pc:sldChg chg="addSp modSp ord modNotesTx">
        <pc:chgData name="Elena Lengthorn" userId="a470819a-500a-4418-be3e-d11a7050ebc5" providerId="ADAL" clId="{34C0AD68-350D-45A8-A233-570768623B57}" dt="2019-05-08T21:46:45.207" v="1071" actId="20577"/>
        <pc:sldMkLst>
          <pc:docMk/>
          <pc:sldMk cId="1532421965" sldId="307"/>
        </pc:sldMkLst>
        <pc:picChg chg="mod">
          <ac:chgData name="Elena Lengthorn" userId="a470819a-500a-4418-be3e-d11a7050ebc5" providerId="ADAL" clId="{34C0AD68-350D-45A8-A233-570768623B57}" dt="2019-05-08T21:20:41.040" v="494" actId="1076"/>
          <ac:picMkLst>
            <pc:docMk/>
            <pc:sldMk cId="1532421965" sldId="307"/>
            <ac:picMk id="4" creationId="{00000000-0000-0000-0000-000000000000}"/>
          </ac:picMkLst>
        </pc:picChg>
        <pc:picChg chg="add">
          <ac:chgData name="Elena Lengthorn" userId="a470819a-500a-4418-be3e-d11a7050ebc5" providerId="ADAL" clId="{34C0AD68-350D-45A8-A233-570768623B57}" dt="2019-05-08T21:20:15.262" v="490"/>
          <ac:picMkLst>
            <pc:docMk/>
            <pc:sldMk cId="1532421965" sldId="307"/>
            <ac:picMk id="5" creationId="{DFA9BEDF-AF2A-4222-B695-666B362F8094}"/>
          </ac:picMkLst>
        </pc:picChg>
      </pc:sldChg>
      <pc:sldChg chg="ord modNotesTx">
        <pc:chgData name="Elena Lengthorn" userId="a470819a-500a-4418-be3e-d11a7050ebc5" providerId="ADAL" clId="{34C0AD68-350D-45A8-A233-570768623B57}" dt="2019-05-08T21:15:36.779" v="415" actId="20577"/>
        <pc:sldMkLst>
          <pc:docMk/>
          <pc:sldMk cId="3341027599" sldId="309"/>
        </pc:sldMkLst>
      </pc:sldChg>
      <pc:sldChg chg="ord modNotesTx">
        <pc:chgData name="Elena Lengthorn" userId="a470819a-500a-4418-be3e-d11a7050ebc5" providerId="ADAL" clId="{34C0AD68-350D-45A8-A233-570768623B57}" dt="2019-05-08T21:24:44.916" v="662" actId="20577"/>
        <pc:sldMkLst>
          <pc:docMk/>
          <pc:sldMk cId="4191551262" sldId="311"/>
        </pc:sldMkLst>
      </pc:sldChg>
      <pc:sldChg chg="addSp modSp ord">
        <pc:chgData name="Elena Lengthorn" userId="a470819a-500a-4418-be3e-d11a7050ebc5" providerId="ADAL" clId="{34C0AD68-350D-45A8-A233-570768623B57}" dt="2019-05-08T21:32:07.714" v="843"/>
        <pc:sldMkLst>
          <pc:docMk/>
          <pc:sldMk cId="1767559867" sldId="316"/>
        </pc:sldMkLst>
        <pc:spChg chg="mod">
          <ac:chgData name="Elena Lengthorn" userId="a470819a-500a-4418-be3e-d11a7050ebc5" providerId="ADAL" clId="{34C0AD68-350D-45A8-A233-570768623B57}" dt="2019-05-08T21:31:55.752" v="842" actId="1076"/>
          <ac:spMkLst>
            <pc:docMk/>
            <pc:sldMk cId="1767559867" sldId="316"/>
            <ac:spMk id="2" creationId="{00000000-0000-0000-0000-000000000000}"/>
          </ac:spMkLst>
        </pc:spChg>
        <pc:picChg chg="add mod">
          <ac:chgData name="Elena Lengthorn" userId="a470819a-500a-4418-be3e-d11a7050ebc5" providerId="ADAL" clId="{34C0AD68-350D-45A8-A233-570768623B57}" dt="2019-05-08T21:32:07.714" v="843"/>
          <ac:picMkLst>
            <pc:docMk/>
            <pc:sldMk cId="1767559867" sldId="316"/>
            <ac:picMk id="3" creationId="{0A121A98-BF72-43DE-A190-739CCD8617A2}"/>
          </ac:picMkLst>
        </pc:picChg>
      </pc:sldChg>
      <pc:sldChg chg="del">
        <pc:chgData name="Elena Lengthorn" userId="a470819a-500a-4418-be3e-d11a7050ebc5" providerId="ADAL" clId="{34C0AD68-350D-45A8-A233-570768623B57}" dt="2019-05-10T08:38:46.294" v="1360" actId="2696"/>
        <pc:sldMkLst>
          <pc:docMk/>
          <pc:sldMk cId="3531680894" sldId="317"/>
        </pc:sldMkLst>
      </pc:sldChg>
      <pc:sldChg chg="del">
        <pc:chgData name="Elena Lengthorn" userId="a470819a-500a-4418-be3e-d11a7050ebc5" providerId="ADAL" clId="{34C0AD68-350D-45A8-A233-570768623B57}" dt="2019-05-10T08:38:46.771" v="1361" actId="2696"/>
        <pc:sldMkLst>
          <pc:docMk/>
          <pc:sldMk cId="2099323617" sldId="318"/>
        </pc:sldMkLst>
      </pc:sldChg>
      <pc:sldChg chg="del">
        <pc:chgData name="Elena Lengthorn" userId="a470819a-500a-4418-be3e-d11a7050ebc5" providerId="ADAL" clId="{34C0AD68-350D-45A8-A233-570768623B57}" dt="2019-05-10T08:38:47.282" v="1362" actId="2696"/>
        <pc:sldMkLst>
          <pc:docMk/>
          <pc:sldMk cId="1379639033" sldId="319"/>
        </pc:sldMkLst>
      </pc:sldChg>
      <pc:sldChg chg="del">
        <pc:chgData name="Elena Lengthorn" userId="a470819a-500a-4418-be3e-d11a7050ebc5" providerId="ADAL" clId="{34C0AD68-350D-45A8-A233-570768623B57}" dt="2019-05-10T08:38:47.685" v="1363" actId="2696"/>
        <pc:sldMkLst>
          <pc:docMk/>
          <pc:sldMk cId="1008224311" sldId="320"/>
        </pc:sldMkLst>
      </pc:sldChg>
      <pc:sldChg chg="del">
        <pc:chgData name="Elena Lengthorn" userId="a470819a-500a-4418-be3e-d11a7050ebc5" providerId="ADAL" clId="{34C0AD68-350D-45A8-A233-570768623B57}" dt="2019-05-10T08:38:48.068" v="1364" actId="2696"/>
        <pc:sldMkLst>
          <pc:docMk/>
          <pc:sldMk cId="4023094438" sldId="321"/>
        </pc:sldMkLst>
      </pc:sldChg>
      <pc:sldChg chg="del">
        <pc:chgData name="Elena Lengthorn" userId="a470819a-500a-4418-be3e-d11a7050ebc5" providerId="ADAL" clId="{34C0AD68-350D-45A8-A233-570768623B57}" dt="2019-05-10T08:38:48.473" v="1365" actId="2696"/>
        <pc:sldMkLst>
          <pc:docMk/>
          <pc:sldMk cId="130993482" sldId="322"/>
        </pc:sldMkLst>
      </pc:sldChg>
      <pc:sldChg chg="del">
        <pc:chgData name="Elena Lengthorn" userId="a470819a-500a-4418-be3e-d11a7050ebc5" providerId="ADAL" clId="{34C0AD68-350D-45A8-A233-570768623B57}" dt="2019-05-10T08:38:48.902" v="1366" actId="2696"/>
        <pc:sldMkLst>
          <pc:docMk/>
          <pc:sldMk cId="3996337441" sldId="323"/>
        </pc:sldMkLst>
      </pc:sldChg>
      <pc:sldChg chg="del">
        <pc:chgData name="Elena Lengthorn" userId="a470819a-500a-4418-be3e-d11a7050ebc5" providerId="ADAL" clId="{34C0AD68-350D-45A8-A233-570768623B57}" dt="2019-05-10T08:38:49.398" v="1367" actId="2696"/>
        <pc:sldMkLst>
          <pc:docMk/>
          <pc:sldMk cId="3228429278" sldId="324"/>
        </pc:sldMkLst>
      </pc:sldChg>
      <pc:sldChg chg="del">
        <pc:chgData name="Elena Lengthorn" userId="a470819a-500a-4418-be3e-d11a7050ebc5" providerId="ADAL" clId="{34C0AD68-350D-45A8-A233-570768623B57}" dt="2019-05-10T08:38:50.047" v="1368" actId="2696"/>
        <pc:sldMkLst>
          <pc:docMk/>
          <pc:sldMk cId="1776542397" sldId="325"/>
        </pc:sldMkLst>
      </pc:sldChg>
      <pc:sldChg chg="ord">
        <pc:chgData name="Elena Lengthorn" userId="a470819a-500a-4418-be3e-d11a7050ebc5" providerId="ADAL" clId="{34C0AD68-350D-45A8-A233-570768623B57}" dt="2019-05-08T21:21:42.661" v="498"/>
        <pc:sldMkLst>
          <pc:docMk/>
          <pc:sldMk cId="1667067777" sldId="326"/>
        </pc:sldMkLst>
      </pc:sldChg>
      <pc:sldChg chg="addSp modSp ord">
        <pc:chgData name="Elena Lengthorn" userId="a470819a-500a-4418-be3e-d11a7050ebc5" providerId="ADAL" clId="{34C0AD68-350D-45A8-A233-570768623B57}" dt="2019-05-08T21:27:16.821" v="673" actId="1076"/>
        <pc:sldMkLst>
          <pc:docMk/>
          <pc:sldMk cId="32602103" sldId="327"/>
        </pc:sldMkLst>
        <pc:spChg chg="mod">
          <ac:chgData name="Elena Lengthorn" userId="a470819a-500a-4418-be3e-d11a7050ebc5" providerId="ADAL" clId="{34C0AD68-350D-45A8-A233-570768623B57}" dt="2019-05-08T21:25:38.373" v="666" actId="20577"/>
          <ac:spMkLst>
            <pc:docMk/>
            <pc:sldMk cId="32602103" sldId="327"/>
            <ac:spMk id="2" creationId="{88D89E3E-3A00-4F1F-B1C3-DF97D910E231}"/>
          </ac:spMkLst>
        </pc:spChg>
        <pc:graphicFrameChg chg="mod modGraphic">
          <ac:chgData name="Elena Lengthorn" userId="a470819a-500a-4418-be3e-d11a7050ebc5" providerId="ADAL" clId="{34C0AD68-350D-45A8-A233-570768623B57}" dt="2019-05-08T21:25:21.394" v="663" actId="14100"/>
          <ac:graphicFrameMkLst>
            <pc:docMk/>
            <pc:sldMk cId="32602103" sldId="327"/>
            <ac:graphicFrameMk id="4" creationId="{CED5A320-10C2-4E2E-892C-43E99554BD7D}"/>
          </ac:graphicFrameMkLst>
        </pc:graphicFrameChg>
        <pc:picChg chg="add mod ord">
          <ac:chgData name="Elena Lengthorn" userId="a470819a-500a-4418-be3e-d11a7050ebc5" providerId="ADAL" clId="{34C0AD68-350D-45A8-A233-570768623B57}" dt="2019-05-08T21:27:16.821" v="673" actId="1076"/>
          <ac:picMkLst>
            <pc:docMk/>
            <pc:sldMk cId="32602103" sldId="327"/>
            <ac:picMk id="6" creationId="{B4EBBF2B-3F21-4361-BD3F-723D176FA0FD}"/>
          </ac:picMkLst>
        </pc:picChg>
      </pc:sldChg>
      <pc:sldChg chg="ord">
        <pc:chgData name="Elena Lengthorn" userId="a470819a-500a-4418-be3e-d11a7050ebc5" providerId="ADAL" clId="{34C0AD68-350D-45A8-A233-570768623B57}" dt="2019-05-08T21:22:54.820" v="536"/>
        <pc:sldMkLst>
          <pc:docMk/>
          <pc:sldMk cId="2355053679" sldId="329"/>
        </pc:sldMkLst>
      </pc:sldChg>
      <pc:sldChg chg="modSp ord">
        <pc:chgData name="Elena Lengthorn" userId="a470819a-500a-4418-be3e-d11a7050ebc5" providerId="ADAL" clId="{34C0AD68-350D-45A8-A233-570768623B57}" dt="2019-05-08T21:36:08.802" v="946" actId="113"/>
        <pc:sldMkLst>
          <pc:docMk/>
          <pc:sldMk cId="3638315859" sldId="330"/>
        </pc:sldMkLst>
        <pc:spChg chg="mod">
          <ac:chgData name="Elena Lengthorn" userId="a470819a-500a-4418-be3e-d11a7050ebc5" providerId="ADAL" clId="{34C0AD68-350D-45A8-A233-570768623B57}" dt="2019-05-08T21:36:08.802" v="946" actId="113"/>
          <ac:spMkLst>
            <pc:docMk/>
            <pc:sldMk cId="3638315859" sldId="330"/>
            <ac:spMk id="2" creationId="{00000000-0000-0000-0000-000000000000}"/>
          </ac:spMkLst>
        </pc:spChg>
      </pc:sldChg>
      <pc:sldChg chg="ord modNotesTx">
        <pc:chgData name="Elena Lengthorn" userId="a470819a-500a-4418-be3e-d11a7050ebc5" providerId="ADAL" clId="{34C0AD68-350D-45A8-A233-570768623B57}" dt="2019-05-08T21:15:40.806" v="417" actId="20577"/>
        <pc:sldMkLst>
          <pc:docMk/>
          <pc:sldMk cId="3450568757" sldId="331"/>
        </pc:sldMkLst>
      </pc:sldChg>
      <pc:sldChg chg="ord">
        <pc:chgData name="Elena Lengthorn" userId="a470819a-500a-4418-be3e-d11a7050ebc5" providerId="ADAL" clId="{34C0AD68-350D-45A8-A233-570768623B57}" dt="2019-05-08T21:36:25.578" v="947"/>
        <pc:sldMkLst>
          <pc:docMk/>
          <pc:sldMk cId="901123493" sldId="332"/>
        </pc:sldMkLst>
      </pc:sldChg>
      <pc:sldChg chg="addSp delSp modSp ord modAnim modNotesTx">
        <pc:chgData name="Elena Lengthorn" userId="a470819a-500a-4418-be3e-d11a7050ebc5" providerId="ADAL" clId="{34C0AD68-350D-45A8-A233-570768623B57}" dt="2019-05-08T21:14:45.983" v="414" actId="1076"/>
        <pc:sldMkLst>
          <pc:docMk/>
          <pc:sldMk cId="1700399150" sldId="335"/>
        </pc:sldMkLst>
        <pc:picChg chg="add mod">
          <ac:chgData name="Elena Lengthorn" userId="a470819a-500a-4418-be3e-d11a7050ebc5" providerId="ADAL" clId="{34C0AD68-350D-45A8-A233-570768623B57}" dt="2019-05-08T20:48:15.530" v="18" actId="14100"/>
          <ac:picMkLst>
            <pc:docMk/>
            <pc:sldMk cId="1700399150" sldId="335"/>
            <ac:picMk id="4" creationId="{8A0312F9-935A-40BF-8152-191E1FE32E54}"/>
          </ac:picMkLst>
        </pc:picChg>
        <pc:picChg chg="add mod">
          <ac:chgData name="Elena Lengthorn" userId="a470819a-500a-4418-be3e-d11a7050ebc5" providerId="ADAL" clId="{34C0AD68-350D-45A8-A233-570768623B57}" dt="2019-05-08T20:53:50.199" v="52" actId="14100"/>
          <ac:picMkLst>
            <pc:docMk/>
            <pc:sldMk cId="1700399150" sldId="335"/>
            <ac:picMk id="5" creationId="{14F73276-CBF4-483A-9C82-27399D6F5851}"/>
          </ac:picMkLst>
        </pc:picChg>
        <pc:picChg chg="add">
          <ac:chgData name="Elena Lengthorn" userId="a470819a-500a-4418-be3e-d11a7050ebc5" providerId="ADAL" clId="{34C0AD68-350D-45A8-A233-570768623B57}" dt="2019-05-08T20:48:50.941" v="21"/>
          <ac:picMkLst>
            <pc:docMk/>
            <pc:sldMk cId="1700399150" sldId="335"/>
            <ac:picMk id="6" creationId="{02D4C937-0D3F-4CEB-8C73-9EF0B508E86B}"/>
          </ac:picMkLst>
        </pc:picChg>
        <pc:picChg chg="add mod ord">
          <ac:chgData name="Elena Lengthorn" userId="a470819a-500a-4418-be3e-d11a7050ebc5" providerId="ADAL" clId="{34C0AD68-350D-45A8-A233-570768623B57}" dt="2019-05-08T20:55:38.462" v="69" actId="1076"/>
          <ac:picMkLst>
            <pc:docMk/>
            <pc:sldMk cId="1700399150" sldId="335"/>
            <ac:picMk id="7" creationId="{26DF21D4-222B-4DC6-BC2D-87F9B2EEFF67}"/>
          </ac:picMkLst>
        </pc:picChg>
        <pc:picChg chg="add mod">
          <ac:chgData name="Elena Lengthorn" userId="a470819a-500a-4418-be3e-d11a7050ebc5" providerId="ADAL" clId="{34C0AD68-350D-45A8-A233-570768623B57}" dt="2019-05-08T20:54:17.014" v="56" actId="14100"/>
          <ac:picMkLst>
            <pc:docMk/>
            <pc:sldMk cId="1700399150" sldId="335"/>
            <ac:picMk id="8" creationId="{76130C06-9BD4-45E5-A51D-7E74078C1017}"/>
          </ac:picMkLst>
        </pc:picChg>
        <pc:picChg chg="add mod">
          <ac:chgData name="Elena Lengthorn" userId="a470819a-500a-4418-be3e-d11a7050ebc5" providerId="ADAL" clId="{34C0AD68-350D-45A8-A233-570768623B57}" dt="2019-05-08T20:54:29.287" v="58" actId="1076"/>
          <ac:picMkLst>
            <pc:docMk/>
            <pc:sldMk cId="1700399150" sldId="335"/>
            <ac:picMk id="9" creationId="{605FAE27-878C-4516-AC9E-BEB9AABF543D}"/>
          </ac:picMkLst>
        </pc:picChg>
        <pc:picChg chg="add mod">
          <ac:chgData name="Elena Lengthorn" userId="a470819a-500a-4418-be3e-d11a7050ebc5" providerId="ADAL" clId="{34C0AD68-350D-45A8-A233-570768623B57}" dt="2019-05-08T20:55:41.684" v="70" actId="14100"/>
          <ac:picMkLst>
            <pc:docMk/>
            <pc:sldMk cId="1700399150" sldId="335"/>
            <ac:picMk id="10" creationId="{56622A8E-3CFB-473C-B64E-B4C9EB37CA79}"/>
          </ac:picMkLst>
        </pc:picChg>
        <pc:picChg chg="add mod">
          <ac:chgData name="Elena Lengthorn" userId="a470819a-500a-4418-be3e-d11a7050ebc5" providerId="ADAL" clId="{34C0AD68-350D-45A8-A233-570768623B57}" dt="2019-05-08T21:14:45.983" v="414" actId="1076"/>
          <ac:picMkLst>
            <pc:docMk/>
            <pc:sldMk cId="1700399150" sldId="335"/>
            <ac:picMk id="11" creationId="{810B79CD-973D-4176-B5A2-12EBE1AE8734}"/>
          </ac:picMkLst>
        </pc:picChg>
        <pc:picChg chg="add mod">
          <ac:chgData name="Elena Lengthorn" userId="a470819a-500a-4418-be3e-d11a7050ebc5" providerId="ADAL" clId="{34C0AD68-350D-45A8-A233-570768623B57}" dt="2019-05-08T20:52:32.942" v="40" actId="1076"/>
          <ac:picMkLst>
            <pc:docMk/>
            <pc:sldMk cId="1700399150" sldId="335"/>
            <ac:picMk id="12" creationId="{03EB675C-155A-4D33-92FF-D87944E48B8B}"/>
          </ac:picMkLst>
        </pc:picChg>
        <pc:picChg chg="add mod">
          <ac:chgData name="Elena Lengthorn" userId="a470819a-500a-4418-be3e-d11a7050ebc5" providerId="ADAL" clId="{34C0AD68-350D-45A8-A233-570768623B57}" dt="2019-05-08T20:54:01.391" v="54" actId="14100"/>
          <ac:picMkLst>
            <pc:docMk/>
            <pc:sldMk cId="1700399150" sldId="335"/>
            <ac:picMk id="13" creationId="{B57A43DA-2DA4-464E-891D-0D3DF2C99C6D}"/>
          </ac:picMkLst>
        </pc:picChg>
        <pc:picChg chg="add del mod">
          <ac:chgData name="Elena Lengthorn" userId="a470819a-500a-4418-be3e-d11a7050ebc5" providerId="ADAL" clId="{34C0AD68-350D-45A8-A233-570768623B57}" dt="2019-05-08T20:55:36.048" v="68" actId="478"/>
          <ac:picMkLst>
            <pc:docMk/>
            <pc:sldMk cId="1700399150" sldId="335"/>
            <ac:picMk id="14" creationId="{8C8319C8-CB0A-4409-B123-FC6D1379F709}"/>
          </ac:picMkLst>
        </pc:picChg>
      </pc:sldChg>
      <pc:sldChg chg="ord modNotesTx">
        <pc:chgData name="Elena Lengthorn" userId="a470819a-500a-4418-be3e-d11a7050ebc5" providerId="ADAL" clId="{34C0AD68-350D-45A8-A233-570768623B57}" dt="2019-05-08T21:22:09.691" v="535" actId="20577"/>
        <pc:sldMkLst>
          <pc:docMk/>
          <pc:sldMk cId="1392451955" sldId="336"/>
        </pc:sldMkLst>
      </pc:sldChg>
      <pc:sldChg chg="addSp delSp modSp add ord modNotesTx">
        <pc:chgData name="Elena Lengthorn" userId="a470819a-500a-4418-be3e-d11a7050ebc5" providerId="ADAL" clId="{34C0AD68-350D-45A8-A233-570768623B57}" dt="2019-05-08T21:40:34.030" v="995" actId="20577"/>
        <pc:sldMkLst>
          <pc:docMk/>
          <pc:sldMk cId="2488214623" sldId="337"/>
        </pc:sldMkLst>
        <pc:spChg chg="del">
          <ac:chgData name="Elena Lengthorn" userId="a470819a-500a-4418-be3e-d11a7050ebc5" providerId="ADAL" clId="{34C0AD68-350D-45A8-A233-570768623B57}" dt="2019-05-08T20:38:02.565" v="2" actId="931"/>
          <ac:spMkLst>
            <pc:docMk/>
            <pc:sldMk cId="2488214623" sldId="337"/>
            <ac:spMk id="3" creationId="{101BAA8F-380C-4235-A1CE-C9D540888371}"/>
          </ac:spMkLst>
        </pc:spChg>
        <pc:spChg chg="add del mod">
          <ac:chgData name="Elena Lengthorn" userId="a470819a-500a-4418-be3e-d11a7050ebc5" providerId="ADAL" clId="{34C0AD68-350D-45A8-A233-570768623B57}" dt="2019-05-08T20:38:43.238" v="4" actId="931"/>
          <ac:spMkLst>
            <pc:docMk/>
            <pc:sldMk cId="2488214623" sldId="337"/>
            <ac:spMk id="7" creationId="{1F77EFB4-701C-4C39-8470-4DBAF8F99D9C}"/>
          </ac:spMkLst>
        </pc:spChg>
        <pc:picChg chg="add del mod">
          <ac:chgData name="Elena Lengthorn" userId="a470819a-500a-4418-be3e-d11a7050ebc5" providerId="ADAL" clId="{34C0AD68-350D-45A8-A233-570768623B57}" dt="2019-05-08T20:38:07.241" v="3" actId="478"/>
          <ac:picMkLst>
            <pc:docMk/>
            <pc:sldMk cId="2488214623" sldId="337"/>
            <ac:picMk id="5" creationId="{42DD2FCE-FB0B-4E8C-98EC-C7D12648CD9F}"/>
          </ac:picMkLst>
        </pc:picChg>
        <pc:picChg chg="add mod">
          <ac:chgData name="Elena Lengthorn" userId="a470819a-500a-4418-be3e-d11a7050ebc5" providerId="ADAL" clId="{34C0AD68-350D-45A8-A233-570768623B57}" dt="2019-05-08T20:41:11.821" v="12" actId="1076"/>
          <ac:picMkLst>
            <pc:docMk/>
            <pc:sldMk cId="2488214623" sldId="337"/>
            <ac:picMk id="9" creationId="{49F0EAAE-3424-46A5-BC99-734F55B737D4}"/>
          </ac:picMkLst>
        </pc:picChg>
        <pc:picChg chg="add mod">
          <ac:chgData name="Elena Lengthorn" userId="a470819a-500a-4418-be3e-d11a7050ebc5" providerId="ADAL" clId="{34C0AD68-350D-45A8-A233-570768623B57}" dt="2019-05-08T20:41:09.186" v="11" actId="1076"/>
          <ac:picMkLst>
            <pc:docMk/>
            <pc:sldMk cId="2488214623" sldId="337"/>
            <ac:picMk id="11" creationId="{11DCD411-65AC-41A8-9EF6-7DCB27AA80B7}"/>
          </ac:picMkLst>
        </pc:picChg>
      </pc:sldChg>
      <pc:sldChg chg="addSp modSp add ord modAnim modNotesTx">
        <pc:chgData name="Elena Lengthorn" userId="a470819a-500a-4418-be3e-d11a7050ebc5" providerId="ADAL" clId="{34C0AD68-350D-45A8-A233-570768623B57}" dt="2019-05-08T21:18:51.442" v="471"/>
        <pc:sldMkLst>
          <pc:docMk/>
          <pc:sldMk cId="4161782187" sldId="338"/>
        </pc:sldMkLst>
        <pc:spChg chg="add mod">
          <ac:chgData name="Elena Lengthorn" userId="a470819a-500a-4418-be3e-d11a7050ebc5" providerId="ADAL" clId="{34C0AD68-350D-45A8-A233-570768623B57}" dt="2019-05-08T21:17:54.251" v="463" actId="20577"/>
          <ac:spMkLst>
            <pc:docMk/>
            <pc:sldMk cId="4161782187" sldId="338"/>
            <ac:spMk id="5" creationId="{CC742373-C2D2-4B67-8D9E-CC85DDEFBBF0}"/>
          </ac:spMkLst>
        </pc:spChg>
        <pc:spChg chg="add mod">
          <ac:chgData name="Elena Lengthorn" userId="a470819a-500a-4418-be3e-d11a7050ebc5" providerId="ADAL" clId="{34C0AD68-350D-45A8-A233-570768623B57}" dt="2019-05-08T21:18:38.850" v="470" actId="14100"/>
          <ac:spMkLst>
            <pc:docMk/>
            <pc:sldMk cId="4161782187" sldId="338"/>
            <ac:spMk id="6" creationId="{2F01B1C2-0CA9-49DA-B933-12CECFB86AF5}"/>
          </ac:spMkLst>
        </pc:spChg>
        <pc:picChg chg="add mod">
          <ac:chgData name="Elena Lengthorn" userId="a470819a-500a-4418-be3e-d11a7050ebc5" providerId="ADAL" clId="{34C0AD68-350D-45A8-A233-570768623B57}" dt="2019-05-08T21:03:45.536" v="118" actId="14100"/>
          <ac:picMkLst>
            <pc:docMk/>
            <pc:sldMk cId="4161782187" sldId="338"/>
            <ac:picMk id="4" creationId="{46780101-D317-4120-8AE7-FDE08A0A7333}"/>
          </ac:picMkLst>
        </pc:picChg>
      </pc:sldChg>
      <pc:sldChg chg="addSp modSp add">
        <pc:chgData name="Elena Lengthorn" userId="a470819a-500a-4418-be3e-d11a7050ebc5" providerId="ADAL" clId="{34C0AD68-350D-45A8-A233-570768623B57}" dt="2019-05-08T21:36:57.362" v="991" actId="20577"/>
        <pc:sldMkLst>
          <pc:docMk/>
          <pc:sldMk cId="742171285" sldId="339"/>
        </pc:sldMkLst>
        <pc:spChg chg="mod">
          <ac:chgData name="Elena Lengthorn" userId="a470819a-500a-4418-be3e-d11a7050ebc5" providerId="ADAL" clId="{34C0AD68-350D-45A8-A233-570768623B57}" dt="2019-05-08T21:12:38.204" v="412" actId="113"/>
          <ac:spMkLst>
            <pc:docMk/>
            <pc:sldMk cId="742171285" sldId="339"/>
            <ac:spMk id="2" creationId="{9EE9D7DF-F973-4003-BB1B-6D79481D3D3B}"/>
          </ac:spMkLst>
        </pc:spChg>
        <pc:spChg chg="mod">
          <ac:chgData name="Elena Lengthorn" userId="a470819a-500a-4418-be3e-d11a7050ebc5" providerId="ADAL" clId="{34C0AD68-350D-45A8-A233-570768623B57}" dt="2019-05-08T21:36:57.362" v="991" actId="20577"/>
          <ac:spMkLst>
            <pc:docMk/>
            <pc:sldMk cId="742171285" sldId="339"/>
            <ac:spMk id="3" creationId="{E0870CBD-B481-49EB-AB6B-336EE5A31883}"/>
          </ac:spMkLst>
        </pc:spChg>
        <pc:picChg chg="add">
          <ac:chgData name="Elena Lengthorn" userId="a470819a-500a-4418-be3e-d11a7050ebc5" providerId="ADAL" clId="{34C0AD68-350D-45A8-A233-570768623B57}" dt="2019-05-08T21:14:24.514" v="413"/>
          <ac:picMkLst>
            <pc:docMk/>
            <pc:sldMk cId="742171285" sldId="339"/>
            <ac:picMk id="4" creationId="{ED4D604F-EE13-4895-B5C9-BC31D31A11E4}"/>
          </ac:picMkLst>
        </pc:picChg>
      </pc:sldChg>
      <pc:sldChg chg="addSp delSp modSp add">
        <pc:chgData name="Elena Lengthorn" userId="a470819a-500a-4418-be3e-d11a7050ebc5" providerId="ADAL" clId="{34C0AD68-350D-45A8-A233-570768623B57}" dt="2019-05-08T21:33:52.314" v="853" actId="1076"/>
        <pc:sldMkLst>
          <pc:docMk/>
          <pc:sldMk cId="1421640647" sldId="340"/>
        </pc:sldMkLst>
        <pc:picChg chg="add mod">
          <ac:chgData name="Elena Lengthorn" userId="a470819a-500a-4418-be3e-d11a7050ebc5" providerId="ADAL" clId="{34C0AD68-350D-45A8-A233-570768623B57}" dt="2019-05-08T21:33:37.308" v="852" actId="1076"/>
          <ac:picMkLst>
            <pc:docMk/>
            <pc:sldMk cId="1421640647" sldId="340"/>
            <ac:picMk id="4" creationId="{1C7CFCEF-5F9D-4BE5-8A31-9D38AB3933F6}"/>
          </ac:picMkLst>
        </pc:picChg>
        <pc:picChg chg="add del">
          <ac:chgData name="Elena Lengthorn" userId="a470819a-500a-4418-be3e-d11a7050ebc5" providerId="ADAL" clId="{34C0AD68-350D-45A8-A233-570768623B57}" dt="2019-05-08T21:33:26.667" v="849"/>
          <ac:picMkLst>
            <pc:docMk/>
            <pc:sldMk cId="1421640647" sldId="340"/>
            <ac:picMk id="5" creationId="{C4CF6994-236E-476B-837A-A3166B9E0CFA}"/>
          </ac:picMkLst>
        </pc:picChg>
        <pc:picChg chg="add mod">
          <ac:chgData name="Elena Lengthorn" userId="a470819a-500a-4418-be3e-d11a7050ebc5" providerId="ADAL" clId="{34C0AD68-350D-45A8-A233-570768623B57}" dt="2019-05-08T21:33:52.314" v="853" actId="1076"/>
          <ac:picMkLst>
            <pc:docMk/>
            <pc:sldMk cId="1421640647" sldId="340"/>
            <ac:picMk id="1026" creationId="{48B98067-45FA-4450-A757-B648880C99D0}"/>
          </ac:picMkLst>
        </pc:picChg>
      </pc:sldChg>
      <pc:sldChg chg="add">
        <pc:chgData name="Elena Lengthorn" userId="a470819a-500a-4418-be3e-d11a7050ebc5" providerId="ADAL" clId="{34C0AD68-350D-45A8-A233-570768623B57}" dt="2019-05-08T21:43:06.164" v="998"/>
        <pc:sldMkLst>
          <pc:docMk/>
          <pc:sldMk cId="35708576" sldId="343"/>
        </pc:sldMkLst>
      </pc:sldChg>
      <pc:sldChg chg="add">
        <pc:chgData name="Elena Lengthorn" userId="a470819a-500a-4418-be3e-d11a7050ebc5" providerId="ADAL" clId="{34C0AD68-350D-45A8-A233-570768623B57}" dt="2019-05-08T21:45:17.740" v="1004"/>
        <pc:sldMkLst>
          <pc:docMk/>
          <pc:sldMk cId="2184051369" sldId="344"/>
        </pc:sldMkLst>
      </pc:sldChg>
      <pc:sldMasterChg chg="delSldLayout">
        <pc:chgData name="Elena Lengthorn" userId="a470819a-500a-4418-be3e-d11a7050ebc5" providerId="ADAL" clId="{34C0AD68-350D-45A8-A233-570768623B57}" dt="2019-05-08T21:47:31.945" v="1081" actId="2696"/>
        <pc:sldMasterMkLst>
          <pc:docMk/>
          <pc:sldMasterMk cId="2494238377" sldId="2147483648"/>
        </pc:sldMasterMkLst>
      </pc:sldMasterChg>
      <pc:sldMasterChg chg="delSldLayout">
        <pc:chgData name="Elena Lengthorn" userId="a470819a-500a-4418-be3e-d11a7050ebc5" providerId="ADAL" clId="{34C0AD68-350D-45A8-A233-570768623B57}" dt="2019-05-08T21:48:02.881" v="1087" actId="2696"/>
        <pc:sldMasterMkLst>
          <pc:docMk/>
          <pc:sldMasterMk cId="450141521" sldId="2147483662"/>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645D719-265D-4614-A496-F493F9666B8D}" type="datetimeFigureOut">
              <a:rPr lang="en-GB" smtClean="0"/>
              <a:t>10/05/2019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8B2E2B-B10E-4529-AB28-860EEBCD47EE}" type="slidenum">
              <a:rPr lang="en-GB" smtClean="0"/>
              <a:t>‹#›</a:t>
            </a:fld>
            <a:endParaRPr lang="en-GB"/>
          </a:p>
        </p:txBody>
      </p:sp>
    </p:spTree>
    <p:extLst>
      <p:ext uri="{BB962C8B-B14F-4D97-AF65-F5344CB8AC3E}">
        <p14:creationId xmlns:p14="http://schemas.microsoft.com/office/powerpoint/2010/main" val="4176490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teesnet.liverpoolworldcentr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meraldinsight.com/doi/abs/10.1108/S1479-36792014000002700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80595/SMSC_Guidance_Maintained_Schoo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ournals.sagepub.com/doi/full/10.1177/089202061665317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533618/SFR21_2016_MainTex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teesnet.liverpoolworldcentre.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meraldinsight.com/doi/abs/10.1108/S1479-36792014000002700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ssets.publishing.service.gov.uk/government/uploads/system/uploads/attachment_data/file/380595/SMSC_Guidance_Maintained_Schools.pdf"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inews.co.uk/news/health/air-pollution-kills-64000-people-in-the-uk-every-year/" TargetMode="External"/><Relationship Id="rId3" Type="http://schemas.openxmlformats.org/officeDocument/2006/relationships/hyperlink" Target="https://news.sky.com/video/extinction-rebellion-stage-die-in-at-european-commission-11711453" TargetMode="External"/><Relationship Id="rId7" Type="http://schemas.openxmlformats.org/officeDocument/2006/relationships/hyperlink" Target="https://www.theguardian.com/uk-news/2019/may/02/ella-kissi-debrah-new-inquest-granted-into-air-pollution-death"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theguardian.com/environment/2018/may/17/uk-taken-to-europes-highest-court-over-air-pollution" TargetMode="External"/><Relationship Id="rId5" Type="http://schemas.openxmlformats.org/officeDocument/2006/relationships/hyperlink" Target="https://www.independent.co.uk/topic/climate-emergency" TargetMode="External"/><Relationship Id="rId4" Type="http://schemas.openxmlformats.org/officeDocument/2006/relationships/hyperlink" Target="https://www.independent.co.uk/news/uk/politics/climate-change-environment-emergency-commons-motion-mps-vote-latest-a8895456.html?utm_medium=Social&amp;utm_source=Facebook&amp;fbclid=IwAR0Mz2KT_MUoNYButwEkH-4zTq2ai7gvAKIKfh4h8TDVgIz5p7jZpXeVVFs#Echobox=1556734746" TargetMode="External"/><Relationship Id="rId9" Type="http://schemas.openxmlformats.org/officeDocument/2006/relationships/hyperlink" Target="https://www.theguardian.com/environment/2019/feb/22/teachers-and-students-stage-mock-climate-classes-national-curriculu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kssd.co.uk/Handlers/Download.ashx?IDMF=62c71dd6-d83b-4b3b-b98b-e7f9f1e2190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kssd.co.uk/News/better-future-for-al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ecd.org/education/Global-competency-for-an-inclusive-world.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n.org/sustainabledevelopment/sustainable-development-go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http://teesnet.liverpoolworldcentre.org/</a:t>
            </a:r>
            <a:endParaRPr lang="en-GB" dirty="0"/>
          </a:p>
          <a:p>
            <a:endParaRPr lang="en-GB" dirty="0"/>
          </a:p>
          <a:p>
            <a:r>
              <a:rPr lang="en-GB" dirty="0"/>
              <a:t>The purpose of education</a:t>
            </a:r>
          </a:p>
          <a:p>
            <a:r>
              <a:rPr lang="en-GB" dirty="0"/>
              <a:t>UN SDGs and OECD</a:t>
            </a:r>
          </a:p>
          <a:p>
            <a:r>
              <a:rPr lang="en-GB" dirty="0" err="1"/>
              <a:t>TEESNet</a:t>
            </a:r>
            <a:endParaRPr lang="en-GB" dirty="0"/>
          </a:p>
          <a:p>
            <a:r>
              <a:rPr lang="en-GB" dirty="0"/>
              <a:t>Relevance and responsibility</a:t>
            </a:r>
          </a:p>
          <a:p>
            <a:r>
              <a:rPr lang="en-GB" dirty="0"/>
              <a:t>Book offer</a:t>
            </a:r>
          </a:p>
          <a:p>
            <a:r>
              <a:rPr lang="en-GB" dirty="0"/>
              <a:t>Tweet </a:t>
            </a:r>
          </a:p>
          <a:p>
            <a:endParaRPr lang="en-GB" dirty="0"/>
          </a:p>
          <a:p>
            <a:endParaRPr lang="en-GB" dirty="0"/>
          </a:p>
          <a:p>
            <a:endParaRPr lang="en-GB" dirty="0"/>
          </a:p>
          <a:p>
            <a:r>
              <a:rPr lang="en-GB" dirty="0"/>
              <a:t>Executive summary </a:t>
            </a:r>
          </a:p>
          <a:p>
            <a:endParaRPr lang="en-GB" dirty="0"/>
          </a:p>
          <a:p>
            <a:r>
              <a:rPr lang="en-GB" dirty="0" err="1"/>
              <a:t>TEESnet</a:t>
            </a:r>
            <a:r>
              <a:rPr lang="en-GB" dirty="0"/>
              <a:t> aims to develop a UK wide community of practice in ESD/GC within Teacher Education (TE) in higher education and schools that shares research and practice to develop new understanding across the sector in the UK and beyond. </a:t>
            </a:r>
          </a:p>
          <a:p>
            <a:endParaRPr lang="en-GB" dirty="0"/>
          </a:p>
          <a:p>
            <a:r>
              <a:rPr lang="en-GB" dirty="0"/>
              <a:t>This is achieved through  Embedding ESD/GC in Teacher Education in the UK regions, with links to Europe and the wider world, in relation to ethos, values, curriculum content, learning, teaching and assessment. </a:t>
            </a:r>
          </a:p>
          <a:p>
            <a:r>
              <a:rPr lang="en-GB" dirty="0"/>
              <a:t> Encouraging and promoting research on ESD/GC within TE, with particular emphasis on exploring its impact on student teachers, teachers, young people and their communities. </a:t>
            </a:r>
          </a:p>
          <a:p>
            <a:r>
              <a:rPr lang="en-GB" dirty="0"/>
              <a:t> Connecting researchers and practitioners across the UK and Europe concerned with teacher education and ideas from ESD/GC / Development Education / Global Learning / Environment Education, and Moral/Values Education </a:t>
            </a:r>
          </a:p>
          <a:p>
            <a:r>
              <a:rPr lang="en-GB" dirty="0"/>
              <a:t> Reflecting upon and shaping the debate on ESD/GC and the implications for the lives and the work of teachers </a:t>
            </a:r>
          </a:p>
          <a:p>
            <a:endParaRPr lang="en-GB" dirty="0"/>
          </a:p>
          <a:p>
            <a:r>
              <a:rPr lang="en-GB" dirty="0"/>
              <a:t>Objectives 2015-2017 </a:t>
            </a:r>
          </a:p>
          <a:p>
            <a:r>
              <a:rPr lang="en-GB" dirty="0"/>
              <a:t>1. Deliver an annual conference on Education for Sustainable Development and Global Citizenship </a:t>
            </a:r>
          </a:p>
          <a:p>
            <a:r>
              <a:rPr lang="en-GB" dirty="0"/>
              <a:t>2. Supporting members to prepare papers for annual conferences, and develop research in area of ESD/ GC. </a:t>
            </a:r>
          </a:p>
          <a:p>
            <a:r>
              <a:rPr lang="en-GB" dirty="0"/>
              <a:t>3. Maintain active membership of steering group to steer direction of </a:t>
            </a:r>
            <a:r>
              <a:rPr lang="en-GB" dirty="0" err="1"/>
              <a:t>TEESNet</a:t>
            </a:r>
            <a:r>
              <a:rPr lang="en-GB" dirty="0"/>
              <a:t> and support work of Directors </a:t>
            </a:r>
          </a:p>
          <a:p>
            <a:r>
              <a:rPr lang="en-GB" dirty="0"/>
              <a:t>4. Develop funded research project proposal 5. Provide appropriate level of advocacy for ESD/ GC learning in Higher Education settings</a:t>
            </a:r>
          </a:p>
        </p:txBody>
      </p:sp>
      <p:sp>
        <p:nvSpPr>
          <p:cNvPr id="4" name="Slide Number Placeholder 3"/>
          <p:cNvSpPr>
            <a:spLocks noGrp="1"/>
          </p:cNvSpPr>
          <p:nvPr>
            <p:ph type="sldNum" sz="quarter" idx="10"/>
          </p:nvPr>
        </p:nvSpPr>
        <p:spPr/>
        <p:txBody>
          <a:bodyPr/>
          <a:lstStyle/>
          <a:p>
            <a:fld id="{C78B2E2B-B10E-4529-AB28-860EEBCD47EE}" type="slidenum">
              <a:rPr lang="en-GB" smtClean="0"/>
              <a:t>1</a:t>
            </a:fld>
            <a:endParaRPr lang="en-GB"/>
          </a:p>
        </p:txBody>
      </p:sp>
    </p:spTree>
    <p:extLst>
      <p:ext uri="{BB962C8B-B14F-4D97-AF65-F5344CB8AC3E}">
        <p14:creationId xmlns:p14="http://schemas.microsoft.com/office/powerpoint/2010/main" val="313342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are they?</a:t>
            </a:r>
          </a:p>
          <a:p>
            <a:r>
              <a:rPr lang="en-GB" dirty="0"/>
              <a:t>What do they do?</a:t>
            </a:r>
          </a:p>
          <a:p>
            <a:r>
              <a:rPr lang="en-GB" dirty="0"/>
              <a:t>Origins – actions – conferences, publications, range (membership)</a:t>
            </a:r>
          </a:p>
          <a:p>
            <a:endParaRPr lang="en-GB" dirty="0"/>
          </a:p>
          <a:p>
            <a:r>
              <a:rPr lang="en-GB" dirty="0"/>
              <a:t>Interacting with MPs, informing DFID programmes</a:t>
            </a:r>
          </a:p>
          <a:p>
            <a:endParaRPr lang="en-GB" dirty="0"/>
          </a:p>
          <a:p>
            <a:r>
              <a:rPr lang="en-GB" dirty="0"/>
              <a:t>Executive summary </a:t>
            </a:r>
          </a:p>
          <a:p>
            <a:endParaRPr lang="en-GB" dirty="0"/>
          </a:p>
          <a:p>
            <a:r>
              <a:rPr lang="en-GB" dirty="0" err="1"/>
              <a:t>TEESnet</a:t>
            </a:r>
            <a:r>
              <a:rPr lang="en-GB" dirty="0"/>
              <a:t> aims to develop a UK wide community of practice in ESD/GC within Teacher Education (TE) in higher education and schools that shares research and practice to develop new understanding across the sector in the UK and beyond. </a:t>
            </a:r>
          </a:p>
          <a:p>
            <a:endParaRPr lang="en-GB" dirty="0"/>
          </a:p>
          <a:p>
            <a:r>
              <a:rPr lang="en-GB" dirty="0"/>
              <a:t>This is achieved through </a:t>
            </a:r>
          </a:p>
          <a:p>
            <a:r>
              <a:rPr lang="en-GB" dirty="0"/>
              <a:t> Embedding ESD/GC in Teacher Education in the UK regions, with links to Europe and the wider world, in relation to ethos, values, curriculum content, learning, teaching and assessment. </a:t>
            </a:r>
          </a:p>
          <a:p>
            <a:r>
              <a:rPr lang="en-GB" dirty="0"/>
              <a:t> Encouraging and promoting research on ESD/GC within TE, with particular emphasis on exploring its impact on student teachers, teachers, young people and their communities. </a:t>
            </a:r>
          </a:p>
          <a:p>
            <a:r>
              <a:rPr lang="en-GB" dirty="0"/>
              <a:t> Connecting researchers and practitioners across the UK and Europe concerned with teacher education and ideas from ESD/GC / Development Education / Global Learning / Environment Education, and Moral/Values Education </a:t>
            </a:r>
          </a:p>
          <a:p>
            <a:r>
              <a:rPr lang="en-GB" dirty="0"/>
              <a:t> Reflecting upon and shaping the debate on ESD/GC and the implications for the lives and the work of teachers </a:t>
            </a:r>
          </a:p>
          <a:p>
            <a:endParaRPr lang="en-GB" dirty="0"/>
          </a:p>
          <a:p>
            <a:r>
              <a:rPr lang="en-GB" dirty="0"/>
              <a:t>Objectives 2015-2017 </a:t>
            </a:r>
          </a:p>
          <a:p>
            <a:r>
              <a:rPr lang="en-GB" dirty="0"/>
              <a:t>1. Deliver an annual conference on Education for Sustainable Development and Global Citizenship </a:t>
            </a:r>
          </a:p>
          <a:p>
            <a:r>
              <a:rPr lang="en-GB" dirty="0"/>
              <a:t>2. Supporting members to prepare papers for annual conferences, and develop research in area of ESD/ GC. </a:t>
            </a:r>
          </a:p>
          <a:p>
            <a:r>
              <a:rPr lang="en-GB" dirty="0"/>
              <a:t>3. Maintain active membership of steering group to steer direction of </a:t>
            </a:r>
            <a:r>
              <a:rPr lang="en-GB" dirty="0" err="1"/>
              <a:t>TEESNet</a:t>
            </a:r>
            <a:r>
              <a:rPr lang="en-GB" dirty="0"/>
              <a:t> and support work of Directors </a:t>
            </a:r>
          </a:p>
          <a:p>
            <a:r>
              <a:rPr lang="en-GB" dirty="0"/>
              <a:t>4. Develop funded research project proposal 5. Provide appropriate level of advocacy for ESD/ GC learning in Higher Education settings</a:t>
            </a:r>
          </a:p>
          <a:p>
            <a:endParaRPr lang="en-GB" dirty="0"/>
          </a:p>
        </p:txBody>
      </p:sp>
      <p:sp>
        <p:nvSpPr>
          <p:cNvPr id="4" name="Slide Number Placeholder 3"/>
          <p:cNvSpPr>
            <a:spLocks noGrp="1"/>
          </p:cNvSpPr>
          <p:nvPr>
            <p:ph type="sldNum" sz="quarter" idx="5"/>
          </p:nvPr>
        </p:nvSpPr>
        <p:spPr/>
        <p:txBody>
          <a:bodyPr/>
          <a:lstStyle/>
          <a:p>
            <a:fld id="{C78B2E2B-B10E-4529-AB28-860EEBCD47EE}" type="slidenum">
              <a:rPr lang="en-GB" smtClean="0"/>
              <a:t>12</a:t>
            </a:fld>
            <a:endParaRPr lang="en-GB"/>
          </a:p>
        </p:txBody>
      </p:sp>
    </p:spTree>
    <p:extLst>
      <p:ext uri="{BB962C8B-B14F-4D97-AF65-F5344CB8AC3E}">
        <p14:creationId xmlns:p14="http://schemas.microsoft.com/office/powerpoint/2010/main" val="340757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Classroom teacher findings 2016</a:t>
            </a:r>
          </a:p>
          <a:p>
            <a:r>
              <a:rPr lang="en-GB" dirty="0"/>
              <a:t>SDGs in ITE 2017</a:t>
            </a:r>
          </a:p>
          <a:p>
            <a:r>
              <a:rPr lang="en-GB" dirty="0"/>
              <a:t>SDGs in West Midlands schools 2018 – publication in Research in Action - </a:t>
            </a:r>
            <a:r>
              <a:rPr lang="en-GB" sz="1200" b="1" dirty="0">
                <a:solidFill>
                  <a:srgbClr val="0070C0"/>
                </a:solidFill>
              </a:rPr>
              <a:t>Getting to the Heart of the Sustainable Development Goals (SDGs):</a:t>
            </a:r>
            <a:endParaRPr lang="en-GB" sz="1200" dirty="0">
              <a:solidFill>
                <a:srgbClr val="0070C0"/>
              </a:solidFill>
            </a:endParaRPr>
          </a:p>
          <a:p>
            <a:pPr algn="ctr"/>
            <a:r>
              <a:rPr lang="en-GB" sz="1200" b="1" dirty="0"/>
              <a:t>          The Role of Teacher Education in Prompting Critical Engagement and Action</a:t>
            </a:r>
          </a:p>
          <a:p>
            <a:endParaRPr lang="en-GB" dirty="0"/>
          </a:p>
          <a:p>
            <a:r>
              <a:rPr lang="en-GB" dirty="0"/>
              <a:t>Proposal to British Council  </a:t>
            </a:r>
          </a:p>
          <a:p>
            <a:endParaRPr lang="en-GB" sz="1200" b="0" i="0" u="none" strike="noStrike" kern="1200" dirty="0">
              <a:solidFill>
                <a:schemeClr val="tx1"/>
              </a:solidFill>
              <a:effectLst/>
              <a:latin typeface="+mn-lt"/>
              <a:ea typeface="+mn-ea"/>
              <a:cs typeface="+mn-cs"/>
              <a:hlinkClick r:id="rId3"/>
            </a:endParaRPr>
          </a:p>
          <a:p>
            <a:r>
              <a:rPr lang="en-GB" sz="1200" b="0" i="0" u="none" strike="noStrike" kern="1200" dirty="0">
                <a:solidFill>
                  <a:schemeClr val="tx1"/>
                </a:solidFill>
                <a:effectLst/>
                <a:latin typeface="+mn-lt"/>
                <a:ea typeface="+mn-ea"/>
                <a:cs typeface="+mn-cs"/>
                <a:hlinkClick r:id="rId3"/>
              </a:rPr>
              <a:t>No Teacher Is an Island: How Social Networks Shape Teacher Quality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Kira J. Baker-Doyle</a:t>
            </a:r>
          </a:p>
          <a:p>
            <a:r>
              <a:rPr lang="en-GB" sz="1200" b="0" i="0" kern="1200" dirty="0">
                <a:solidFill>
                  <a:schemeClr val="tx1"/>
                </a:solidFill>
                <a:effectLst/>
                <a:latin typeface="+mn-lt"/>
                <a:ea typeface="+mn-ea"/>
                <a:cs typeface="+mn-cs"/>
              </a:rPr>
              <a:t>Promoting and Sustaining a Quality Teacher Workforce. 2015, 367-383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78B2E2B-B10E-4529-AB28-860EEBCD47EE}" type="slidenum">
              <a:rPr lang="en-GB" smtClean="0"/>
              <a:t>13</a:t>
            </a:fld>
            <a:endParaRPr lang="en-GB"/>
          </a:p>
        </p:txBody>
      </p:sp>
    </p:spTree>
    <p:extLst>
      <p:ext uri="{BB962C8B-B14F-4D97-AF65-F5344CB8AC3E}">
        <p14:creationId xmlns:p14="http://schemas.microsoft.com/office/powerpoint/2010/main" val="409575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know about the World’s Largest Lesson?</a:t>
            </a:r>
          </a:p>
        </p:txBody>
      </p:sp>
      <p:sp>
        <p:nvSpPr>
          <p:cNvPr id="4" name="Slide Number Placeholder 3"/>
          <p:cNvSpPr>
            <a:spLocks noGrp="1"/>
          </p:cNvSpPr>
          <p:nvPr>
            <p:ph type="sldNum" sz="quarter" idx="10"/>
          </p:nvPr>
        </p:nvSpPr>
        <p:spPr/>
        <p:txBody>
          <a:bodyPr/>
          <a:lstStyle/>
          <a:p>
            <a:fld id="{C78B2E2B-B10E-4529-AB28-860EEBCD47EE}" type="slidenum">
              <a:rPr lang="en-GB" smtClean="0"/>
              <a:t>14</a:t>
            </a:fld>
            <a:endParaRPr lang="en-GB"/>
          </a:p>
        </p:txBody>
      </p:sp>
    </p:spTree>
    <p:extLst>
      <p:ext uri="{BB962C8B-B14F-4D97-AF65-F5344CB8AC3E}">
        <p14:creationId xmlns:p14="http://schemas.microsoft.com/office/powerpoint/2010/main" val="344557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an introduction to the Worlds largest lesson by Malala </a:t>
            </a:r>
            <a:r>
              <a:rPr lang="en-GB" dirty="0" err="1"/>
              <a:t>yousafzi</a:t>
            </a:r>
            <a:r>
              <a:rPr lang="en-GB" dirty="0"/>
              <a:t> attendees were asked to share their thoughts and feelings.</a:t>
            </a:r>
          </a:p>
        </p:txBody>
      </p:sp>
      <p:sp>
        <p:nvSpPr>
          <p:cNvPr id="4" name="Slide Number Placeholder 3"/>
          <p:cNvSpPr>
            <a:spLocks noGrp="1"/>
          </p:cNvSpPr>
          <p:nvPr>
            <p:ph type="sldNum" sz="quarter" idx="10"/>
          </p:nvPr>
        </p:nvSpPr>
        <p:spPr/>
        <p:txBody>
          <a:bodyPr/>
          <a:lstStyle/>
          <a:p>
            <a:fld id="{C78B2E2B-B10E-4529-AB28-860EEBCD47EE}" type="slidenum">
              <a:rPr lang="en-GB" smtClean="0"/>
              <a:t>15</a:t>
            </a:fld>
            <a:endParaRPr lang="en-GB"/>
          </a:p>
        </p:txBody>
      </p:sp>
    </p:spTree>
    <p:extLst>
      <p:ext uri="{BB962C8B-B14F-4D97-AF65-F5344CB8AC3E}">
        <p14:creationId xmlns:p14="http://schemas.microsoft.com/office/powerpoint/2010/main" val="280134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SMSC targets: Through their provision of SMSC, schools should: • enable students to develop their self-knowledge, self-esteem and self-confidence; • enable students to distinguish right from wrong and to respect the civil and criminal law of England; • encourage students to accept responsibility for their behaviour, show initiative, and to understand how they can contribute positively to the lives of those living and working in the locality of the school and to society more widely; • enable students to acquire a broad general knowledge of and respect for public institutions and services in England; • further tolerance and harmony between different cultural traditions by enabling students to acquire an appreciation of and respect for their own and other cultures; • encourage respect for other people; and • encourage respect for democracy and support for participation in the democratic processes, including respect for the basis on which the law is made and applied in England.</a:t>
            </a:r>
          </a:p>
          <a:p>
            <a:r>
              <a:rPr lang="en-GB" dirty="0">
                <a:hlinkClick r:id="rId3"/>
              </a:rPr>
              <a:t>https://assets.publishing.service.gov.uk/government/uploads/system/uploads/attachment_data/file/380595/SMSC_Guidance_Maintained_Schools.pdf</a:t>
            </a:r>
            <a:endParaRPr lang="en-GB" dirty="0"/>
          </a:p>
          <a:p>
            <a:endParaRPr lang="en-GB" dirty="0"/>
          </a:p>
          <a:p>
            <a:r>
              <a:rPr lang="en-GB" dirty="0"/>
              <a:t>British</a:t>
            </a:r>
            <a:r>
              <a:rPr lang="en-GB" baseline="0" dirty="0"/>
              <a:t> Values: </a:t>
            </a:r>
            <a:r>
              <a:rPr lang="en-GB" dirty="0"/>
              <a:t>an understanding of how citizens can influence decision-making through the democratic process; • an appreciation that living under the rule of law protects individual citizens and is essential for their wellbeing and safety; </a:t>
            </a:r>
          </a:p>
          <a:p>
            <a:endParaRPr lang="en-GB" dirty="0"/>
          </a:p>
          <a:p>
            <a:r>
              <a:rPr lang="en-GB" dirty="0"/>
              <a:t>PSHE: Mental well being, health and fitness,</a:t>
            </a:r>
            <a:r>
              <a:rPr lang="en-GB" baseline="0" dirty="0"/>
              <a:t> health prevention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2. The relevance participants in the workshop felt the SDGs have within their curriculum areas and wider professional role.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The relevance participants in the workshop felt the SDGs have within their curriculum areas and wider professional role.</a:t>
            </a:r>
          </a:p>
          <a:p>
            <a:r>
              <a:rPr lang="en-GB" sz="1200" b="0" i="0" kern="1200" dirty="0">
                <a:solidFill>
                  <a:schemeClr val="tx1"/>
                </a:solidFill>
                <a:effectLst/>
                <a:latin typeface="+mn-lt"/>
                <a:ea typeface="+mn-ea"/>
                <a:cs typeface="+mn-cs"/>
              </a:rPr>
              <a:t>All of the trainees recognised the relevance of the Global Goals to educators, with most feeling personally responsible and that all teachers’ have responsibility for the delivery of the SDGs. Some of the trainees revealed that they felt the workshop, alongside conversations that the workshop prompted, have prepared them for embedding the global goals into their teaching practice or are keen to work with young people on the goals. Respondents additionally suggested that there is a need for strong leadership to drive forward ESD in schools, from its inclusion within statutory </a:t>
            </a:r>
            <a:r>
              <a:rPr lang="en-GB" sz="1200" b="0" i="0" kern="1200" dirty="0" err="1">
                <a:solidFill>
                  <a:schemeClr val="tx1"/>
                </a:solidFill>
                <a:effectLst/>
                <a:latin typeface="+mn-lt"/>
                <a:ea typeface="+mn-ea"/>
                <a:cs typeface="+mn-cs"/>
              </a:rPr>
              <a:t>DfE</a:t>
            </a:r>
            <a:r>
              <a:rPr lang="en-GB" sz="1200" b="0" i="0" kern="1200" dirty="0">
                <a:solidFill>
                  <a:schemeClr val="tx1"/>
                </a:solidFill>
                <a:effectLst/>
                <a:latin typeface="+mn-lt"/>
                <a:ea typeface="+mn-ea"/>
                <a:cs typeface="+mn-cs"/>
              </a:rPr>
              <a:t> frameworks, to empowered senior leaders with sustainability responsibilities. One respondent perceived an inequitable burden on humanities subjects to address the SDGs, whilst all interviewees (from MFL, Science and Geography) recognised the responsibility of educators.</a:t>
            </a:r>
          </a:p>
          <a:p>
            <a:endParaRPr lang="en-GB" dirty="0"/>
          </a:p>
          <a:p>
            <a:endParaRPr lang="en-GB" dirty="0"/>
          </a:p>
          <a:p>
            <a:r>
              <a:rPr lang="en-GB" sz="1200" b="0" i="0" kern="1200" dirty="0">
                <a:solidFill>
                  <a:schemeClr val="tx1"/>
                </a:solidFill>
                <a:effectLst/>
                <a:latin typeface="+mn-lt"/>
                <a:ea typeface="+mn-ea"/>
                <a:cs typeface="+mn-cs"/>
              </a:rPr>
              <a:t>Reponses on whose responsibility, within the education system, the SDGs are, were varied. Ranging from ‘everyone’ to, ‘those in power’ and ‘the </a:t>
            </a:r>
            <a:r>
              <a:rPr lang="en-GB" sz="1200" b="0" i="0" kern="1200" dirty="0" err="1">
                <a:solidFill>
                  <a:schemeClr val="tx1"/>
                </a:solidFill>
                <a:effectLst/>
                <a:latin typeface="+mn-lt"/>
                <a:ea typeface="+mn-ea"/>
                <a:cs typeface="+mn-cs"/>
              </a:rPr>
              <a:t>DfE</a:t>
            </a:r>
            <a:r>
              <a:rPr lang="en-GB" sz="1200" b="0" i="0" kern="1200" dirty="0">
                <a:solidFill>
                  <a:schemeClr val="tx1"/>
                </a:solidFill>
                <a:effectLst/>
                <a:latin typeface="+mn-lt"/>
                <a:ea typeface="+mn-ea"/>
                <a:cs typeface="+mn-cs"/>
              </a:rPr>
              <a:t>’. Interviewee C suggested that all educators, in every phase, have a responsibility and goes on to suggest that it would be a help for introductions to the SDGs to come through higher education in all fields of study. Interviewee B identified the responsibility as resting ultimately, further to suggested </a:t>
            </a:r>
            <a:r>
              <a:rPr lang="en-GB" sz="1200" b="0" i="0" kern="1200" dirty="0" err="1">
                <a:solidFill>
                  <a:schemeClr val="tx1"/>
                </a:solidFill>
                <a:effectLst/>
                <a:latin typeface="+mn-lt"/>
                <a:ea typeface="+mn-ea"/>
                <a:cs typeface="+mn-cs"/>
              </a:rPr>
              <a:t>DfE</a:t>
            </a:r>
            <a:r>
              <a:rPr lang="en-GB" sz="1200" b="0" i="0" kern="1200" dirty="0">
                <a:solidFill>
                  <a:schemeClr val="tx1"/>
                </a:solidFill>
                <a:effectLst/>
                <a:latin typeface="+mn-lt"/>
                <a:ea typeface="+mn-ea"/>
                <a:cs typeface="+mn-cs"/>
              </a:rPr>
              <a:t> insistence, with head teachers but that it could be delegated to a designated member of staff.</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Trainees shared their perception of the role of educators in delivering the SDGs. One interviewee (A) suggested that educators have an opportunity to deliver the goals explicitly through signposted sessions in PSHE/form time, as well as through different subjects such as geography, RE, Science and English. Whilst interviewee C suggested that the responsibility falls too often on the shoulders of geography educators: ‘..it needs to be the effort of the whole school as an institution of educators to work together to develop a scheme and create a culture where all subjects help contribute…’</a:t>
            </a:r>
          </a:p>
          <a:p>
            <a:r>
              <a:rPr lang="en-GB" sz="1200" b="0" i="0" kern="1200" dirty="0">
                <a:solidFill>
                  <a:schemeClr val="tx1"/>
                </a:solidFill>
                <a:effectLst/>
                <a:latin typeface="+mn-lt"/>
                <a:ea typeface="+mn-ea"/>
                <a:cs typeface="+mn-cs"/>
              </a:rPr>
              <a:t>Interviewee E suggested that it requires strong will from the school leadership, as classroom practitioners lack the time and perhaps will. Respondent D suggested that both pupils and teaching colleagues needed education on the SDGs in terms of their purpose and to challenge misconceptions with facts.</a:t>
            </a:r>
          </a:p>
          <a:p>
            <a:r>
              <a:rPr lang="en-GB" sz="1200" b="0" i="0" kern="1200" dirty="0">
                <a:solidFill>
                  <a:schemeClr val="tx1"/>
                </a:solidFill>
                <a:effectLst/>
                <a:latin typeface="+mn-lt"/>
                <a:ea typeface="+mn-ea"/>
                <a:cs typeface="+mn-cs"/>
              </a:rPr>
              <a:t>Interviewee B described teaching the SDGs as a responsibility, enabling pupils to make informed decisions. They suggest that all educators should be teaching the SDGs as part of an institution wide scheme.</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16</a:t>
            </a:fld>
            <a:endParaRPr lang="en-GB"/>
          </a:p>
        </p:txBody>
      </p:sp>
    </p:spTree>
    <p:extLst>
      <p:ext uri="{BB962C8B-B14F-4D97-AF65-F5344CB8AC3E}">
        <p14:creationId xmlns:p14="http://schemas.microsoft.com/office/powerpoint/2010/main" val="204382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As one of the country’s major providers of education, training and research for the children’s workforce</a:t>
            </a:r>
          </a:p>
          <a:p>
            <a:pPr>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been ranked 5th out of 150 in the UK’s greenest universities in the 2016 People &amp; Planet University League. Stud</a:t>
            </a:r>
            <a:r>
              <a:rPr lang="en-GB" sz="1200" b="0" i="0" kern="1200" dirty="0">
                <a:solidFill>
                  <a:schemeClr val="tx1"/>
                </a:solidFill>
                <a:effectLst/>
                <a:latin typeface="+mn-lt"/>
                <a:ea typeface="+mn-ea"/>
                <a:cs typeface="+mn-cs"/>
              </a:rPr>
              <a:t>ent action on world poverty and the environment.</a:t>
            </a:r>
            <a:endParaRPr lang="en-GB" dirty="0"/>
          </a:p>
          <a:p>
            <a:pPr>
              <a:defRPr/>
            </a:pPr>
            <a:r>
              <a:rPr lang="en-GB" dirty="0"/>
              <a:t>We were the first English University to achieve </a:t>
            </a:r>
            <a:r>
              <a:rPr lang="en-GB" dirty="0" err="1"/>
              <a:t>EcoCampus</a:t>
            </a:r>
            <a:r>
              <a:rPr lang="en-GB" dirty="0"/>
              <a:t> Platinum status in June 2010, and the second to gain ISO14001:2015 for all our campuses</a:t>
            </a:r>
          </a:p>
          <a:p>
            <a:r>
              <a:rPr lang="en-GB" sz="1200" b="0" i="0" kern="1200" dirty="0">
                <a:solidFill>
                  <a:schemeClr val="tx1"/>
                </a:solidFill>
                <a:effectLst/>
                <a:latin typeface="+mn-lt"/>
                <a:ea typeface="+mn-ea"/>
                <a:cs typeface="+mn-cs"/>
              </a:rPr>
              <a:t>Green Gown finalists in 8 categories over the last 3 years, Bike loan scheme winners 2014. The Green Gown Awards, run by the Environmental Association for Universities and Colleges (EAUC) and now in their eleventh year, recognise ‘exceptional sustainability initiatives’ being undertaken in universities and colleges across the UK, and are regarded as the most prestigious recognition of best practice within the sector. International Green Apple Award winners for Environmental best practice 2017, in for two projects; A City Council and University recycling collaboration, and Go Green Week in the City. </a:t>
            </a:r>
          </a:p>
          <a:p>
            <a:r>
              <a:rPr lang="en-GB" sz="1200" b="0" i="0" kern="1200" dirty="0">
                <a:solidFill>
                  <a:schemeClr val="tx1"/>
                </a:solidFill>
                <a:effectLst/>
                <a:latin typeface="+mn-lt"/>
                <a:ea typeface="+mn-ea"/>
                <a:cs typeface="+mn-cs"/>
              </a:rPr>
              <a:t>We were a Higher Education Academy Green Academy first cohort participant</a:t>
            </a:r>
          </a:p>
          <a:p>
            <a:r>
              <a:rPr lang="en-GB" sz="1200" b="0" i="0" kern="1200" dirty="0">
                <a:solidFill>
                  <a:schemeClr val="tx1"/>
                </a:solidFill>
                <a:effectLst/>
                <a:latin typeface="+mn-lt"/>
                <a:ea typeface="+mn-ea"/>
                <a:cs typeface="+mn-cs"/>
              </a:rPr>
              <a:t>Accredited with </a:t>
            </a:r>
            <a:r>
              <a:rPr lang="en-GB" sz="1200" b="0" i="0" kern="1200" dirty="0" err="1">
                <a:solidFill>
                  <a:schemeClr val="tx1"/>
                </a:solidFill>
                <a:effectLst/>
                <a:latin typeface="+mn-lt"/>
                <a:ea typeface="+mn-ea"/>
                <a:cs typeface="+mn-cs"/>
              </a:rPr>
              <a:t>FairTrade</a:t>
            </a:r>
            <a:r>
              <a:rPr lang="en-GB" sz="1200" b="0" i="0" kern="1200" dirty="0">
                <a:solidFill>
                  <a:schemeClr val="tx1"/>
                </a:solidFill>
                <a:effectLst/>
                <a:latin typeface="+mn-lt"/>
                <a:ea typeface="+mn-ea"/>
                <a:cs typeface="+mn-cs"/>
              </a:rPr>
              <a:t> status since 2008</a:t>
            </a:r>
          </a:p>
          <a:p>
            <a:pPr>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University of Worcester is working to include the SDGs in the practice of our trainee educators and this year held its first Institute of Education workshop on the Global Goals. </a:t>
            </a:r>
            <a:r>
              <a:rPr lang="en-GB" dirty="0"/>
              <a:t>We achieved Responsible Futures accreditation from the NUS for our whole institution approach to social responsibility and sustainability</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17</a:t>
            </a:fld>
            <a:endParaRPr lang="en-GB"/>
          </a:p>
        </p:txBody>
      </p:sp>
    </p:spTree>
    <p:extLst>
      <p:ext uri="{BB962C8B-B14F-4D97-AF65-F5344CB8AC3E}">
        <p14:creationId xmlns:p14="http://schemas.microsoft.com/office/powerpoint/2010/main" val="308969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8B2E2B-B10E-4529-AB28-860EEBCD47EE}" type="slidenum">
              <a:rPr lang="en-GB" smtClean="0"/>
              <a:t>18</a:t>
            </a:fld>
            <a:endParaRPr lang="en-GB"/>
          </a:p>
        </p:txBody>
      </p:sp>
    </p:spTree>
    <p:extLst>
      <p:ext uri="{BB962C8B-B14F-4D97-AF65-F5344CB8AC3E}">
        <p14:creationId xmlns:p14="http://schemas.microsoft.com/office/powerpoint/2010/main" val="25747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https://journals.sagepub.com/doi/full/10.1177/0892020616653179</a:t>
            </a:r>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19</a:t>
            </a:fld>
            <a:endParaRPr lang="en-GB"/>
          </a:p>
        </p:txBody>
      </p:sp>
    </p:spTree>
    <p:extLst>
      <p:ext uri="{BB962C8B-B14F-4D97-AF65-F5344CB8AC3E}">
        <p14:creationId xmlns:p14="http://schemas.microsoft.com/office/powerpoint/2010/main" val="192632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hlinkClick r:id="rId3"/>
              </a:rPr>
              <a:t>Department for Education statistics</a:t>
            </a:r>
            <a:r>
              <a:rPr lang="en-GB" sz="1200" b="0" i="0" kern="1200" dirty="0">
                <a:solidFill>
                  <a:schemeClr val="tx1"/>
                </a:solidFill>
                <a:effectLst/>
                <a:latin typeface="+mn-lt"/>
                <a:ea typeface="+mn-ea"/>
                <a:cs typeface="+mn-cs"/>
              </a:rPr>
              <a:t> show 26% of teachers in England are men - accounting for 38% of secondary and 15% of primary school teachers. TEACH FIRST</a:t>
            </a:r>
            <a:r>
              <a:rPr lang="en-GB" sz="1200" b="0" i="0" kern="1200" baseline="0" dirty="0">
                <a:solidFill>
                  <a:schemeClr val="tx1"/>
                </a:solidFill>
                <a:effectLst/>
                <a:latin typeface="+mn-lt"/>
                <a:ea typeface="+mn-ea"/>
                <a:cs typeface="+mn-cs"/>
              </a:rPr>
              <a:t> – BBC 2016</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Future Leaders Trust: </a:t>
            </a:r>
            <a:r>
              <a:rPr lang="en-GB" sz="1200" b="1" i="0" kern="1200" dirty="0">
                <a:solidFill>
                  <a:schemeClr val="tx1"/>
                </a:solidFill>
                <a:effectLst/>
                <a:latin typeface="+mn-lt"/>
                <a:ea typeface="+mn-ea"/>
                <a:cs typeface="+mn-cs"/>
              </a:rPr>
              <a:t>Despite a workforce dominated by women, just 36% of secondary school </a:t>
            </a:r>
            <a:r>
              <a:rPr lang="en-GB" sz="1200" b="1" i="0" kern="1200" dirty="0" err="1">
                <a:solidFill>
                  <a:schemeClr val="tx1"/>
                </a:solidFill>
                <a:effectLst/>
                <a:latin typeface="+mn-lt"/>
                <a:ea typeface="+mn-ea"/>
                <a:cs typeface="+mn-cs"/>
              </a:rPr>
              <a:t>headteachers</a:t>
            </a:r>
            <a:r>
              <a:rPr lang="en-GB" sz="1200" b="1" i="0" kern="1200" dirty="0">
                <a:solidFill>
                  <a:schemeClr val="tx1"/>
                </a:solidFill>
                <a:effectLst/>
                <a:latin typeface="+mn-lt"/>
                <a:ea typeface="+mn-ea"/>
                <a:cs typeface="+mn-cs"/>
              </a:rPr>
              <a:t> are female. Lottie </a:t>
            </a:r>
            <a:r>
              <a:rPr lang="en-GB" sz="1200" b="1" i="0" kern="1200" dirty="0" err="1">
                <a:solidFill>
                  <a:schemeClr val="tx1"/>
                </a:solidFill>
                <a:effectLst/>
                <a:latin typeface="+mn-lt"/>
                <a:ea typeface="+mn-ea"/>
                <a:cs typeface="+mn-cs"/>
              </a:rPr>
              <a:t>O’Conor</a:t>
            </a:r>
            <a:r>
              <a:rPr lang="en-GB" sz="1200" b="1" i="0" kern="1200" dirty="0">
                <a:solidFill>
                  <a:schemeClr val="tx1"/>
                </a:solidFill>
                <a:effectLst/>
                <a:latin typeface="+mn-lt"/>
                <a:ea typeface="+mn-ea"/>
                <a:cs typeface="+mn-cs"/>
              </a:rPr>
              <a:t> looks at how this imbalance can be corrected – Guardian May 2015</a:t>
            </a:r>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22</a:t>
            </a:fld>
            <a:endParaRPr lang="en-GB"/>
          </a:p>
        </p:txBody>
      </p:sp>
    </p:spTree>
    <p:extLst>
      <p:ext uri="{BB962C8B-B14F-4D97-AF65-F5344CB8AC3E}">
        <p14:creationId xmlns:p14="http://schemas.microsoft.com/office/powerpoint/2010/main" val="773668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http://teesnet.liverpoolworldcentre.org/</a:t>
            </a:r>
            <a:endParaRPr lang="en-GB" dirty="0"/>
          </a:p>
          <a:p>
            <a:endParaRPr lang="en-GB" dirty="0"/>
          </a:p>
          <a:p>
            <a:r>
              <a:rPr lang="en-GB" dirty="0"/>
              <a:t>The purpose of education</a:t>
            </a:r>
          </a:p>
          <a:p>
            <a:r>
              <a:rPr lang="en-GB" dirty="0"/>
              <a:t>UN SDGs and OECD</a:t>
            </a:r>
          </a:p>
          <a:p>
            <a:r>
              <a:rPr lang="en-GB" dirty="0" err="1"/>
              <a:t>TEESNet</a:t>
            </a:r>
            <a:endParaRPr lang="en-GB" dirty="0"/>
          </a:p>
          <a:p>
            <a:r>
              <a:rPr lang="en-GB" dirty="0"/>
              <a:t>Relevance and responsibility</a:t>
            </a:r>
          </a:p>
          <a:p>
            <a:r>
              <a:rPr lang="en-GB" dirty="0"/>
              <a:t>Book offer</a:t>
            </a:r>
          </a:p>
          <a:p>
            <a:r>
              <a:rPr lang="en-GB" dirty="0"/>
              <a:t>Tweet </a:t>
            </a:r>
          </a:p>
          <a:p>
            <a:endParaRPr lang="en-GB" dirty="0"/>
          </a:p>
          <a:p>
            <a:endParaRPr lang="en-GB" dirty="0"/>
          </a:p>
          <a:p>
            <a:endParaRPr lang="en-GB" dirty="0"/>
          </a:p>
          <a:p>
            <a:r>
              <a:rPr lang="en-GB" dirty="0"/>
              <a:t>Executive summary </a:t>
            </a:r>
          </a:p>
          <a:p>
            <a:endParaRPr lang="en-GB" dirty="0"/>
          </a:p>
          <a:p>
            <a:r>
              <a:rPr lang="en-GB" dirty="0" err="1"/>
              <a:t>TEESnet</a:t>
            </a:r>
            <a:r>
              <a:rPr lang="en-GB" dirty="0"/>
              <a:t> aims to develop a UK wide community of practice in ESD/GC within Teacher Education (TE) in higher education and schools that shares research and practice to develop new understanding across the sector in the UK and beyond. </a:t>
            </a:r>
          </a:p>
          <a:p>
            <a:endParaRPr lang="en-GB" dirty="0"/>
          </a:p>
          <a:p>
            <a:r>
              <a:rPr lang="en-GB" dirty="0"/>
              <a:t>This is achieved through  Embedding ESD/GC in Teacher Education in the UK regions, with links to Europe and the wider world, in relation to ethos, values, curriculum content, learning, teaching and assessment. </a:t>
            </a:r>
          </a:p>
          <a:p>
            <a:r>
              <a:rPr lang="en-GB" dirty="0"/>
              <a:t> Encouraging and promoting research on ESD/GC within TE, with particular emphasis on exploring its impact on student teachers, teachers, young people and their communities. </a:t>
            </a:r>
          </a:p>
          <a:p>
            <a:r>
              <a:rPr lang="en-GB" dirty="0"/>
              <a:t> Connecting researchers and practitioners across the UK and Europe concerned with teacher education and ideas from ESD/GC / Development Education / Global Learning / Environment Education, and Moral/Values Education </a:t>
            </a:r>
          </a:p>
          <a:p>
            <a:r>
              <a:rPr lang="en-GB" dirty="0"/>
              <a:t> Reflecting upon and shaping the debate on ESD/GC and the implications for the lives and the work of teachers </a:t>
            </a:r>
          </a:p>
          <a:p>
            <a:endParaRPr lang="en-GB" dirty="0"/>
          </a:p>
          <a:p>
            <a:r>
              <a:rPr lang="en-GB" dirty="0"/>
              <a:t>Objectives 2015-2017 </a:t>
            </a:r>
          </a:p>
          <a:p>
            <a:r>
              <a:rPr lang="en-GB" dirty="0"/>
              <a:t>1. Deliver an annual conference on Education for Sustainable Development and Global Citizenship </a:t>
            </a:r>
          </a:p>
          <a:p>
            <a:r>
              <a:rPr lang="en-GB" dirty="0"/>
              <a:t>2. Supporting members to prepare papers for annual conferences, and develop research in area of ESD/ GC. </a:t>
            </a:r>
          </a:p>
          <a:p>
            <a:r>
              <a:rPr lang="en-GB" dirty="0"/>
              <a:t>3. Maintain active membership of steering group to steer direction of </a:t>
            </a:r>
            <a:r>
              <a:rPr lang="en-GB" dirty="0" err="1"/>
              <a:t>TEESNet</a:t>
            </a:r>
            <a:r>
              <a:rPr lang="en-GB" dirty="0"/>
              <a:t> and support work of Directors </a:t>
            </a:r>
          </a:p>
          <a:p>
            <a:r>
              <a:rPr lang="en-GB" dirty="0"/>
              <a:t>4. Develop funded research project proposal 5. Provide appropriate level of advocacy for ESD/ GC learning in Higher Education settings</a:t>
            </a:r>
          </a:p>
        </p:txBody>
      </p:sp>
      <p:sp>
        <p:nvSpPr>
          <p:cNvPr id="4" name="Slide Number Placeholder 3"/>
          <p:cNvSpPr>
            <a:spLocks noGrp="1"/>
          </p:cNvSpPr>
          <p:nvPr>
            <p:ph type="sldNum" sz="quarter" idx="10"/>
          </p:nvPr>
        </p:nvSpPr>
        <p:spPr/>
        <p:txBody>
          <a:bodyPr/>
          <a:lstStyle/>
          <a:p>
            <a:fld id="{C78B2E2B-B10E-4529-AB28-860EEBCD47EE}" type="slidenum">
              <a:rPr lang="en-GB" smtClean="0"/>
              <a:t>23</a:t>
            </a:fld>
            <a:endParaRPr lang="en-GB"/>
          </a:p>
        </p:txBody>
      </p:sp>
    </p:spTree>
    <p:extLst>
      <p:ext uri="{BB962C8B-B14F-4D97-AF65-F5344CB8AC3E}">
        <p14:creationId xmlns:p14="http://schemas.microsoft.com/office/powerpoint/2010/main" val="201803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purpose of education: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3</a:t>
            </a:fld>
            <a:endParaRPr lang="en-GB"/>
          </a:p>
        </p:txBody>
      </p:sp>
    </p:spTree>
    <p:extLst>
      <p:ext uri="{BB962C8B-B14F-4D97-AF65-F5344CB8AC3E}">
        <p14:creationId xmlns:p14="http://schemas.microsoft.com/office/powerpoint/2010/main" val="216150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r>
              <a:rPr lang="en-GB" sz="1200" b="0" i="0" u="none" strike="noStrike" kern="1200" dirty="0">
                <a:solidFill>
                  <a:schemeClr val="tx1"/>
                </a:solidFill>
                <a:effectLst/>
                <a:latin typeface="+mn-lt"/>
                <a:ea typeface="+mn-ea"/>
                <a:cs typeface="+mn-cs"/>
                <a:hlinkClick r:id="rId3"/>
              </a:rPr>
              <a:t>No Teacher Is an Island: How Social Networks Shape Teacher Quality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Kira J. Baker-Doyle</a:t>
            </a:r>
          </a:p>
          <a:p>
            <a:r>
              <a:rPr lang="en-GB" sz="1200" b="0" i="0" kern="1200" dirty="0">
                <a:solidFill>
                  <a:schemeClr val="tx1"/>
                </a:solidFill>
                <a:effectLst/>
                <a:latin typeface="+mn-lt"/>
                <a:ea typeface="+mn-ea"/>
                <a:cs typeface="+mn-cs"/>
              </a:rPr>
              <a:t>Promoting and Sustaining a Quality Teacher Workforce. 2015, 367-383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dirty="0"/>
              <a:t>SMSC targets: Through their provision of SMSC, schools should: • enable students to develop their self-knowledge, self-esteem and self-confidence; • enable students to distinguish right from wrong and to respect the civil and criminal law of England; • encourage students to accept responsibility for their behaviour, show initiative, and to understand how they can contribute positively to the lives of those living and working in the locality of the school and to society more widely; • enable students to acquire a broad general knowledge of and respect for public institutions and services in England; • further tolerance and harmony between different cultural traditions by enabling students to acquire an appreciation of and respect for their own and other cultures; • encourage respect for other people; and • encourage respect for democracy and support for participation in the democratic processes, including respect for the basis on which the law is made and applied in England.</a:t>
            </a:r>
          </a:p>
          <a:p>
            <a:r>
              <a:rPr lang="en-GB" dirty="0">
                <a:hlinkClick r:id="rId4"/>
              </a:rPr>
              <a:t>https://assets.publishing.service.gov.uk/government/uploads/system/uploads/attachment_data/file/380595/SMSC_Guidance_Maintained_Schools.pdf</a:t>
            </a:r>
            <a:endParaRPr lang="en-GB" dirty="0"/>
          </a:p>
          <a:p>
            <a:endParaRPr lang="en-GB" dirty="0"/>
          </a:p>
          <a:p>
            <a:r>
              <a:rPr lang="en-GB" dirty="0"/>
              <a:t>British</a:t>
            </a:r>
            <a:r>
              <a:rPr lang="en-GB" baseline="0" dirty="0"/>
              <a:t> Values: </a:t>
            </a:r>
            <a:r>
              <a:rPr lang="en-GB" dirty="0"/>
              <a:t>an understanding of how citizens can influence decision-making through the democratic process; • an appreciation that living under the rule of law protects individual citizens and is essential for their wellbeing and safety; </a:t>
            </a:r>
          </a:p>
          <a:p>
            <a:endParaRPr lang="en-GB" dirty="0"/>
          </a:p>
          <a:p>
            <a:r>
              <a:rPr lang="en-GB" dirty="0"/>
              <a:t>PSHE: Mental well being, health and fitness,</a:t>
            </a:r>
            <a:r>
              <a:rPr lang="en-GB" baseline="0" dirty="0"/>
              <a:t> health prevention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4</a:t>
            </a:fld>
            <a:endParaRPr lang="en-GB"/>
          </a:p>
        </p:txBody>
      </p:sp>
    </p:spTree>
    <p:extLst>
      <p:ext uri="{BB962C8B-B14F-4D97-AF65-F5344CB8AC3E}">
        <p14:creationId xmlns:p14="http://schemas.microsoft.com/office/powerpoint/2010/main" val="45990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https://news.sky.com/video/extinction-rebellion-stage-die-in-at-european-commission-11711453</a:t>
            </a:r>
            <a:endParaRPr lang="en-GB" dirty="0"/>
          </a:p>
          <a:p>
            <a:endParaRPr lang="en-GB" dirty="0"/>
          </a:p>
          <a:p>
            <a:r>
              <a:rPr lang="en-GB" dirty="0">
                <a:hlinkClick r:id="rId4"/>
              </a:rPr>
              <a:t>https://www.independent.co.uk/news/uk/politics/climate-change-environment-emergency-commons-motion-mps-vote-latest-a8895456.html?utm_medium=Social&amp;utm_source=Facebook&amp;fbclid=IwAR0Mz2KT_MUoNYButwEkH-4zTq2ai7gvAKIKfh4h8TDVgIz5p7jZpXeVVFs#Echobox=1556734746</a:t>
            </a:r>
            <a:endParaRPr lang="en-GB" dirty="0"/>
          </a:p>
          <a:p>
            <a:endParaRPr lang="en-GB" dirty="0"/>
          </a:p>
          <a:p>
            <a:endParaRPr lang="en-GB" dirty="0"/>
          </a:p>
          <a:p>
            <a:pPr fontAlgn="base"/>
            <a:r>
              <a:rPr lang="en-GB" sz="1200" b="0" i="0" kern="1200" dirty="0">
                <a:solidFill>
                  <a:schemeClr val="tx1"/>
                </a:solidFill>
                <a:effectLst/>
                <a:latin typeface="+mn-lt"/>
                <a:ea typeface="+mn-ea"/>
                <a:cs typeface="+mn-cs"/>
              </a:rPr>
              <a:t>MPs have passed a motion making the UK parliament the first in the world to declare an “environment and </a:t>
            </a:r>
            <a:r>
              <a:rPr lang="en-GB" sz="1200" b="0" i="0" u="none" strike="noStrike" kern="1200" dirty="0">
                <a:solidFill>
                  <a:schemeClr val="tx1"/>
                </a:solidFill>
                <a:effectLst/>
                <a:latin typeface="+mn-lt"/>
                <a:ea typeface="+mn-ea"/>
                <a:cs typeface="+mn-cs"/>
                <a:hlinkClick r:id="rId5"/>
              </a:rPr>
              <a:t>climate emergency</a:t>
            </a:r>
            <a:r>
              <a:rPr lang="en-GB" sz="1200" b="0" i="0" kern="1200" dirty="0">
                <a:solidFill>
                  <a:schemeClr val="tx1"/>
                </a:solidFill>
                <a:effectLst/>
                <a:latin typeface="+mn-lt"/>
                <a:ea typeface="+mn-ea"/>
                <a:cs typeface="+mn-cs"/>
              </a:rPr>
              <a:t>”.</a:t>
            </a:r>
          </a:p>
          <a:p>
            <a:pPr fontAlgn="base"/>
            <a:r>
              <a:rPr lang="en-GB" sz="1200" b="0" i="0" kern="1200" dirty="0">
                <a:solidFill>
                  <a:schemeClr val="tx1"/>
                </a:solidFill>
                <a:effectLst/>
                <a:latin typeface="+mn-lt"/>
                <a:ea typeface="+mn-ea"/>
                <a:cs typeface="+mn-cs"/>
              </a:rPr>
              <a:t>The symbolic move – recognising the urgency needed to combat the climate crisis – follows a wave of protests launched by the Extinction Rebellion strikers in recent weeks.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demonstrators – who carried Teach the Truth, Rebel for Life and Climate: More Important Than Brexit banners – urged the government to make the climate and ecological crisis an educational priority.</a:t>
            </a:r>
          </a:p>
          <a:p>
            <a:pPr fontAlgn="base"/>
            <a:endParaRPr lang="en-GB" sz="1200" b="0" i="0" kern="1200" dirty="0">
              <a:solidFill>
                <a:schemeClr val="tx1"/>
              </a:solidFill>
              <a:effectLst/>
              <a:latin typeface="+mn-lt"/>
              <a:ea typeface="+mn-ea"/>
              <a:cs typeface="+mn-cs"/>
            </a:endParaRPr>
          </a:p>
          <a:p>
            <a:r>
              <a:rPr lang="en-GB" dirty="0">
                <a:hlinkClick r:id="rId6"/>
              </a:rPr>
              <a:t>https://www.theguardian.com/environment/2018/may/17/uk-taken-to-europes-highest-court-over-air-pollution</a:t>
            </a:r>
            <a:r>
              <a:rPr lang="en-GB" dirty="0"/>
              <a:t>  </a:t>
            </a:r>
            <a:r>
              <a:rPr lang="en-GB" sz="1200" b="0" i="0" kern="1200" dirty="0">
                <a:solidFill>
                  <a:schemeClr val="tx1"/>
                </a:solidFill>
                <a:effectLst/>
                <a:latin typeface="+mn-lt"/>
                <a:ea typeface="+mn-ea"/>
                <a:cs typeface="+mn-cs"/>
              </a:rPr>
              <a:t>UK taken to Europe's highest court over air pollution</a:t>
            </a:r>
          </a:p>
          <a:p>
            <a:r>
              <a:rPr lang="en-GB" sz="1200" b="0" i="0" kern="1200" dirty="0">
                <a:solidFill>
                  <a:schemeClr val="tx1"/>
                </a:solidFill>
                <a:effectLst/>
                <a:latin typeface="+mn-lt"/>
                <a:ea typeface="+mn-ea"/>
                <a:cs typeface="+mn-cs"/>
              </a:rPr>
              <a:t> This article is more than </a:t>
            </a:r>
            <a:r>
              <a:rPr lang="en-GB" sz="1200" b="1" i="0" kern="1200" dirty="0">
                <a:solidFill>
                  <a:schemeClr val="tx1"/>
                </a:solidFill>
                <a:effectLst/>
                <a:latin typeface="+mn-lt"/>
                <a:ea typeface="+mn-ea"/>
                <a:cs typeface="+mn-cs"/>
              </a:rPr>
              <a:t>11 months old</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European court of justice can impose multimillion euro fines if the UK and five other countries do not address the problem</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Ella </a:t>
            </a:r>
            <a:r>
              <a:rPr lang="en-GB" sz="1200" b="1" i="0" kern="1200" dirty="0" err="1">
                <a:solidFill>
                  <a:schemeClr val="tx1"/>
                </a:solidFill>
                <a:effectLst/>
                <a:latin typeface="+mn-lt"/>
                <a:ea typeface="+mn-ea"/>
                <a:cs typeface="+mn-cs"/>
              </a:rPr>
              <a:t>Kissey-Debrah</a:t>
            </a:r>
            <a:r>
              <a:rPr lang="en-GB" sz="1200" b="1" i="0" kern="1200" dirty="0">
                <a:solidFill>
                  <a:schemeClr val="tx1"/>
                </a:solidFill>
                <a:effectLst/>
                <a:latin typeface="+mn-lt"/>
                <a:ea typeface="+mn-ea"/>
                <a:cs typeface="+mn-cs"/>
              </a:rPr>
              <a:t> (9)</a:t>
            </a:r>
            <a:r>
              <a:rPr lang="en-GB" sz="1200" b="1" i="0" kern="1200" baseline="0" dirty="0">
                <a:solidFill>
                  <a:schemeClr val="tx1"/>
                </a:solidFill>
                <a:effectLst/>
                <a:latin typeface="+mn-lt"/>
                <a:ea typeface="+mn-ea"/>
                <a:cs typeface="+mn-cs"/>
              </a:rPr>
              <a:t> - </a:t>
            </a:r>
            <a:r>
              <a:rPr lang="en-GB" dirty="0">
                <a:hlinkClick r:id="rId7"/>
              </a:rPr>
              <a:t>https://www.theguardian.com/uk-news/2019/may/02/ella-kissi-debrah-new-inquest-granted-into-air-pollution-death</a:t>
            </a:r>
            <a:r>
              <a:rPr lang="en-GB" dirty="0"/>
              <a:t>  inquest granted into air pollution</a:t>
            </a:r>
            <a:r>
              <a:rPr lang="en-GB" baseline="0" dirty="0"/>
              <a:t> death</a:t>
            </a:r>
          </a:p>
          <a:p>
            <a:endParaRPr lang="en-GB" sz="1200" b="1"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March 2019: 64,000 annually (reported in the I) </a:t>
            </a:r>
            <a:r>
              <a:rPr lang="en-GB" dirty="0">
                <a:hlinkClick r:id="rId8"/>
              </a:rPr>
              <a:t>https://inews.co.uk/news/health/air-pollution-kills-64000-people-in-the-uk-every-year/</a:t>
            </a:r>
            <a:r>
              <a:rPr lang="en-GB" dirty="0"/>
              <a:t>  in European Heart Journal</a:t>
            </a:r>
            <a:r>
              <a:rPr lang="en-GB" baseline="0" dirty="0"/>
              <a:t>: UK = 98/100000</a:t>
            </a:r>
            <a:endParaRPr lang="en-GB" sz="1200" b="1"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r>
              <a:rPr lang="en-GB" dirty="0">
                <a:hlinkClick r:id="rId9"/>
              </a:rPr>
              <a:t>https://www.theguardian.com/environment/2019/feb/22/teachers-and-students-stage-mock-climate-classes-national-curriculum</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5</a:t>
            </a:fld>
            <a:endParaRPr lang="en-GB"/>
          </a:p>
        </p:txBody>
      </p:sp>
    </p:spTree>
    <p:extLst>
      <p:ext uri="{BB962C8B-B14F-4D97-AF65-F5344CB8AC3E}">
        <p14:creationId xmlns:p14="http://schemas.microsoft.com/office/powerpoint/2010/main" val="283426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a:t>
            </a:r>
            <a:r>
              <a:rPr lang="en-GB" sz="1200" b="0" i="0" u="sng" kern="1200" dirty="0">
                <a:solidFill>
                  <a:schemeClr val="tx1"/>
                </a:solidFill>
                <a:effectLst/>
                <a:latin typeface="+mn-lt"/>
                <a:ea typeface="+mn-ea"/>
                <a:cs typeface="+mn-cs"/>
                <a:hlinkClick r:id="rId3"/>
              </a:rPr>
              <a:t>Sustainable Development Goals</a:t>
            </a:r>
            <a:r>
              <a:rPr lang="en-GB" sz="1200" b="0" i="0" kern="1200" dirty="0">
                <a:solidFill>
                  <a:schemeClr val="tx1"/>
                </a:solidFill>
                <a:effectLst/>
                <a:latin typeface="+mn-lt"/>
                <a:ea typeface="+mn-ea"/>
                <a:cs typeface="+mn-cs"/>
              </a:rPr>
              <a:t> (SDGs, or “the Global Goals”) are an initiative of the United Nations.</a:t>
            </a:r>
          </a:p>
          <a:p>
            <a:r>
              <a:rPr lang="en-GB" sz="1200" b="0" i="0" kern="1200" dirty="0">
                <a:solidFill>
                  <a:schemeClr val="tx1"/>
                </a:solidFill>
                <a:effectLst/>
                <a:latin typeface="+mn-lt"/>
                <a:ea typeface="+mn-ea"/>
                <a:cs typeface="+mn-cs"/>
              </a:rPr>
              <a:t>Together, the Global Goals set out an ambitious agenda for a better world by 2030 – fairer, safer, healthier, more prosperous and in better balance with nature. The goals have been described as “the closest thing the world has to a strategy”.</a:t>
            </a:r>
          </a:p>
          <a:p>
            <a:r>
              <a:rPr lang="en-GB" sz="1200" b="0" i="0" kern="1200" dirty="0">
                <a:solidFill>
                  <a:schemeClr val="tx1"/>
                </a:solidFill>
                <a:effectLst/>
                <a:latin typeface="+mn-lt"/>
                <a:ea typeface="+mn-ea"/>
                <a:cs typeface="+mn-cs"/>
              </a:rPr>
              <a:t>The Global Goals were born out of a vast consultation process and were ratified by 193 global leaders in September 2015. There are 17 goals, with 169 targets sitting underneath them, covering every facet of life on Earth – social, economic and environmental. </a:t>
            </a:r>
          </a:p>
          <a:p>
            <a:r>
              <a:rPr lang="en-GB" sz="1200" b="0" i="0" kern="1200" dirty="0">
                <a:solidFill>
                  <a:schemeClr val="tx1"/>
                </a:solidFill>
                <a:effectLst/>
                <a:latin typeface="+mn-lt"/>
                <a:ea typeface="+mn-ea"/>
                <a:cs typeface="+mn-cs"/>
              </a:rPr>
              <a:t>Unlike the Millennium Development Goals which preceded them, the SDGs are not primarily focused on developing countries;  they are about sustainability everywhere.</a:t>
            </a:r>
          </a:p>
          <a:p>
            <a:r>
              <a:rPr lang="en-GB" sz="1200" b="0" i="0" kern="1200" dirty="0">
                <a:solidFill>
                  <a:schemeClr val="tx1"/>
                </a:solidFill>
                <a:effectLst/>
                <a:latin typeface="+mn-lt"/>
                <a:ea typeface="+mn-ea"/>
                <a:cs typeface="+mn-cs"/>
              </a:rPr>
              <a:t>The SDGs are a common blueprint for a sustainable future - as relevant to communities, households and individuals as they are to governments, businesses, and NGOs.</a:t>
            </a:r>
          </a:p>
          <a:p>
            <a:endParaRPr lang="en-GB" dirty="0"/>
          </a:p>
        </p:txBody>
      </p:sp>
      <p:sp>
        <p:nvSpPr>
          <p:cNvPr id="4" name="Slide Number Placeholder 3"/>
          <p:cNvSpPr>
            <a:spLocks noGrp="1"/>
          </p:cNvSpPr>
          <p:nvPr>
            <p:ph type="sldNum" sz="quarter" idx="5"/>
          </p:nvPr>
        </p:nvSpPr>
        <p:spPr/>
        <p:txBody>
          <a:bodyPr/>
          <a:lstStyle/>
          <a:p>
            <a:fld id="{C78B2E2B-B10E-4529-AB28-860EEBCD47EE}" type="slidenum">
              <a:rPr lang="en-GB" smtClean="0"/>
              <a:t>6</a:t>
            </a:fld>
            <a:endParaRPr lang="en-GB"/>
          </a:p>
        </p:txBody>
      </p:sp>
    </p:spTree>
    <p:extLst>
      <p:ext uri="{BB962C8B-B14F-4D97-AF65-F5344CB8AC3E}">
        <p14:creationId xmlns:p14="http://schemas.microsoft.com/office/powerpoint/2010/main" val="349771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Context in the UK – not new, not out of the blue</a:t>
            </a:r>
          </a:p>
          <a:p>
            <a:endParaRPr lang="en-GB" dirty="0">
              <a:hlinkClick r:id="rId3"/>
            </a:endParaRPr>
          </a:p>
          <a:p>
            <a:endParaRPr lang="en-GB" dirty="0">
              <a:hlinkClick r:id="rId3"/>
            </a:endParaRPr>
          </a:p>
          <a:p>
            <a:r>
              <a:rPr lang="en-GB" dirty="0">
                <a:hlinkClick r:id="rId3"/>
              </a:rPr>
              <a:t>https://www.ukssd.co.uk/Handlers/Download.ashx?IDMF=62c71dd6-d83b-4b3b-b98b-e7f9f1e21907</a:t>
            </a:r>
            <a:endParaRPr lang="en-GB" dirty="0"/>
          </a:p>
          <a:p>
            <a:endParaRPr lang="en-GB" dirty="0"/>
          </a:p>
          <a:p>
            <a:r>
              <a:rPr lang="en-GB" sz="1200" b="0" i="0" kern="1200" dirty="0">
                <a:solidFill>
                  <a:schemeClr val="tx1"/>
                </a:solidFill>
                <a:effectLst/>
                <a:latin typeface="+mn-lt"/>
                <a:ea typeface="+mn-ea"/>
                <a:cs typeface="+mn-cs"/>
              </a:rPr>
              <a:t>We believes that the SDGs are the </a:t>
            </a:r>
            <a:r>
              <a:rPr lang="en-GB" sz="1200" b="0" i="0" u="sng" kern="1200" dirty="0">
                <a:solidFill>
                  <a:schemeClr val="tx1"/>
                </a:solidFill>
                <a:effectLst/>
                <a:latin typeface="+mn-lt"/>
                <a:ea typeface="+mn-ea"/>
                <a:cs typeface="+mn-cs"/>
                <a:hlinkClick r:id="rId4"/>
              </a:rPr>
              <a:t>ideal</a:t>
            </a:r>
            <a:r>
              <a:rPr lang="en-GB" sz="1200" b="0" i="0" kern="1200" dirty="0">
                <a:solidFill>
                  <a:schemeClr val="tx1"/>
                </a:solidFill>
                <a:effectLst/>
                <a:latin typeface="+mn-lt"/>
                <a:ea typeface="+mn-ea"/>
                <a:cs typeface="+mn-cs"/>
              </a:rPr>
              <a:t> framework to address some of the greatest social and environmental challenges we face in the UK, including those listed below.</a:t>
            </a:r>
          </a:p>
          <a:p>
            <a:r>
              <a:rPr lang="en-GB" sz="1200" b="0" i="0" kern="1200" dirty="0">
                <a:solidFill>
                  <a:schemeClr val="tx1"/>
                </a:solidFill>
                <a:effectLst/>
                <a:latin typeface="+mn-lt"/>
                <a:ea typeface="+mn-ea"/>
                <a:cs typeface="+mn-cs"/>
              </a:rPr>
              <a:t>In the UK:</a:t>
            </a:r>
          </a:p>
          <a:p>
            <a:r>
              <a:rPr lang="en-GB" sz="1200" b="0" i="0" kern="1200" dirty="0">
                <a:solidFill>
                  <a:schemeClr val="tx1"/>
                </a:solidFill>
                <a:effectLst/>
                <a:latin typeface="+mn-lt"/>
                <a:ea typeface="+mn-ea"/>
                <a:cs typeface="+mn-cs"/>
              </a:rPr>
              <a:t>8% of people are in poverty</a:t>
            </a:r>
          </a:p>
          <a:p>
            <a:r>
              <a:rPr lang="en-GB" sz="1200" b="0" i="0" kern="1200" dirty="0">
                <a:solidFill>
                  <a:schemeClr val="tx1"/>
                </a:solidFill>
                <a:effectLst/>
                <a:latin typeface="+mn-lt"/>
                <a:ea typeface="+mn-ea"/>
                <a:cs typeface="+mn-cs"/>
              </a:rPr>
              <a:t>3 million people are undernourished</a:t>
            </a:r>
          </a:p>
          <a:p>
            <a:r>
              <a:rPr lang="en-GB" sz="1200" b="0" i="0" kern="1200" dirty="0">
                <a:solidFill>
                  <a:schemeClr val="tx1"/>
                </a:solidFill>
                <a:effectLst/>
                <a:latin typeface="+mn-lt"/>
                <a:ea typeface="+mn-ea"/>
                <a:cs typeface="+mn-cs"/>
              </a:rPr>
              <a:t>40,000 people die from air pollution every year</a:t>
            </a:r>
          </a:p>
          <a:p>
            <a:r>
              <a:rPr lang="en-GB" sz="1200" b="0" i="0" kern="1200" dirty="0">
                <a:solidFill>
                  <a:schemeClr val="tx1"/>
                </a:solidFill>
                <a:effectLst/>
                <a:latin typeface="+mn-lt"/>
                <a:ea typeface="+mn-ea"/>
                <a:cs typeface="+mn-cs"/>
              </a:rPr>
              <a:t>5% of young people in the North East are not in employment, education or training</a:t>
            </a:r>
          </a:p>
          <a:p>
            <a:r>
              <a:rPr lang="en-GB" sz="1200" b="0" i="0" kern="1200" dirty="0">
                <a:solidFill>
                  <a:schemeClr val="tx1"/>
                </a:solidFill>
                <a:effectLst/>
                <a:latin typeface="+mn-lt"/>
                <a:ea typeface="+mn-ea"/>
                <a:cs typeface="+mn-cs"/>
              </a:rPr>
              <a:t>We are set to miss the target of 15% of our energy coming from renewable sources by 2020</a:t>
            </a:r>
          </a:p>
          <a:p>
            <a:r>
              <a:rPr lang="en-GB" sz="1200" b="0" i="0" kern="1200" dirty="0">
                <a:solidFill>
                  <a:schemeClr val="tx1"/>
                </a:solidFill>
                <a:effectLst/>
                <a:latin typeface="+mn-lt"/>
                <a:ea typeface="+mn-ea"/>
                <a:cs typeface="+mn-cs"/>
              </a:rPr>
              <a:t>(Source: Newcastle University)</a:t>
            </a:r>
          </a:p>
          <a:p>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7</a:t>
            </a:fld>
            <a:endParaRPr lang="en-GB"/>
          </a:p>
        </p:txBody>
      </p:sp>
    </p:spTree>
    <p:extLst>
      <p:ext uri="{BB962C8B-B14F-4D97-AF65-F5344CB8AC3E}">
        <p14:creationId xmlns:p14="http://schemas.microsoft.com/office/powerpoint/2010/main" val="2795917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https://www.oecd.org/education/Global-competency-for-an-inclusive-world.pdf</a:t>
            </a:r>
            <a:endParaRPr lang="en-GB" dirty="0"/>
          </a:p>
          <a:p>
            <a:endParaRPr lang="en-GB" dirty="0"/>
          </a:p>
          <a:p>
            <a:r>
              <a:rPr lang="en-GB" sz="1200" b="0" i="0" kern="1200" dirty="0">
                <a:solidFill>
                  <a:schemeClr val="tx1"/>
                </a:solidFill>
                <a:effectLst/>
                <a:latin typeface="+mn-lt"/>
                <a:ea typeface="+mn-ea"/>
                <a:cs typeface="+mn-cs"/>
              </a:rPr>
              <a:t>The Organisation for Economic Co-operation and Development is an intergovernmental economic organisation with 36 member countries, founded in 1961 to stimulate economic progress and world trade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Programme for international student assessment – testing, every 3 years, 15 </a:t>
            </a:r>
            <a:r>
              <a:rPr lang="en-GB" sz="1200" b="0" i="0" kern="1200" dirty="0" err="1">
                <a:solidFill>
                  <a:schemeClr val="tx1"/>
                </a:solidFill>
                <a:effectLst/>
                <a:latin typeface="+mn-lt"/>
                <a:ea typeface="+mn-ea"/>
                <a:cs typeface="+mn-cs"/>
              </a:rPr>
              <a:t>yo</a:t>
            </a:r>
            <a:r>
              <a:rPr lang="en-GB" sz="1200" b="0" i="0" kern="1200" dirty="0">
                <a:solidFill>
                  <a:schemeClr val="tx1"/>
                </a:solidFill>
                <a:effectLst/>
                <a:latin typeface="+mn-lt"/>
                <a:ea typeface="+mn-ea"/>
                <a:cs typeface="+mn-cs"/>
              </a:rPr>
              <a:t> numeracy and literacy.</a:t>
            </a:r>
            <a:endParaRPr lang="en-GB" dirty="0"/>
          </a:p>
        </p:txBody>
      </p:sp>
      <p:sp>
        <p:nvSpPr>
          <p:cNvPr id="4" name="Slide Number Placeholder 3"/>
          <p:cNvSpPr>
            <a:spLocks noGrp="1"/>
          </p:cNvSpPr>
          <p:nvPr>
            <p:ph type="sldNum" sz="quarter" idx="10"/>
          </p:nvPr>
        </p:nvSpPr>
        <p:spPr/>
        <p:txBody>
          <a:bodyPr/>
          <a:lstStyle/>
          <a:p>
            <a:fld id="{C78B2E2B-B10E-4529-AB28-860EEBCD47EE}" type="slidenum">
              <a:rPr lang="en-GB" smtClean="0"/>
              <a:t>8</a:t>
            </a:fld>
            <a:endParaRPr lang="en-GB"/>
          </a:p>
        </p:txBody>
      </p:sp>
    </p:spTree>
    <p:extLst>
      <p:ext uri="{BB962C8B-B14F-4D97-AF65-F5344CB8AC3E}">
        <p14:creationId xmlns:p14="http://schemas.microsoft.com/office/powerpoint/2010/main" val="149145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b="1" dirty="0">
                <a:effectLst/>
              </a:rPr>
              <a:t>Why is this relevant to teachers? Asides from wanting you all to have mental peace</a:t>
            </a:r>
          </a:p>
          <a:p>
            <a:pPr fontAlgn="t"/>
            <a:endParaRPr lang="en-GB" b="1" dirty="0">
              <a:effectLst/>
            </a:endParaRPr>
          </a:p>
          <a:p>
            <a:pPr fontAlgn="t"/>
            <a:r>
              <a:rPr lang="en-GB" b="1" dirty="0">
                <a:effectLst/>
              </a:rPr>
              <a:t>OECD; </a:t>
            </a:r>
            <a:r>
              <a:rPr lang="en-GB" sz="2200" b="0" i="0" dirty="0">
                <a:effectLst/>
                <a:latin typeface="+mn-lt"/>
                <a:ea typeface="+mn-ea"/>
                <a:cs typeface="+mn-cs"/>
                <a:sym typeface="Helvetica Neue"/>
              </a:rPr>
              <a:t> Organisation for Economic Co-operation and Development </a:t>
            </a:r>
          </a:p>
          <a:p>
            <a:pPr fontAlgn="t"/>
            <a:r>
              <a:rPr lang="en-GB" sz="2200" b="0" i="0" dirty="0">
                <a:effectLst/>
                <a:latin typeface="+mn-lt"/>
                <a:ea typeface="+mn-ea"/>
                <a:cs typeface="+mn-cs"/>
                <a:sym typeface="Helvetica Neue"/>
              </a:rPr>
              <a:t>PISA:  Programme for International Student Assessment   </a:t>
            </a:r>
            <a:endParaRPr lang="en-GB" b="1" dirty="0">
              <a:effectLst/>
            </a:endParaRPr>
          </a:p>
          <a:p>
            <a:pPr fontAlgn="t"/>
            <a:endParaRPr lang="en-GB" b="1" dirty="0">
              <a:effectLst/>
            </a:endParaRPr>
          </a:p>
          <a:p>
            <a:pPr fontAlgn="t"/>
            <a:r>
              <a:rPr lang="en-GB" b="1" dirty="0">
                <a:effectLst/>
              </a:rPr>
              <a:t>Why do we need global competence?</a:t>
            </a:r>
            <a:br>
              <a:rPr lang="en-GB" b="1" dirty="0">
                <a:effectLst/>
              </a:rPr>
            </a:br>
            <a:br>
              <a:rPr lang="en-GB" dirty="0">
                <a:effectLst/>
              </a:rPr>
            </a:br>
            <a:r>
              <a:rPr lang="en-GB" dirty="0">
                <a:effectLst/>
              </a:rPr>
              <a:t>to live harmoniously in multicultural communities</a:t>
            </a:r>
          </a:p>
          <a:p>
            <a:pPr fontAlgn="t"/>
            <a:r>
              <a:rPr lang="en-GB" dirty="0">
                <a:effectLst/>
              </a:rPr>
              <a:t>to thrive in a changing labour market</a:t>
            </a:r>
          </a:p>
          <a:p>
            <a:pPr fontAlgn="t"/>
            <a:r>
              <a:rPr lang="en-GB" dirty="0">
                <a:effectLst/>
              </a:rPr>
              <a:t>to use media platforms effectively and responsibly</a:t>
            </a:r>
          </a:p>
          <a:p>
            <a:pPr fontAlgn="t"/>
            <a:r>
              <a:rPr lang="en-GB" dirty="0">
                <a:effectLst/>
              </a:rPr>
              <a:t>to support the </a:t>
            </a:r>
            <a:r>
              <a:rPr lang="en-GB" sz="2200" u="none" strike="noStrike" dirty="0">
                <a:effectLst/>
                <a:latin typeface="+mn-lt"/>
                <a:ea typeface="+mn-ea"/>
                <a:cs typeface="+mn-cs"/>
                <a:sym typeface="Helvetica Neue"/>
                <a:hlinkClick r:id="rId3"/>
              </a:rPr>
              <a:t>Sustainable Development Goals</a:t>
            </a:r>
            <a:endParaRPr lang="en-GB" dirty="0">
              <a:effectLst/>
            </a:endParaRPr>
          </a:p>
          <a:p>
            <a:pPr fontAlgn="t"/>
            <a:br>
              <a:rPr lang="en-GB" b="1" dirty="0">
                <a:effectLst/>
              </a:rPr>
            </a:br>
            <a:r>
              <a:rPr lang="en-GB" b="1" dirty="0">
                <a:effectLst/>
              </a:rPr>
              <a:t>Can schools promote global competence?</a:t>
            </a:r>
            <a:br>
              <a:rPr lang="en-GB" dirty="0">
                <a:effectLst/>
              </a:rPr>
            </a:br>
            <a:r>
              <a:rPr lang="en-GB" dirty="0">
                <a:effectLst/>
              </a:rPr>
              <a:t>Schools play a crucial role in helping young people to develop global competence by:</a:t>
            </a:r>
            <a:br>
              <a:rPr lang="en-GB" dirty="0">
                <a:effectLst/>
              </a:rPr>
            </a:br>
            <a:br>
              <a:rPr lang="en-GB" dirty="0">
                <a:effectLst/>
              </a:rPr>
            </a:br>
            <a:r>
              <a:rPr lang="en-GB" dirty="0">
                <a:effectLst/>
              </a:rPr>
              <a:t>providing opportunities to learn about global developments;</a:t>
            </a:r>
          </a:p>
          <a:p>
            <a:pPr fontAlgn="t"/>
            <a:r>
              <a:rPr lang="en-GB" b="1" dirty="0">
                <a:effectLst/>
              </a:rPr>
              <a:t>teaching students how they can develop a fact-based and critical worldview of today;</a:t>
            </a:r>
          </a:p>
          <a:p>
            <a:pPr fontAlgn="t"/>
            <a:r>
              <a:rPr lang="en-GB" dirty="0">
                <a:effectLst/>
              </a:rPr>
              <a:t>equipping students with the means to analyse a broad range of cultural practices and meanings;</a:t>
            </a:r>
          </a:p>
          <a:p>
            <a:pPr fontAlgn="t"/>
            <a:r>
              <a:rPr lang="en-GB" dirty="0">
                <a:effectLst/>
              </a:rPr>
              <a:t>engaging students in experiences that facilitate intercultural relations;</a:t>
            </a:r>
          </a:p>
          <a:p>
            <a:pPr fontAlgn="t"/>
            <a:r>
              <a:rPr lang="en-GB" dirty="0">
                <a:effectLst/>
              </a:rPr>
              <a:t>promoting the value of diversity</a:t>
            </a:r>
          </a:p>
          <a:p>
            <a:endParaRPr lang="en-GB" dirty="0"/>
          </a:p>
        </p:txBody>
      </p:sp>
    </p:spTree>
    <p:extLst>
      <p:ext uri="{BB962C8B-B14F-4D97-AF65-F5344CB8AC3E}">
        <p14:creationId xmlns:p14="http://schemas.microsoft.com/office/powerpoint/2010/main" val="2910626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2200" b="0" i="0" dirty="0">
                <a:effectLst/>
                <a:latin typeface="+mn-lt"/>
                <a:ea typeface="+mn-ea"/>
                <a:cs typeface="+mn-cs"/>
                <a:sym typeface="Helvetica Neue"/>
              </a:rPr>
              <a:t>The OECD's Pisa rankings have become important international benchmarks for education systems.</a:t>
            </a:r>
          </a:p>
          <a:p>
            <a:pPr fontAlgn="base"/>
            <a:r>
              <a:rPr lang="en-GB" sz="2200" b="0" i="0" dirty="0">
                <a:effectLst/>
                <a:latin typeface="+mn-lt"/>
                <a:ea typeface="+mn-ea"/>
                <a:cs typeface="+mn-cs"/>
                <a:sym typeface="Helvetica Neue"/>
              </a:rPr>
              <a:t>But the economic think tank has decided to introduce a very different kind of test, addressing the type of skills young people need to navigate a world of "post-truth" and social media "echo chambers"</a:t>
            </a:r>
          </a:p>
          <a:p>
            <a:pPr marL="0" marR="0" lvl="0" indent="0" defTabSz="457200" eaLnBrk="1" fontAlgn="auto" latinLnBrk="0" hangingPunct="1">
              <a:lnSpc>
                <a:spcPct val="117999"/>
              </a:lnSpc>
              <a:spcBef>
                <a:spcPts val="0"/>
              </a:spcBef>
              <a:spcAft>
                <a:spcPts val="0"/>
              </a:spcAft>
              <a:buClrTx/>
              <a:buSzTx/>
              <a:buFontTx/>
              <a:buNone/>
              <a:tabLst/>
              <a:defRPr/>
            </a:pPr>
            <a:r>
              <a:rPr lang="en-GB" sz="2200" b="0" i="0" dirty="0">
                <a:effectLst/>
                <a:latin typeface="+mn-lt"/>
                <a:ea typeface="+mn-ea"/>
                <a:cs typeface="+mn-cs"/>
                <a:sym typeface="Helvetica Neue"/>
              </a:rPr>
              <a:t>Schools in Scotland, Australia and Canada are among those that will take the global competence test, which is being launched this year</a:t>
            </a:r>
          </a:p>
          <a:p>
            <a:endParaRPr lang="en-GB" dirty="0"/>
          </a:p>
          <a:p>
            <a:pPr fontAlgn="base"/>
            <a:r>
              <a:rPr lang="en-GB" sz="2200" b="0" i="0" dirty="0">
                <a:effectLst/>
                <a:latin typeface="+mn-lt"/>
                <a:ea typeface="+mn-ea"/>
                <a:cs typeface="+mn-cs"/>
                <a:sym typeface="Helvetica Neue"/>
              </a:rPr>
              <a:t>Andreas </a:t>
            </a:r>
            <a:r>
              <a:rPr lang="en-GB" sz="2200" b="0" i="0" dirty="0" err="1">
                <a:effectLst/>
                <a:latin typeface="+mn-lt"/>
                <a:ea typeface="+mn-ea"/>
                <a:cs typeface="+mn-cs"/>
                <a:sym typeface="Helvetica Neue"/>
              </a:rPr>
              <a:t>Schleicher</a:t>
            </a:r>
            <a:r>
              <a:rPr lang="en-GB" sz="2200" b="0" i="0" dirty="0">
                <a:effectLst/>
                <a:latin typeface="+mn-lt"/>
                <a:ea typeface="+mn-ea"/>
                <a:cs typeface="+mn-cs"/>
                <a:sym typeface="Helvetica Neue"/>
              </a:rPr>
              <a:t>, the OECD's education director, said the success of education systems had to be measured on more than exam results. </a:t>
            </a:r>
            <a:r>
              <a:rPr lang="en-GB" sz="2200" b="0" i="0" dirty="0" err="1">
                <a:effectLst/>
                <a:latin typeface="+mn-lt"/>
                <a:ea typeface="+mn-ea"/>
                <a:cs typeface="+mn-cs"/>
                <a:sym typeface="Helvetica Neue"/>
              </a:rPr>
              <a:t>Schleicher</a:t>
            </a:r>
            <a:r>
              <a:rPr lang="en-GB" sz="2200" b="0" i="0" dirty="0">
                <a:effectLst/>
                <a:latin typeface="+mn-lt"/>
                <a:ea typeface="+mn-ea"/>
                <a:cs typeface="+mn-cs"/>
                <a:sym typeface="Helvetica Neue"/>
              </a:rPr>
              <a:t> said the "crunch" point was that some countries were reluctant to be compared on these measures.</a:t>
            </a:r>
          </a:p>
          <a:p>
            <a:pPr fontAlgn="base"/>
            <a:r>
              <a:rPr lang="en-GB" sz="2200" b="0" i="0" dirty="0">
                <a:effectLst/>
                <a:latin typeface="+mn-lt"/>
                <a:ea typeface="+mn-ea"/>
                <a:cs typeface="+mn-cs"/>
                <a:sym typeface="Helvetica Neue"/>
              </a:rPr>
              <a:t>And there had been a "hesitation" about moving from discussing students' beliefs to "hard data" from testing them.</a:t>
            </a:r>
          </a:p>
          <a:p>
            <a:endParaRPr lang="en-GB" dirty="0"/>
          </a:p>
          <a:p>
            <a:pPr fontAlgn="base"/>
            <a:r>
              <a:rPr lang="en-GB" sz="2200" b="0" i="0" dirty="0">
                <a:effectLst/>
                <a:latin typeface="+mn-lt"/>
                <a:ea typeface="+mn-ea"/>
                <a:cs typeface="+mn-cs"/>
                <a:sym typeface="Helvetica Neue"/>
              </a:rPr>
              <a:t>But the Scottish government said it wanted to carry out a test which would help young people to "thrive in today's world".</a:t>
            </a:r>
          </a:p>
          <a:p>
            <a:pPr fontAlgn="base"/>
            <a:r>
              <a:rPr lang="en-GB" sz="2200" b="0" i="0" dirty="0">
                <a:effectLst/>
                <a:latin typeface="+mn-lt"/>
                <a:ea typeface="+mn-ea"/>
                <a:cs typeface="+mn-cs"/>
                <a:sym typeface="Helvetica Neue"/>
              </a:rPr>
              <a:t>"The results will help us understand how we can further support young people to be responsible global citizens, capable of taking part in local, regional and global decision making and debate," said the Scottish government spokeswoman.</a:t>
            </a:r>
          </a:p>
          <a:p>
            <a:endParaRPr lang="en-GB" dirty="0"/>
          </a:p>
          <a:p>
            <a:endParaRPr lang="en-GB" dirty="0"/>
          </a:p>
          <a:p>
            <a:r>
              <a:rPr lang="en-GB" dirty="0"/>
              <a:t>https://www.bbc.co.uk/news/business-42781376</a:t>
            </a:r>
          </a:p>
        </p:txBody>
      </p:sp>
    </p:spTree>
    <p:extLst>
      <p:ext uri="{BB962C8B-B14F-4D97-AF65-F5344CB8AC3E}">
        <p14:creationId xmlns:p14="http://schemas.microsoft.com/office/powerpoint/2010/main" val="218063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92E8CF-7EDC-4809-BC75-380C14A0DF54}" type="datetimeFigureOut">
              <a:rPr lang="en-GB" smtClean="0"/>
              <a:t>10/05/2019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24671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92E8CF-7EDC-4809-BC75-380C14A0DF54}" type="datetimeFigureOut">
              <a:rPr lang="en-GB" smtClean="0"/>
              <a:t>10/05/2019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52146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92E8CF-7EDC-4809-BC75-380C14A0DF54}" type="datetimeFigureOut">
              <a:rPr lang="en-GB" smtClean="0"/>
              <a:t>10/05/2019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322106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548680"/>
            <a:ext cx="9217024" cy="1080120"/>
          </a:xfrm>
        </p:spPr>
        <p:txBody>
          <a:bodyPr anchor="b"/>
          <a:lstStyle>
            <a:lvl1pPr>
              <a:defRPr sz="3200"/>
            </a:lvl1pPr>
          </a:lstStyle>
          <a:p>
            <a:r>
              <a:rPr lang="en-US"/>
              <a:t>Click to edit Master title style</a:t>
            </a:r>
            <a:endParaRPr lang="en-GB" dirty="0"/>
          </a:p>
        </p:txBody>
      </p:sp>
      <p:sp>
        <p:nvSpPr>
          <p:cNvPr id="15" name="Text Placeholder 14"/>
          <p:cNvSpPr>
            <a:spLocks noGrp="1"/>
          </p:cNvSpPr>
          <p:nvPr>
            <p:ph type="body" sz="quarter" idx="10"/>
          </p:nvPr>
        </p:nvSpPr>
        <p:spPr>
          <a:xfrm>
            <a:off x="1488018" y="1916113"/>
            <a:ext cx="9313333" cy="4321199"/>
          </a:xfrm>
        </p:spPr>
        <p:txBody>
          <a:bodyPr/>
          <a:lstStyle>
            <a:lvl1pPr marL="0" indent="0">
              <a:buClr>
                <a:schemeClr val="tx1">
                  <a:lumMod val="75000"/>
                  <a:lumOff val="25000"/>
                </a:schemeClr>
              </a:buClr>
              <a:buSzPct val="100000"/>
              <a:buFontTx/>
              <a:buNone/>
              <a:defRPr sz="2400" baseline="0"/>
            </a:lvl1pPr>
          </a:lstStyle>
          <a:p>
            <a:pPr lvl="0"/>
            <a:r>
              <a:rPr lang="en-US"/>
              <a:t>Click to edit Master text styles</a:t>
            </a:r>
          </a:p>
        </p:txBody>
      </p:sp>
    </p:spTree>
    <p:extLst>
      <p:ext uri="{BB962C8B-B14F-4D97-AF65-F5344CB8AC3E}">
        <p14:creationId xmlns:p14="http://schemas.microsoft.com/office/powerpoint/2010/main" val="3330929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7"/>
          <p:cNvSpPr>
            <a:spLocks noChangeArrowheads="1"/>
          </p:cNvSpPr>
          <p:nvPr/>
        </p:nvSpPr>
        <p:spPr bwMode="auto">
          <a:xfrm>
            <a:off x="-48683" y="0"/>
            <a:ext cx="12384617"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cs typeface="+mn-cs"/>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
            <a:ext cx="1161626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5"/>
          <p:cNvCxnSpPr>
            <a:cxnSpLocks noChangeShapeType="1"/>
          </p:cNvCxnSpPr>
          <p:nvPr/>
        </p:nvCxnSpPr>
        <p:spPr bwMode="auto">
          <a:xfrm>
            <a:off x="9391651" y="5589589"/>
            <a:ext cx="0" cy="87153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pic>
        <p:nvPicPr>
          <p:cNvPr id="8" name="Picture 13" descr="uw-logo-whi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48285" y="5683250"/>
            <a:ext cx="20193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91477" y="1268761"/>
            <a:ext cx="9601067" cy="1470025"/>
          </a:xfrm>
        </p:spPr>
        <p:txBody>
          <a:bodyPr anchor="b"/>
          <a:lstStyle>
            <a:lvl1pPr>
              <a:defRPr sz="4000" baseline="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391477" y="2826104"/>
            <a:ext cx="9601067" cy="1296144"/>
          </a:xfrm>
        </p:spPr>
        <p:txBody>
          <a:bodyPr/>
          <a:lstStyle>
            <a:lvl1pPr marL="0" indent="0" algn="l">
              <a:buNone/>
              <a:defRPr sz="2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9" name="Text Placeholder 18"/>
          <p:cNvSpPr>
            <a:spLocks noGrp="1"/>
          </p:cNvSpPr>
          <p:nvPr>
            <p:ph type="body" sz="quarter" idx="10"/>
          </p:nvPr>
        </p:nvSpPr>
        <p:spPr>
          <a:xfrm>
            <a:off x="1391477" y="4221088"/>
            <a:ext cx="9601200" cy="1223962"/>
          </a:xfrm>
        </p:spPr>
        <p:txBody>
          <a:bodyPr/>
          <a:lstStyle>
            <a:lvl1pPr marL="0" indent="0">
              <a:buNone/>
              <a:defRPr sz="1800" strike="noStrike" baseline="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772801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548680"/>
            <a:ext cx="9217024" cy="1080120"/>
          </a:xfrm>
        </p:spPr>
        <p:txBody>
          <a:bodyPr anchor="b"/>
          <a:lstStyle>
            <a:lvl1pPr>
              <a:defRPr sz="3200"/>
            </a:lvl1pPr>
          </a:lstStyle>
          <a:p>
            <a:r>
              <a:rPr lang="en-US"/>
              <a:t>Click to edit Master title style</a:t>
            </a:r>
            <a:endParaRPr lang="en-GB" dirty="0"/>
          </a:p>
        </p:txBody>
      </p:sp>
      <p:sp>
        <p:nvSpPr>
          <p:cNvPr id="15" name="Text Placeholder 14"/>
          <p:cNvSpPr>
            <a:spLocks noGrp="1"/>
          </p:cNvSpPr>
          <p:nvPr>
            <p:ph type="body" sz="quarter" idx="10"/>
          </p:nvPr>
        </p:nvSpPr>
        <p:spPr>
          <a:xfrm>
            <a:off x="1488018" y="1916113"/>
            <a:ext cx="9313333" cy="4321199"/>
          </a:xfrm>
        </p:spPr>
        <p:txBody>
          <a:bodyPr/>
          <a:lstStyle>
            <a:lvl1pPr marL="0" indent="0">
              <a:buClr>
                <a:schemeClr val="tx1">
                  <a:lumMod val="75000"/>
                  <a:lumOff val="25000"/>
                </a:schemeClr>
              </a:buClr>
              <a:buSzPct val="100000"/>
              <a:buFontTx/>
              <a:buNone/>
              <a:defRPr sz="2400" baseline="0"/>
            </a:lvl1pPr>
          </a:lstStyle>
          <a:p>
            <a:pPr lvl="0"/>
            <a:r>
              <a:rPr lang="en-US"/>
              <a:t>Click to edit Master text styles</a:t>
            </a:r>
          </a:p>
        </p:txBody>
      </p:sp>
    </p:spTree>
    <p:extLst>
      <p:ext uri="{BB962C8B-B14F-4D97-AF65-F5344CB8AC3E}">
        <p14:creationId xmlns:p14="http://schemas.microsoft.com/office/powerpoint/2010/main" val="32925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or Graph Layout">
    <p:spTree>
      <p:nvGrpSpPr>
        <p:cNvPr id="1" name=""/>
        <p:cNvGrpSpPr/>
        <p:nvPr/>
      </p:nvGrpSpPr>
      <p:grpSpPr>
        <a:xfrm>
          <a:off x="0" y="0"/>
          <a:ext cx="0" cy="0"/>
          <a:chOff x="0" y="0"/>
          <a:chExt cx="0" cy="0"/>
        </a:xfrm>
      </p:grpSpPr>
      <p:sp>
        <p:nvSpPr>
          <p:cNvPr id="4" name="Text Placeholder 14"/>
          <p:cNvSpPr>
            <a:spLocks noGrp="1"/>
          </p:cNvSpPr>
          <p:nvPr>
            <p:ph type="body" sz="quarter" idx="10"/>
          </p:nvPr>
        </p:nvSpPr>
        <p:spPr>
          <a:xfrm>
            <a:off x="1487488" y="5229201"/>
            <a:ext cx="9217024" cy="777209"/>
          </a:xfrm>
        </p:spPr>
        <p:txBody>
          <a:bodyPr/>
          <a:lstStyle>
            <a:lvl1pPr marL="0" indent="0">
              <a:buClr>
                <a:schemeClr val="tx1">
                  <a:lumMod val="75000"/>
                  <a:lumOff val="25000"/>
                </a:schemeClr>
              </a:buClr>
              <a:buSzPct val="100000"/>
              <a:buFont typeface="Arial"/>
              <a:buNone/>
              <a:defRPr sz="1800" baseline="0"/>
            </a:lvl1pPr>
          </a:lstStyle>
          <a:p>
            <a:pPr lvl="0"/>
            <a:r>
              <a:rPr lang="en-US"/>
              <a:t>Click to edit Master text styles</a:t>
            </a:r>
          </a:p>
        </p:txBody>
      </p:sp>
      <p:sp>
        <p:nvSpPr>
          <p:cNvPr id="8" name="Text Placeholder 7"/>
          <p:cNvSpPr>
            <a:spLocks noGrp="1"/>
          </p:cNvSpPr>
          <p:nvPr>
            <p:ph type="body" sz="quarter" idx="11"/>
          </p:nvPr>
        </p:nvSpPr>
        <p:spPr>
          <a:xfrm>
            <a:off x="1487489" y="548680"/>
            <a:ext cx="9215967" cy="647700"/>
          </a:xfrm>
        </p:spPr>
        <p:txBody>
          <a:bodyPr/>
          <a:lstStyle>
            <a:lvl1pPr marL="0" indent="0">
              <a:buNone/>
              <a:defRPr sz="3200" b="1"/>
            </a:lvl1pPr>
          </a:lstStyle>
          <a:p>
            <a:pPr lvl="0"/>
            <a:r>
              <a:rPr lang="en-US"/>
              <a:t>Click to edit Master text styles</a:t>
            </a:r>
          </a:p>
        </p:txBody>
      </p:sp>
      <p:sp>
        <p:nvSpPr>
          <p:cNvPr id="12" name="Content Placeholder 11"/>
          <p:cNvSpPr>
            <a:spLocks noGrp="1"/>
          </p:cNvSpPr>
          <p:nvPr>
            <p:ph sz="quarter" idx="12"/>
          </p:nvPr>
        </p:nvSpPr>
        <p:spPr>
          <a:xfrm>
            <a:off x="1488018" y="1341439"/>
            <a:ext cx="9215967" cy="3671887"/>
          </a:xfrm>
        </p:spPr>
        <p:txBody>
          <a:bodyPr/>
          <a:lstStyle>
            <a:lvl1pPr marL="0" indent="0">
              <a:buNone/>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98546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ogo Basic">
    <p:spTree>
      <p:nvGrpSpPr>
        <p:cNvPr id="1" name=""/>
        <p:cNvGrpSpPr/>
        <p:nvPr/>
      </p:nvGrpSpPr>
      <p:grpSpPr>
        <a:xfrm>
          <a:off x="0" y="0"/>
          <a:ext cx="0" cy="0"/>
          <a:chOff x="0" y="0"/>
          <a:chExt cx="0" cy="0"/>
        </a:xfrm>
      </p:grpSpPr>
      <p:pic>
        <p:nvPicPr>
          <p:cNvPr id="4" name="Picture 2" descr="uw-logo-blu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2517" y="5686425"/>
            <a:ext cx="2021416"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5"/>
          <p:cNvCxnSpPr>
            <a:cxnSpLocks noChangeShapeType="1"/>
          </p:cNvCxnSpPr>
          <p:nvPr/>
        </p:nvCxnSpPr>
        <p:spPr bwMode="auto">
          <a:xfrm>
            <a:off x="9372600" y="5589589"/>
            <a:ext cx="0" cy="871537"/>
          </a:xfrm>
          <a:prstGeom prst="line">
            <a:avLst/>
          </a:prstGeom>
          <a:noFill/>
          <a:ln w="19050">
            <a:solidFill>
              <a:schemeClr val="bg1">
                <a:lumMod val="65000"/>
              </a:schemeClr>
            </a:solidFill>
            <a:round/>
            <a:headEnd/>
            <a:tailEnd/>
          </a:ln>
        </p:spPr>
      </p:cxnSp>
      <p:sp>
        <p:nvSpPr>
          <p:cNvPr id="2" name="Title 1"/>
          <p:cNvSpPr>
            <a:spLocks noGrp="1"/>
          </p:cNvSpPr>
          <p:nvPr>
            <p:ph type="title"/>
          </p:nvPr>
        </p:nvSpPr>
        <p:spPr>
          <a:xfrm>
            <a:off x="1487488" y="548680"/>
            <a:ext cx="9217024" cy="1080120"/>
          </a:xfrm>
        </p:spPr>
        <p:txBody>
          <a:bodyPr anchor="b"/>
          <a:lstStyle>
            <a:lvl1pPr>
              <a:defRPr sz="3200"/>
            </a:lvl1pPr>
          </a:lstStyle>
          <a:p>
            <a:r>
              <a:rPr lang="en-US"/>
              <a:t>Click to edit Master title style</a:t>
            </a:r>
            <a:endParaRPr lang="en-GB" dirty="0"/>
          </a:p>
        </p:txBody>
      </p:sp>
      <p:sp>
        <p:nvSpPr>
          <p:cNvPr id="15" name="Text Placeholder 14"/>
          <p:cNvSpPr>
            <a:spLocks noGrp="1"/>
          </p:cNvSpPr>
          <p:nvPr>
            <p:ph type="body" sz="quarter" idx="10"/>
          </p:nvPr>
        </p:nvSpPr>
        <p:spPr>
          <a:xfrm>
            <a:off x="1488018" y="1916114"/>
            <a:ext cx="9313333" cy="3241079"/>
          </a:xfrm>
        </p:spPr>
        <p:txBody>
          <a:bodyPr/>
          <a:lstStyle>
            <a:lvl1pPr marL="0" indent="0">
              <a:buClr>
                <a:schemeClr val="tx1">
                  <a:lumMod val="75000"/>
                  <a:lumOff val="25000"/>
                </a:schemeClr>
              </a:buClr>
              <a:buSzPct val="100000"/>
              <a:buFont typeface="Arial"/>
              <a:buNone/>
              <a:defRPr sz="2400" baseline="0"/>
            </a:lvl1pPr>
          </a:lstStyle>
          <a:p>
            <a:pPr lvl="0"/>
            <a:r>
              <a:rPr lang="en-US"/>
              <a:t>Click to edit Master text styles</a:t>
            </a:r>
          </a:p>
        </p:txBody>
      </p:sp>
    </p:spTree>
    <p:extLst>
      <p:ext uri="{BB962C8B-B14F-4D97-AF65-F5344CB8AC3E}">
        <p14:creationId xmlns:p14="http://schemas.microsoft.com/office/powerpoint/2010/main" val="1424627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ogo Image or Graph Layout">
    <p:spTree>
      <p:nvGrpSpPr>
        <p:cNvPr id="1" name=""/>
        <p:cNvGrpSpPr/>
        <p:nvPr/>
      </p:nvGrpSpPr>
      <p:grpSpPr>
        <a:xfrm>
          <a:off x="0" y="0"/>
          <a:ext cx="0" cy="0"/>
          <a:chOff x="0" y="0"/>
          <a:chExt cx="0" cy="0"/>
        </a:xfrm>
      </p:grpSpPr>
      <p:pic>
        <p:nvPicPr>
          <p:cNvPr id="5" name="Picture 2" descr="uw-logo-blu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2517" y="5686425"/>
            <a:ext cx="2021416"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9372600" y="5589589"/>
            <a:ext cx="0" cy="871537"/>
          </a:xfrm>
          <a:prstGeom prst="line">
            <a:avLst/>
          </a:prstGeom>
          <a:noFill/>
          <a:ln w="19050">
            <a:solidFill>
              <a:schemeClr val="bg1">
                <a:lumMod val="65000"/>
              </a:schemeClr>
            </a:solidFill>
            <a:round/>
            <a:headEnd/>
            <a:tailEnd/>
          </a:ln>
        </p:spPr>
      </p:cxnSp>
      <p:sp>
        <p:nvSpPr>
          <p:cNvPr id="4" name="Text Placeholder 14"/>
          <p:cNvSpPr>
            <a:spLocks noGrp="1"/>
          </p:cNvSpPr>
          <p:nvPr>
            <p:ph type="body" sz="quarter" idx="10"/>
          </p:nvPr>
        </p:nvSpPr>
        <p:spPr>
          <a:xfrm>
            <a:off x="1487488" y="5229201"/>
            <a:ext cx="7584843" cy="777209"/>
          </a:xfrm>
        </p:spPr>
        <p:txBody>
          <a:bodyPr/>
          <a:lstStyle>
            <a:lvl1pPr marL="0" indent="0">
              <a:buClr>
                <a:schemeClr val="tx1">
                  <a:lumMod val="75000"/>
                  <a:lumOff val="25000"/>
                </a:schemeClr>
              </a:buClr>
              <a:buSzPct val="100000"/>
              <a:buFont typeface="Arial"/>
              <a:buNone/>
              <a:defRPr sz="1800" baseline="0"/>
            </a:lvl1pPr>
          </a:lstStyle>
          <a:p>
            <a:pPr lvl="0"/>
            <a:r>
              <a:rPr lang="en-US"/>
              <a:t>Click to edit Master text styles</a:t>
            </a:r>
          </a:p>
        </p:txBody>
      </p:sp>
      <p:sp>
        <p:nvSpPr>
          <p:cNvPr id="8" name="Text Placeholder 7"/>
          <p:cNvSpPr>
            <a:spLocks noGrp="1"/>
          </p:cNvSpPr>
          <p:nvPr>
            <p:ph type="body" sz="quarter" idx="11"/>
          </p:nvPr>
        </p:nvSpPr>
        <p:spPr>
          <a:xfrm>
            <a:off x="1487489" y="548680"/>
            <a:ext cx="9215967" cy="647700"/>
          </a:xfrm>
        </p:spPr>
        <p:txBody>
          <a:bodyPr/>
          <a:lstStyle>
            <a:lvl1pPr marL="0" indent="0">
              <a:buNone/>
              <a:defRPr sz="3200" b="1"/>
            </a:lvl1pPr>
          </a:lstStyle>
          <a:p>
            <a:pPr lvl="0"/>
            <a:r>
              <a:rPr lang="en-US"/>
              <a:t>Click to edit Master text styles</a:t>
            </a:r>
          </a:p>
        </p:txBody>
      </p:sp>
      <p:sp>
        <p:nvSpPr>
          <p:cNvPr id="12" name="Content Placeholder 11"/>
          <p:cNvSpPr>
            <a:spLocks noGrp="1"/>
          </p:cNvSpPr>
          <p:nvPr>
            <p:ph sz="quarter" idx="12"/>
          </p:nvPr>
        </p:nvSpPr>
        <p:spPr>
          <a:xfrm>
            <a:off x="1488018" y="1341439"/>
            <a:ext cx="9215967" cy="3671887"/>
          </a:xfrm>
        </p:spPr>
        <p:txBody>
          <a:bodyPr/>
          <a:lstStyle>
            <a:lvl1pPr marL="0" indent="0">
              <a:buNone/>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502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xfrm>
            <a:off x="609600" y="6248400"/>
            <a:ext cx="2844800" cy="457200"/>
          </a:xfrm>
          <a:prstGeom prst="rect">
            <a:avLst/>
          </a:prstGeom>
        </p:spPr>
        <p:txBody>
          <a:bodyPr/>
          <a:lstStyle>
            <a:lvl1pPr eaLnBrk="0" hangingPunct="0">
              <a:defRPr>
                <a:latin typeface="Arial" charset="0"/>
                <a:cs typeface="+mn-cs"/>
              </a:defRPr>
            </a:lvl1pPr>
          </a:lstStyle>
          <a:p>
            <a:pPr>
              <a:defRPr/>
            </a:pPr>
            <a:endParaRPr lang="en-US"/>
          </a:p>
        </p:txBody>
      </p:sp>
      <p:sp>
        <p:nvSpPr>
          <p:cNvPr id="5" name="Rectangle 10"/>
          <p:cNvSpPr>
            <a:spLocks noGrp="1" noChangeArrowheads="1"/>
          </p:cNvSpPr>
          <p:nvPr>
            <p:ph type="ftr" sz="quarter" idx="11"/>
          </p:nvPr>
        </p:nvSpPr>
        <p:spPr>
          <a:xfrm>
            <a:off x="4165600" y="6248400"/>
            <a:ext cx="3860800" cy="457200"/>
          </a:xfrm>
          <a:prstGeom prst="rect">
            <a:avLst/>
          </a:prstGeom>
        </p:spPr>
        <p:txBody>
          <a:bodyPr/>
          <a:lstStyle>
            <a:lvl1pPr eaLnBrk="0" hangingPunct="0">
              <a:defRPr>
                <a:latin typeface="Arial" charset="0"/>
                <a:cs typeface="+mn-cs"/>
              </a:defRPr>
            </a:lvl1pPr>
          </a:lstStyle>
          <a:p>
            <a:pPr>
              <a:defRPr/>
            </a:pPr>
            <a:endParaRPr lang="en-US"/>
          </a:p>
        </p:txBody>
      </p:sp>
      <p:sp>
        <p:nvSpPr>
          <p:cNvPr id="6" name="Rectangle 11"/>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D3C35EB2-744C-4057-AB16-0043405A9009}" type="slidenum">
              <a:rPr lang="en-US" altLang="en-US"/>
              <a:pPr>
                <a:defRPr/>
              </a:pPr>
              <a:t>‹#›</a:t>
            </a:fld>
            <a:endParaRPr lang="en-US" altLang="en-US"/>
          </a:p>
        </p:txBody>
      </p:sp>
    </p:spTree>
    <p:extLst>
      <p:ext uri="{BB962C8B-B14F-4D97-AF65-F5344CB8AC3E}">
        <p14:creationId xmlns:p14="http://schemas.microsoft.com/office/powerpoint/2010/main" val="387138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92E8CF-7EDC-4809-BC75-380C14A0DF54}" type="datetimeFigureOut">
              <a:rPr lang="en-GB" smtClean="0"/>
              <a:t>10/05/2019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422903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2E8CF-7EDC-4809-BC75-380C14A0DF54}" type="datetimeFigureOut">
              <a:rPr lang="en-GB" smtClean="0"/>
              <a:t>10/05/2019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61427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92E8CF-7EDC-4809-BC75-380C14A0DF54}" type="datetimeFigureOut">
              <a:rPr lang="en-GB" smtClean="0"/>
              <a:t>10/05/2019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265133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92E8CF-7EDC-4809-BC75-380C14A0DF54}" type="datetimeFigureOut">
              <a:rPr lang="en-GB" smtClean="0"/>
              <a:t>10/05/2019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111321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92E8CF-7EDC-4809-BC75-380C14A0DF54}" type="datetimeFigureOut">
              <a:rPr lang="en-GB" smtClean="0"/>
              <a:t>10/05/2019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349897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2E8CF-7EDC-4809-BC75-380C14A0DF54}" type="datetimeFigureOut">
              <a:rPr lang="en-GB" smtClean="0"/>
              <a:t>10/05/2019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312860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92E8CF-7EDC-4809-BC75-380C14A0DF54}" type="datetimeFigureOut">
              <a:rPr lang="en-GB" smtClean="0"/>
              <a:t>10/05/2019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162383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92E8CF-7EDC-4809-BC75-380C14A0DF54}" type="datetimeFigureOut">
              <a:rPr lang="en-GB" smtClean="0"/>
              <a:t>10/05/2019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56A5C6-030F-422F-B5E2-BFE60EDF4009}" type="slidenum">
              <a:rPr lang="en-GB" smtClean="0"/>
              <a:t>‹#›</a:t>
            </a:fld>
            <a:endParaRPr lang="en-GB"/>
          </a:p>
        </p:txBody>
      </p:sp>
    </p:spTree>
    <p:extLst>
      <p:ext uri="{BB962C8B-B14F-4D97-AF65-F5344CB8AC3E}">
        <p14:creationId xmlns:p14="http://schemas.microsoft.com/office/powerpoint/2010/main" val="470061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2E8CF-7EDC-4809-BC75-380C14A0DF54}" type="datetimeFigureOut">
              <a:rPr lang="en-GB" smtClean="0"/>
              <a:t>10/05/2019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6A5C6-030F-422F-B5E2-BFE60EDF4009}" type="slidenum">
              <a:rPr lang="en-GB" smtClean="0"/>
              <a:t>‹#›</a:t>
            </a:fld>
            <a:endParaRPr lang="en-GB"/>
          </a:p>
        </p:txBody>
      </p:sp>
    </p:spTree>
    <p:extLst>
      <p:ext uri="{BB962C8B-B14F-4D97-AF65-F5344CB8AC3E}">
        <p14:creationId xmlns:p14="http://schemas.microsoft.com/office/powerpoint/2010/main" val="2494238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7"/>
          <p:cNvSpPr>
            <a:spLocks noChangeArrowheads="1"/>
          </p:cNvSpPr>
          <p:nvPr/>
        </p:nvSpPr>
        <p:spPr bwMode="auto">
          <a:xfrm>
            <a:off x="304800" y="228600"/>
            <a:ext cx="11582400" cy="6400800"/>
          </a:xfrm>
          <a:prstGeom prst="rect">
            <a:avLst/>
          </a:prstGeom>
          <a:solidFill>
            <a:srgbClr val="FFFFFF"/>
          </a:solidFill>
          <a:ln w="0">
            <a:solidFill>
              <a:schemeClr val="bg1"/>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cs typeface="+mn-cs"/>
            </a:endParaRPr>
          </a:p>
        </p:txBody>
      </p:sp>
      <p:sp>
        <p:nvSpPr>
          <p:cNvPr id="1028" name="Rectangle 2"/>
          <p:cNvSpPr>
            <a:spLocks noGrp="1" noChangeArrowheads="1"/>
          </p:cNvSpPr>
          <p:nvPr>
            <p:ph type="title"/>
          </p:nvPr>
        </p:nvSpPr>
        <p:spPr bwMode="auto">
          <a:xfrm>
            <a:off x="1488018" y="549275"/>
            <a:ext cx="9215967"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Rectangle 3"/>
          <p:cNvSpPr>
            <a:spLocks noGrp="1" noChangeArrowheads="1"/>
          </p:cNvSpPr>
          <p:nvPr>
            <p:ph type="body" idx="1"/>
          </p:nvPr>
        </p:nvSpPr>
        <p:spPr bwMode="auto">
          <a:xfrm>
            <a:off x="1488018" y="2133600"/>
            <a:ext cx="921596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4501415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rtl="0" eaLnBrk="0" fontAlgn="base" hangingPunct="0">
        <a:spcBef>
          <a:spcPct val="0"/>
        </a:spcBef>
        <a:spcAft>
          <a:spcPct val="0"/>
        </a:spcAft>
        <a:defRPr sz="3600" b="1">
          <a:solidFill>
            <a:srgbClr val="404040"/>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600" b="1">
          <a:solidFill>
            <a:srgbClr val="404040"/>
          </a:solidFill>
          <a:latin typeface="Comic Sans MS" panose="030F0702030302020204" pitchFamily="66" charset="0"/>
          <a:ea typeface="ＭＳ Ｐゴシック" pitchFamily="-108" charset="-128"/>
          <a:cs typeface="ＭＳ Ｐゴシック" pitchFamily="-108" charset="-128"/>
        </a:defRPr>
      </a:lvl2pPr>
      <a:lvl3pPr algn="l" rtl="0" eaLnBrk="0" fontAlgn="base" hangingPunct="0">
        <a:spcBef>
          <a:spcPct val="0"/>
        </a:spcBef>
        <a:spcAft>
          <a:spcPct val="0"/>
        </a:spcAft>
        <a:defRPr sz="3600" b="1">
          <a:solidFill>
            <a:srgbClr val="404040"/>
          </a:solidFill>
          <a:latin typeface="Comic Sans MS" panose="030F0702030302020204" pitchFamily="66" charset="0"/>
          <a:ea typeface="ＭＳ Ｐゴシック" pitchFamily="-108" charset="-128"/>
          <a:cs typeface="ＭＳ Ｐゴシック" pitchFamily="-108" charset="-128"/>
        </a:defRPr>
      </a:lvl3pPr>
      <a:lvl4pPr algn="l" rtl="0" eaLnBrk="0" fontAlgn="base" hangingPunct="0">
        <a:spcBef>
          <a:spcPct val="0"/>
        </a:spcBef>
        <a:spcAft>
          <a:spcPct val="0"/>
        </a:spcAft>
        <a:defRPr sz="3600" b="1">
          <a:solidFill>
            <a:srgbClr val="404040"/>
          </a:solidFill>
          <a:latin typeface="Comic Sans MS" panose="030F0702030302020204" pitchFamily="66" charset="0"/>
          <a:ea typeface="ＭＳ Ｐゴシック" pitchFamily="-108" charset="-128"/>
          <a:cs typeface="ＭＳ Ｐゴシック" pitchFamily="-108" charset="-128"/>
        </a:defRPr>
      </a:lvl4pPr>
      <a:lvl5pPr algn="l" rtl="0" eaLnBrk="0" fontAlgn="base" hangingPunct="0">
        <a:spcBef>
          <a:spcPct val="0"/>
        </a:spcBef>
        <a:spcAft>
          <a:spcPct val="0"/>
        </a:spcAft>
        <a:defRPr sz="3600" b="1">
          <a:solidFill>
            <a:srgbClr val="404040"/>
          </a:solidFill>
          <a:latin typeface="Comic Sans MS" panose="030F0702030302020204" pitchFamily="66" charset="0"/>
          <a:ea typeface="ＭＳ Ｐゴシック" pitchFamily="-108" charset="-128"/>
          <a:cs typeface="ＭＳ Ｐゴシック" pitchFamily="-108" charset="-128"/>
        </a:defRPr>
      </a:lvl5pPr>
      <a:lvl6pPr marL="457200" algn="l" rtl="0" eaLnBrk="1" fontAlgn="base" hangingPunct="1">
        <a:spcBef>
          <a:spcPct val="0"/>
        </a:spcBef>
        <a:spcAft>
          <a:spcPct val="0"/>
        </a:spcAft>
        <a:defRPr sz="3600" b="1">
          <a:solidFill>
            <a:srgbClr val="001C54"/>
          </a:solidFill>
          <a:latin typeface="Arial" pitchFamily="34" charset="0"/>
        </a:defRPr>
      </a:lvl6pPr>
      <a:lvl7pPr marL="914400" algn="l" rtl="0" eaLnBrk="1" fontAlgn="base" hangingPunct="1">
        <a:spcBef>
          <a:spcPct val="0"/>
        </a:spcBef>
        <a:spcAft>
          <a:spcPct val="0"/>
        </a:spcAft>
        <a:defRPr sz="3600" b="1">
          <a:solidFill>
            <a:srgbClr val="001C54"/>
          </a:solidFill>
          <a:latin typeface="Arial" pitchFamily="34" charset="0"/>
        </a:defRPr>
      </a:lvl7pPr>
      <a:lvl8pPr marL="1371600" algn="l" rtl="0" eaLnBrk="1" fontAlgn="base" hangingPunct="1">
        <a:spcBef>
          <a:spcPct val="0"/>
        </a:spcBef>
        <a:spcAft>
          <a:spcPct val="0"/>
        </a:spcAft>
        <a:defRPr sz="3600" b="1">
          <a:solidFill>
            <a:srgbClr val="001C54"/>
          </a:solidFill>
          <a:latin typeface="Arial" pitchFamily="34" charset="0"/>
        </a:defRPr>
      </a:lvl8pPr>
      <a:lvl9pPr marL="1828800" algn="l" rtl="0" eaLnBrk="1" fontAlgn="base" hangingPunct="1">
        <a:spcBef>
          <a:spcPct val="0"/>
        </a:spcBef>
        <a:spcAft>
          <a:spcPct val="0"/>
        </a:spcAft>
        <a:defRPr sz="3600" b="1">
          <a:solidFill>
            <a:srgbClr val="001C54"/>
          </a:solidFill>
          <a:latin typeface="Arial" pitchFamily="34" charset="0"/>
        </a:defRPr>
      </a:lvl9pPr>
    </p:titleStyle>
    <p:bodyStyle>
      <a:lvl1pPr marL="285750" indent="-285750" algn="l" rtl="0" eaLnBrk="0" fontAlgn="base" hangingPunct="0">
        <a:spcBef>
          <a:spcPct val="20000"/>
        </a:spcBef>
        <a:spcAft>
          <a:spcPct val="0"/>
        </a:spcAft>
        <a:buClr>
          <a:srgbClr val="404040"/>
        </a:buClr>
        <a:buFont typeface="Wingdings" panose="05000000000000000000" pitchFamily="2" charset="2"/>
        <a:buChar char="§"/>
        <a:defRPr>
          <a:solidFill>
            <a:srgbClr val="404040"/>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rgbClr val="404040"/>
        </a:buClr>
        <a:buFont typeface="Wingdings" panose="05000000000000000000" pitchFamily="2" charset="2"/>
        <a:buChar char="§"/>
        <a:defRPr>
          <a:solidFill>
            <a:srgbClr val="404040"/>
          </a:solidFill>
          <a:latin typeface="+mn-lt"/>
          <a:ea typeface="ＭＳ Ｐゴシック" pitchFamily="-108" charset="-128"/>
          <a:cs typeface="ＭＳ Ｐゴシック" pitchFamily="-108" charset="-128"/>
        </a:defRPr>
      </a:lvl2pPr>
      <a:lvl3pPr marL="1200150" indent="-285750" algn="l" rtl="0" eaLnBrk="0" fontAlgn="base" hangingPunct="0">
        <a:spcBef>
          <a:spcPct val="20000"/>
        </a:spcBef>
        <a:spcAft>
          <a:spcPct val="0"/>
        </a:spcAft>
        <a:buClr>
          <a:srgbClr val="404040"/>
        </a:buClr>
        <a:buFont typeface="Wingdings" panose="05000000000000000000" pitchFamily="2" charset="2"/>
        <a:buChar char="§"/>
        <a:defRPr>
          <a:solidFill>
            <a:srgbClr val="404040"/>
          </a:solidFill>
          <a:latin typeface="+mn-lt"/>
          <a:ea typeface="ＭＳ Ｐゴシック" pitchFamily="-108" charset="-128"/>
          <a:cs typeface="ＭＳ Ｐゴシック" pitchFamily="-108" charset="-128"/>
        </a:defRPr>
      </a:lvl3pPr>
      <a:lvl4pPr marL="1657350" indent="-285750" algn="l" rtl="0" eaLnBrk="0" fontAlgn="base" hangingPunct="0">
        <a:spcBef>
          <a:spcPct val="20000"/>
        </a:spcBef>
        <a:spcAft>
          <a:spcPct val="0"/>
        </a:spcAft>
        <a:buClr>
          <a:srgbClr val="404040"/>
        </a:buClr>
        <a:buFont typeface="Wingdings" panose="05000000000000000000" pitchFamily="2" charset="2"/>
        <a:buChar char="§"/>
        <a:defRPr>
          <a:solidFill>
            <a:srgbClr val="404040"/>
          </a:solidFill>
          <a:latin typeface="+mn-lt"/>
          <a:ea typeface="ＭＳ Ｐゴシック" pitchFamily="-108" charset="-128"/>
          <a:cs typeface="ＭＳ Ｐゴシック" pitchFamily="-108" charset="-128"/>
        </a:defRPr>
      </a:lvl4pPr>
      <a:lvl5pPr marL="2114550" indent="-285750" algn="l" rtl="0" eaLnBrk="0" fontAlgn="base" hangingPunct="0">
        <a:spcBef>
          <a:spcPct val="20000"/>
        </a:spcBef>
        <a:spcAft>
          <a:spcPct val="0"/>
        </a:spcAft>
        <a:buClr>
          <a:srgbClr val="404040"/>
        </a:buClr>
        <a:buFont typeface="Wingdings" panose="05000000000000000000" pitchFamily="2" charset="2"/>
        <a:buChar char="§"/>
        <a:defRPr>
          <a:solidFill>
            <a:srgbClr val="404040"/>
          </a:solidFill>
          <a:latin typeface="+mn-lt"/>
          <a:ea typeface="ＭＳ Ｐゴシック" pitchFamily="-108" charset="-128"/>
          <a:cs typeface="ＭＳ Ｐゴシック" pitchFamily="-108" charset="-128"/>
        </a:defRPr>
      </a:lvl5pPr>
      <a:lvl6pPr marL="2514600" indent="-228600" algn="l" rtl="0" eaLnBrk="1" fontAlgn="base" hangingPunct="1">
        <a:spcBef>
          <a:spcPct val="20000"/>
        </a:spcBef>
        <a:spcAft>
          <a:spcPct val="0"/>
        </a:spcAft>
        <a:buClr>
          <a:srgbClr val="6F0096"/>
        </a:buClr>
        <a:buFont typeface="Arial" pitchFamily="34" charset="0"/>
        <a:buChar char="»"/>
        <a:defRPr sz="2000">
          <a:solidFill>
            <a:srgbClr val="001C54"/>
          </a:solidFill>
          <a:latin typeface="+mn-lt"/>
        </a:defRPr>
      </a:lvl6pPr>
      <a:lvl7pPr marL="2971800" indent="-228600" algn="l" rtl="0" eaLnBrk="1" fontAlgn="base" hangingPunct="1">
        <a:spcBef>
          <a:spcPct val="20000"/>
        </a:spcBef>
        <a:spcAft>
          <a:spcPct val="0"/>
        </a:spcAft>
        <a:buClr>
          <a:srgbClr val="6F0096"/>
        </a:buClr>
        <a:buFont typeface="Arial" pitchFamily="34" charset="0"/>
        <a:buChar char="»"/>
        <a:defRPr sz="2000">
          <a:solidFill>
            <a:srgbClr val="001C54"/>
          </a:solidFill>
          <a:latin typeface="+mn-lt"/>
        </a:defRPr>
      </a:lvl7pPr>
      <a:lvl8pPr marL="3429000" indent="-228600" algn="l" rtl="0" eaLnBrk="1" fontAlgn="base" hangingPunct="1">
        <a:spcBef>
          <a:spcPct val="20000"/>
        </a:spcBef>
        <a:spcAft>
          <a:spcPct val="0"/>
        </a:spcAft>
        <a:buClr>
          <a:srgbClr val="6F0096"/>
        </a:buClr>
        <a:buFont typeface="Arial" pitchFamily="34" charset="0"/>
        <a:buChar char="»"/>
        <a:defRPr sz="2000">
          <a:solidFill>
            <a:srgbClr val="001C54"/>
          </a:solidFill>
          <a:latin typeface="+mn-lt"/>
        </a:defRPr>
      </a:lvl8pPr>
      <a:lvl9pPr marL="3886200" indent="-228600" algn="l" rtl="0" eaLnBrk="1" fontAlgn="base" hangingPunct="1">
        <a:spcBef>
          <a:spcPct val="20000"/>
        </a:spcBef>
        <a:spcAft>
          <a:spcPct val="0"/>
        </a:spcAft>
        <a:buClr>
          <a:srgbClr val="6F0096"/>
        </a:buClr>
        <a:buFont typeface="Arial" pitchFamily="34" charset="0"/>
        <a:buChar char="»"/>
        <a:defRPr sz="2000">
          <a:solidFill>
            <a:srgbClr val="001C5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un.org/sustainabledevelopment/sustainable-development-goal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s://www.bbc.co.uk/news/business-42781376"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tmp"/></Relationships>
</file>

<file path=ppt/slides/_rels/slide1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tmp"/></Relationships>
</file>

<file path=ppt/slides/_rels/slide1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19.xml.rels><?xml version="1.0" encoding="UTF-8" standalone="yes"?>
<Relationships xmlns="http://schemas.openxmlformats.org/package/2006/relationships"><Relationship Id="rId3" Type="http://schemas.openxmlformats.org/officeDocument/2006/relationships/hyperlink" Target="https://journals.sagepub.com/doi/full/10.1177/089202061665317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tm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tmp"/><Relationship Id="rId4" Type="http://schemas.openxmlformats.org/officeDocument/2006/relationships/image" Target="../media/image55.tm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72065/Schools_draft_handbook_180119.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tm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tmp"/><Relationship Id="rId4" Type="http://schemas.openxmlformats.org/officeDocument/2006/relationships/hyperlink" Target="https://www.ukssd.co.uk/Handlers/Download.ashx?IDMF=62c71dd6-d83b-4b3b-b98b-e7f9f1e21907"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oecd-ilibrary.org/docserver/9789264289024-en.pdf?expires=1556882190&amp;id=id&amp;accname=guest&amp;checksum=AC964795381192BA9C6BC5730460A262" TargetMode="External"/><Relationship Id="rId3" Type="http://schemas.openxmlformats.org/officeDocument/2006/relationships/hyperlink" Target="https://www.oecd.org/education/Global-competency-for-an-inclusive-world.pdf" TargetMode="External"/><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mp"/><Relationship Id="rId9" Type="http://schemas.openxmlformats.org/officeDocument/2006/relationships/image" Target="../media/image30.tm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2080"/>
            <a:ext cx="9144000" cy="2387600"/>
          </a:xfrm>
        </p:spPr>
        <p:txBody>
          <a:bodyPr>
            <a:normAutofit/>
          </a:bodyPr>
          <a:lstStyle/>
          <a:p>
            <a:r>
              <a:rPr lang="en-GB" sz="4800" b="1" dirty="0">
                <a:solidFill>
                  <a:srgbClr val="00B0F0"/>
                </a:solidFill>
              </a:rPr>
              <a:t>The value of an academic network: Inspiration in professional practice with </a:t>
            </a:r>
            <a:r>
              <a:rPr lang="en-GB" sz="4800" b="1" dirty="0" err="1">
                <a:solidFill>
                  <a:srgbClr val="00B0F0"/>
                </a:solidFill>
              </a:rPr>
              <a:t>TEESNet</a:t>
            </a:r>
            <a:r>
              <a:rPr lang="en-GB" sz="4800" b="1" dirty="0">
                <a:solidFill>
                  <a:srgbClr val="00B0F0"/>
                </a:solidFill>
              </a:rPr>
              <a:t>.</a:t>
            </a:r>
          </a:p>
        </p:txBody>
      </p:sp>
      <p:sp>
        <p:nvSpPr>
          <p:cNvPr id="3" name="Subtitle 2"/>
          <p:cNvSpPr>
            <a:spLocks noGrp="1"/>
          </p:cNvSpPr>
          <p:nvPr>
            <p:ph type="subTitle" idx="1"/>
          </p:nvPr>
        </p:nvSpPr>
        <p:spPr>
          <a:xfrm>
            <a:off x="1524000" y="3306202"/>
            <a:ext cx="9144000" cy="1655762"/>
          </a:xfrm>
        </p:spPr>
        <p:txBody>
          <a:bodyPr>
            <a:normAutofit/>
          </a:bodyPr>
          <a:lstStyle/>
          <a:p>
            <a:r>
              <a:rPr lang="en-GB" sz="2800" dirty="0"/>
              <a:t>Teacher Education for Equity and Sustainability Network </a:t>
            </a:r>
          </a:p>
        </p:txBody>
      </p:sp>
      <p:pic>
        <p:nvPicPr>
          <p:cNvPr id="4" name="Picture 3"/>
          <p:cNvPicPr>
            <a:picLocks noChangeAspect="1"/>
          </p:cNvPicPr>
          <p:nvPr/>
        </p:nvPicPr>
        <p:blipFill>
          <a:blip r:embed="rId3"/>
          <a:stretch>
            <a:fillRect/>
          </a:stretch>
        </p:blipFill>
        <p:spPr>
          <a:xfrm>
            <a:off x="6430877" y="4258235"/>
            <a:ext cx="5761124" cy="2432985"/>
          </a:xfrm>
          <a:prstGeom prst="rect">
            <a:avLst/>
          </a:prstGeom>
        </p:spPr>
      </p:pic>
      <p:pic>
        <p:nvPicPr>
          <p:cNvPr id="5" name="Picture 4"/>
          <p:cNvPicPr>
            <a:picLocks noChangeAspect="1"/>
          </p:cNvPicPr>
          <p:nvPr/>
        </p:nvPicPr>
        <p:blipFill>
          <a:blip r:embed="rId4"/>
          <a:stretch>
            <a:fillRect/>
          </a:stretch>
        </p:blipFill>
        <p:spPr>
          <a:xfrm>
            <a:off x="325120" y="4629338"/>
            <a:ext cx="2061882" cy="2061882"/>
          </a:xfrm>
          <a:prstGeom prst="rect">
            <a:avLst/>
          </a:prstGeom>
        </p:spPr>
      </p:pic>
    </p:spTree>
    <p:extLst>
      <p:ext uri="{BB962C8B-B14F-4D97-AF65-F5344CB8AC3E}">
        <p14:creationId xmlns:p14="http://schemas.microsoft.com/office/powerpoint/2010/main" val="390466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9E3E-3A00-4F1F-B1C3-DF97D910E231}"/>
              </a:ext>
            </a:extLst>
          </p:cNvPr>
          <p:cNvSpPr>
            <a:spLocks noGrp="1"/>
          </p:cNvSpPr>
          <p:nvPr>
            <p:ph type="title"/>
          </p:nvPr>
        </p:nvSpPr>
        <p:spPr>
          <a:xfrm>
            <a:off x="386080" y="276280"/>
            <a:ext cx="11120120" cy="553981"/>
          </a:xfrm>
        </p:spPr>
        <p:txBody>
          <a:bodyPr>
            <a:noAutofit/>
          </a:bodyPr>
          <a:lstStyle/>
          <a:p>
            <a:r>
              <a:rPr lang="en-GB" sz="5400" b="1" dirty="0">
                <a:solidFill>
                  <a:srgbClr val="00B0F0"/>
                </a:solidFill>
              </a:rPr>
              <a:t>Why do we need ‘Global Competence’?</a:t>
            </a:r>
          </a:p>
        </p:txBody>
      </p:sp>
      <p:sp>
        <p:nvSpPr>
          <p:cNvPr id="3" name="Text Placeholder 2">
            <a:extLst>
              <a:ext uri="{FF2B5EF4-FFF2-40B4-BE49-F238E27FC236}">
                <a16:creationId xmlns:a16="http://schemas.microsoft.com/office/drawing/2014/main" id="{30C401C3-BEC3-472D-B9B3-B08B51869867}"/>
              </a:ext>
            </a:extLst>
          </p:cNvPr>
          <p:cNvSpPr>
            <a:spLocks noGrp="1"/>
          </p:cNvSpPr>
          <p:nvPr>
            <p:ph type="body" idx="1"/>
          </p:nvPr>
        </p:nvSpPr>
        <p:spPr/>
        <p:txBody>
          <a:bodyPr/>
          <a:lstStyle/>
          <a:p>
            <a:endParaRPr lang="en-GB" dirty="0"/>
          </a:p>
        </p:txBody>
      </p:sp>
      <p:graphicFrame>
        <p:nvGraphicFramePr>
          <p:cNvPr id="4" name="Table 3">
            <a:extLst>
              <a:ext uri="{FF2B5EF4-FFF2-40B4-BE49-F238E27FC236}">
                <a16:creationId xmlns:a16="http://schemas.microsoft.com/office/drawing/2014/main" id="{CED5A320-10C2-4E2E-892C-43E99554BD7D}"/>
              </a:ext>
            </a:extLst>
          </p:cNvPr>
          <p:cNvGraphicFramePr>
            <a:graphicFrameLocks noGrp="1"/>
          </p:cNvGraphicFramePr>
          <p:nvPr>
            <p:extLst>
              <p:ext uri="{D42A27DB-BD31-4B8C-83A1-F6EECF244321}">
                <p14:modId xmlns:p14="http://schemas.microsoft.com/office/powerpoint/2010/main" val="2191828878"/>
              </p:ext>
            </p:extLst>
          </p:nvPr>
        </p:nvGraphicFramePr>
        <p:xfrm>
          <a:off x="533488" y="1276350"/>
          <a:ext cx="8493917" cy="5548489"/>
        </p:xfrm>
        <a:graphic>
          <a:graphicData uri="http://schemas.openxmlformats.org/drawingml/2006/table">
            <a:tbl>
              <a:tblPr/>
              <a:tblGrid>
                <a:gridCol w="8493917">
                  <a:extLst>
                    <a:ext uri="{9D8B030D-6E8A-4147-A177-3AD203B41FA5}">
                      <a16:colId xmlns:a16="http://schemas.microsoft.com/office/drawing/2014/main" val="3090272784"/>
                    </a:ext>
                  </a:extLst>
                </a:gridCol>
              </a:tblGrid>
              <a:tr h="5548489">
                <a:tc>
                  <a:txBody>
                    <a:bodyPr/>
                    <a:lstStyle/>
                    <a:p>
                      <a:pPr marL="342900" indent="-342900" fontAlgn="t">
                        <a:buFont typeface="+mj-lt"/>
                        <a:buAutoNum type="arabicPeriod"/>
                      </a:pPr>
                      <a:r>
                        <a:rPr lang="en-GB" sz="2800" dirty="0">
                          <a:effectLst/>
                        </a:rPr>
                        <a:t>to live harmoniously in multicultural communities</a:t>
                      </a:r>
                    </a:p>
                    <a:p>
                      <a:pPr marL="514350" indent="-514350" fontAlgn="t">
                        <a:buFont typeface="+mj-lt"/>
                        <a:buAutoNum type="arabicPeriod"/>
                      </a:pPr>
                      <a:r>
                        <a:rPr lang="en-GB" sz="2800" dirty="0">
                          <a:effectLst/>
                        </a:rPr>
                        <a:t>to thrive in a changing labour market</a:t>
                      </a:r>
                    </a:p>
                    <a:p>
                      <a:pPr marL="514350" indent="-514350" fontAlgn="t">
                        <a:buFont typeface="+mj-lt"/>
                        <a:buAutoNum type="arabicPeriod"/>
                      </a:pPr>
                      <a:r>
                        <a:rPr lang="en-GB" sz="2800" dirty="0">
                          <a:effectLst/>
                        </a:rPr>
                        <a:t>to use media platforms effectively and responsibly</a:t>
                      </a:r>
                    </a:p>
                    <a:p>
                      <a:pPr marL="514350" indent="-514350" fontAlgn="t">
                        <a:buFont typeface="+mj-lt"/>
                        <a:buAutoNum type="arabicPeriod"/>
                      </a:pPr>
                      <a:r>
                        <a:rPr lang="en-GB" sz="2800" dirty="0">
                          <a:effectLst/>
                        </a:rPr>
                        <a:t>to support the </a:t>
                      </a:r>
                      <a:r>
                        <a:rPr lang="en-GB" sz="2800" u="none" strike="noStrike" dirty="0">
                          <a:solidFill>
                            <a:srgbClr val="428BCA"/>
                          </a:solidFill>
                          <a:effectLst/>
                          <a:hlinkClick r:id="rId2"/>
                        </a:rPr>
                        <a:t>Sustainable Development Goals</a:t>
                      </a:r>
                      <a:endParaRPr lang="en-GB" sz="2800" dirty="0">
                        <a:effectLst/>
                      </a:endParaRPr>
                    </a:p>
                    <a:p>
                      <a:pPr lvl="1" fontAlgn="t">
                        <a:buFont typeface="Arial" panose="020B0604020202020204" pitchFamily="34" charset="0"/>
                        <a:buNone/>
                      </a:pPr>
                      <a:br>
                        <a:rPr lang="en-GB" sz="2800" dirty="0">
                          <a:effectLst/>
                        </a:rPr>
                      </a:br>
                      <a:r>
                        <a:rPr lang="en-GB" sz="2800" dirty="0">
                          <a:solidFill>
                            <a:srgbClr val="00B0F0"/>
                          </a:solidFill>
                          <a:effectLst/>
                        </a:rPr>
                        <a:t>What</a:t>
                      </a:r>
                      <a:r>
                        <a:rPr lang="en-GB" sz="2800" baseline="0" dirty="0">
                          <a:solidFill>
                            <a:srgbClr val="00B0F0"/>
                          </a:solidFill>
                          <a:effectLst/>
                        </a:rPr>
                        <a:t> is t</a:t>
                      </a:r>
                      <a:r>
                        <a:rPr lang="en-GB" sz="2800" dirty="0">
                          <a:solidFill>
                            <a:srgbClr val="00B0F0"/>
                          </a:solidFill>
                          <a:effectLst/>
                        </a:rPr>
                        <a:t>he role</a:t>
                      </a:r>
                      <a:r>
                        <a:rPr lang="en-GB" sz="2800" baseline="0" dirty="0">
                          <a:solidFill>
                            <a:srgbClr val="00B0F0"/>
                          </a:solidFill>
                          <a:effectLst/>
                        </a:rPr>
                        <a:t> of schools?</a:t>
                      </a:r>
                      <a:endParaRPr lang="en-GB" sz="2800" baseline="0" dirty="0">
                        <a:solidFill>
                          <a:schemeClr val="tx1"/>
                        </a:solidFill>
                        <a:effectLst/>
                      </a:endParaRPr>
                    </a:p>
                    <a:p>
                      <a:pPr lvl="1" algn="l" fontAlgn="t">
                        <a:buFont typeface="Arial" panose="020B0604020202020204" pitchFamily="34" charset="0"/>
                        <a:buNone/>
                      </a:pPr>
                      <a:r>
                        <a:rPr lang="en-GB" sz="2000" dirty="0">
                          <a:effectLst/>
                        </a:rPr>
                        <a:t>providing opportunities to learn about global developments;</a:t>
                      </a:r>
                    </a:p>
                    <a:p>
                      <a:pPr algn="l" fontAlgn="t">
                        <a:buFont typeface="Arial" panose="020B0604020202020204" pitchFamily="34" charset="0"/>
                        <a:buChar char="•"/>
                      </a:pPr>
                      <a:r>
                        <a:rPr lang="en-GB" sz="2000" dirty="0">
                          <a:effectLst/>
                        </a:rPr>
                        <a:t>teaching students how they can develop a fact-based and critical worldview of today;</a:t>
                      </a:r>
                    </a:p>
                    <a:p>
                      <a:pPr algn="l" fontAlgn="t">
                        <a:buFont typeface="Arial" panose="020B0604020202020204" pitchFamily="34" charset="0"/>
                        <a:buChar char="•"/>
                      </a:pPr>
                      <a:r>
                        <a:rPr lang="en-GB" sz="2000" dirty="0">
                          <a:effectLst/>
                        </a:rPr>
                        <a:t>equipping students with the means to analyse a broad range of cultural practices and meanings;</a:t>
                      </a:r>
                    </a:p>
                    <a:p>
                      <a:pPr algn="l" fontAlgn="t">
                        <a:buFont typeface="Arial" panose="020B0604020202020204" pitchFamily="34" charset="0"/>
                        <a:buChar char="•"/>
                      </a:pPr>
                      <a:r>
                        <a:rPr lang="en-GB" sz="2000" dirty="0">
                          <a:effectLst/>
                        </a:rPr>
                        <a:t>engaging students in experiences that facilitate intercultural relations;</a:t>
                      </a:r>
                    </a:p>
                    <a:p>
                      <a:pPr algn="l" fontAlgn="t">
                        <a:buFont typeface="Arial" panose="020B0604020202020204" pitchFamily="34" charset="0"/>
                        <a:buChar char="•"/>
                      </a:pPr>
                      <a:r>
                        <a:rPr lang="en-GB" sz="2000" dirty="0">
                          <a:effectLst/>
                        </a:rPr>
                        <a:t>promoting the value of diversity</a:t>
                      </a:r>
                    </a:p>
                  </a:txBody>
                  <a:tcPr marL="35965" marR="71931" marT="28772" marB="28772">
                    <a:lnL>
                      <a:noFill/>
                    </a:lnL>
                    <a:lnR>
                      <a:noFill/>
                    </a:lnR>
                    <a:lnT>
                      <a:noFill/>
                    </a:lnT>
                    <a:lnB>
                      <a:noFill/>
                    </a:lnB>
                    <a:solidFill>
                      <a:srgbClr val="F9F9F9"/>
                    </a:solidFill>
                  </a:tcPr>
                </a:tc>
                <a:extLst>
                  <a:ext uri="{0D108BD9-81ED-4DB2-BD59-A6C34878D82A}">
                    <a16:rowId xmlns:a16="http://schemas.microsoft.com/office/drawing/2014/main" val="2419417799"/>
                  </a:ext>
                </a:extLst>
              </a:tr>
            </a:tbl>
          </a:graphicData>
        </a:graphic>
      </p:graphicFrame>
      <p:pic>
        <p:nvPicPr>
          <p:cNvPr id="5" name="Picture 4">
            <a:extLst>
              <a:ext uri="{FF2B5EF4-FFF2-40B4-BE49-F238E27FC236}">
                <a16:creationId xmlns:a16="http://schemas.microsoft.com/office/drawing/2014/main" id="{F58342E0-537D-44A5-AEA1-7EB0DC906CDB}"/>
              </a:ext>
            </a:extLst>
          </p:cNvPr>
          <p:cNvPicPr>
            <a:picLocks noChangeAspect="1"/>
          </p:cNvPicPr>
          <p:nvPr/>
        </p:nvPicPr>
        <p:blipFill>
          <a:blip r:embed="rId3"/>
          <a:stretch>
            <a:fillRect/>
          </a:stretch>
        </p:blipFill>
        <p:spPr>
          <a:xfrm>
            <a:off x="9027406" y="5608321"/>
            <a:ext cx="3183457" cy="1216518"/>
          </a:xfrm>
          <a:prstGeom prst="rect">
            <a:avLst/>
          </a:prstGeom>
        </p:spPr>
      </p:pic>
      <p:pic>
        <p:nvPicPr>
          <p:cNvPr id="6" name="Picture 5">
            <a:extLst>
              <a:ext uri="{FF2B5EF4-FFF2-40B4-BE49-F238E27FC236}">
                <a16:creationId xmlns:a16="http://schemas.microsoft.com/office/drawing/2014/main" id="{B4EBBF2B-3F21-4361-BD3F-723D176FA0FD}"/>
              </a:ext>
            </a:extLst>
          </p:cNvPr>
          <p:cNvPicPr>
            <a:picLocks noChangeAspect="1"/>
          </p:cNvPicPr>
          <p:nvPr/>
        </p:nvPicPr>
        <p:blipFill>
          <a:blip r:embed="rId4"/>
          <a:stretch>
            <a:fillRect/>
          </a:stretch>
        </p:blipFill>
        <p:spPr>
          <a:xfrm>
            <a:off x="8749146" y="1276350"/>
            <a:ext cx="3033185" cy="3103010"/>
          </a:xfrm>
          <a:prstGeom prst="rect">
            <a:avLst/>
          </a:prstGeom>
        </p:spPr>
      </p:pic>
    </p:spTree>
    <p:extLst>
      <p:ext uri="{BB962C8B-B14F-4D97-AF65-F5344CB8AC3E}">
        <p14:creationId xmlns:p14="http://schemas.microsoft.com/office/powerpoint/2010/main" val="3260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C3F-41E2-4197-A616-1C20770877E8}"/>
              </a:ext>
            </a:extLst>
          </p:cNvPr>
          <p:cNvSpPr>
            <a:spLocks noGrp="1"/>
          </p:cNvSpPr>
          <p:nvPr>
            <p:ph type="title"/>
          </p:nvPr>
        </p:nvSpPr>
        <p:spPr>
          <a:xfrm>
            <a:off x="6982939" y="540156"/>
            <a:ext cx="4293398" cy="3831790"/>
          </a:xfrm>
        </p:spPr>
        <p:txBody>
          <a:bodyPr>
            <a:normAutofit/>
          </a:bodyPr>
          <a:lstStyle/>
          <a:p>
            <a:r>
              <a:rPr lang="en-GB" sz="2812" dirty="0">
                <a:solidFill>
                  <a:srgbClr val="7030A0"/>
                </a:solidFill>
              </a:rPr>
              <a:t>“Schools in England and the United States will not be taking the new international Pisa test designed to assess respect for other cultures, challenge extremism and help identify fake news.”</a:t>
            </a:r>
          </a:p>
        </p:txBody>
      </p:sp>
      <p:sp>
        <p:nvSpPr>
          <p:cNvPr id="3" name="Text Placeholder 2">
            <a:extLst>
              <a:ext uri="{FF2B5EF4-FFF2-40B4-BE49-F238E27FC236}">
                <a16:creationId xmlns:a16="http://schemas.microsoft.com/office/drawing/2014/main" id="{03868F9D-03C6-43EB-AB5B-D86126727F6F}"/>
              </a:ext>
            </a:extLst>
          </p:cNvPr>
          <p:cNvSpPr>
            <a:spLocks noGrp="1"/>
          </p:cNvSpPr>
          <p:nvPr>
            <p:ph type="body" sz="quarter" idx="1"/>
          </p:nvPr>
        </p:nvSpPr>
        <p:spPr>
          <a:xfrm>
            <a:off x="6982940" y="4571759"/>
            <a:ext cx="3836309" cy="1751695"/>
          </a:xfrm>
        </p:spPr>
        <p:txBody>
          <a:bodyPr>
            <a:normAutofit/>
          </a:bodyPr>
          <a:lstStyle/>
          <a:p>
            <a:pPr algn="l"/>
            <a:r>
              <a:rPr lang="en-GB" dirty="0"/>
              <a:t>Reference; </a:t>
            </a:r>
            <a:r>
              <a:rPr lang="en-GB" dirty="0">
                <a:hlinkClick r:id="rId3"/>
              </a:rPr>
              <a:t>https://www.bbc.co.uk/news/business-42781376</a:t>
            </a:r>
            <a:endParaRPr lang="en-GB" dirty="0"/>
          </a:p>
          <a:p>
            <a:r>
              <a:rPr lang="en-GB" dirty="0"/>
              <a:t>Accessed: 4</a:t>
            </a:r>
            <a:r>
              <a:rPr lang="en-GB" baseline="30000" dirty="0"/>
              <a:t>th</a:t>
            </a:r>
            <a:r>
              <a:rPr lang="en-GB" dirty="0"/>
              <a:t> October 2018</a:t>
            </a:r>
          </a:p>
        </p:txBody>
      </p:sp>
      <p:pic>
        <p:nvPicPr>
          <p:cNvPr id="5" name="Picture 4">
            <a:extLst>
              <a:ext uri="{FF2B5EF4-FFF2-40B4-BE49-F238E27FC236}">
                <a16:creationId xmlns:a16="http://schemas.microsoft.com/office/drawing/2014/main" id="{AD81C022-EE6C-4F4B-856D-C9C4FAAB5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25" y="540156"/>
            <a:ext cx="6094126" cy="5783297"/>
          </a:xfrm>
          <a:prstGeom prst="rect">
            <a:avLst/>
          </a:prstGeom>
        </p:spPr>
      </p:pic>
    </p:spTree>
    <p:extLst>
      <p:ext uri="{BB962C8B-B14F-4D97-AF65-F5344CB8AC3E}">
        <p14:creationId xmlns:p14="http://schemas.microsoft.com/office/powerpoint/2010/main" val="235505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661" y="365125"/>
            <a:ext cx="11778677" cy="5841907"/>
          </a:xfrm>
        </p:spPr>
      </p:pic>
      <p:pic>
        <p:nvPicPr>
          <p:cNvPr id="5" name="Picture 4">
            <a:extLst>
              <a:ext uri="{FF2B5EF4-FFF2-40B4-BE49-F238E27FC236}">
                <a16:creationId xmlns:a16="http://schemas.microsoft.com/office/drawing/2014/main" id="{DFA9BEDF-AF2A-4222-B695-666B362F8094}"/>
              </a:ext>
            </a:extLst>
          </p:cNvPr>
          <p:cNvPicPr>
            <a:picLocks noChangeAspect="1"/>
          </p:cNvPicPr>
          <p:nvPr/>
        </p:nvPicPr>
        <p:blipFill>
          <a:blip r:embed="rId4"/>
          <a:stretch>
            <a:fillRect/>
          </a:stretch>
        </p:blipFill>
        <p:spPr>
          <a:xfrm>
            <a:off x="6430877" y="4258235"/>
            <a:ext cx="5761124" cy="2432985"/>
          </a:xfrm>
          <a:prstGeom prst="rect">
            <a:avLst/>
          </a:prstGeom>
        </p:spPr>
      </p:pic>
    </p:spTree>
    <p:extLst>
      <p:ext uri="{BB962C8B-B14F-4D97-AF65-F5344CB8AC3E}">
        <p14:creationId xmlns:p14="http://schemas.microsoft.com/office/powerpoint/2010/main" val="153242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5"/>
          <p:cNvPicPr>
            <a:picLocks noChangeAspect="1"/>
          </p:cNvPicPr>
          <p:nvPr/>
        </p:nvPicPr>
        <p:blipFill>
          <a:blip r:embed="rId3"/>
          <a:stretch>
            <a:fillRect/>
          </a:stretch>
        </p:blipFill>
        <p:spPr>
          <a:xfrm>
            <a:off x="-2" y="0"/>
            <a:ext cx="5498921" cy="7777480"/>
          </a:xfrm>
          <a:prstGeom prst="rect">
            <a:avLst/>
          </a:prstGeom>
        </p:spPr>
      </p:pic>
      <p:pic>
        <p:nvPicPr>
          <p:cNvPr id="4" name="Content Placeholder 3"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59598" y="0"/>
            <a:ext cx="4872803" cy="6890740"/>
          </a:xfrm>
        </p:spPr>
      </p:pic>
      <p:pic>
        <p:nvPicPr>
          <p:cNvPr id="5" name="Picture 4"/>
          <p:cNvPicPr>
            <a:picLocks noChangeAspect="1"/>
          </p:cNvPicPr>
          <p:nvPr/>
        </p:nvPicPr>
        <p:blipFill>
          <a:blip r:embed="rId5"/>
          <a:stretch>
            <a:fillRect/>
          </a:stretch>
        </p:blipFill>
        <p:spPr>
          <a:xfrm>
            <a:off x="7343181" y="0"/>
            <a:ext cx="4848820" cy="6858000"/>
          </a:xfrm>
          <a:prstGeom prst="rect">
            <a:avLst/>
          </a:prstGeom>
        </p:spPr>
      </p:pic>
    </p:spTree>
    <p:extLst>
      <p:ext uri="{BB962C8B-B14F-4D97-AF65-F5344CB8AC3E}">
        <p14:creationId xmlns:p14="http://schemas.microsoft.com/office/powerpoint/2010/main" val="37042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1553-8BDE-4AD7-ADC7-138A6C4C3D28}"/>
              </a:ext>
            </a:extLst>
          </p:cNvPr>
          <p:cNvSpPr>
            <a:spLocks noGrp="1"/>
          </p:cNvSpPr>
          <p:nvPr>
            <p:ph type="title"/>
          </p:nvPr>
        </p:nvSpPr>
        <p:spPr/>
        <p:txBody>
          <a:bodyPr/>
          <a:lstStyle/>
          <a:p>
            <a:r>
              <a:rPr lang="en-GB" dirty="0"/>
              <a:t>Findings re: GTE</a:t>
            </a:r>
          </a:p>
        </p:txBody>
      </p:sp>
      <p:sp>
        <p:nvSpPr>
          <p:cNvPr id="3" name="Text Placeholder 2">
            <a:extLst>
              <a:ext uri="{FF2B5EF4-FFF2-40B4-BE49-F238E27FC236}">
                <a16:creationId xmlns:a16="http://schemas.microsoft.com/office/drawing/2014/main" id="{BA09B7AE-0226-4FA3-B253-8FA8D4A5C64E}"/>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FCFF7721-E0C4-46CB-A590-706EFB9F0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92" y="494890"/>
            <a:ext cx="10498015" cy="5868219"/>
          </a:xfrm>
          <a:prstGeom prst="rect">
            <a:avLst/>
          </a:prstGeom>
        </p:spPr>
      </p:pic>
    </p:spTree>
    <p:extLst>
      <p:ext uri="{BB962C8B-B14F-4D97-AF65-F5344CB8AC3E}">
        <p14:creationId xmlns:p14="http://schemas.microsoft.com/office/powerpoint/2010/main" val="235725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FEE7-EE8A-4928-9051-5A8CC749574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C1FEAE6-3CD4-4DCB-9A2D-80D731087C7C}"/>
              </a:ext>
            </a:extLst>
          </p:cNvPr>
          <p:cNvSpPr>
            <a:spLocks noGrp="1"/>
          </p:cNvSpPr>
          <p:nvPr>
            <p:ph type="body" sz="quarter" idx="10"/>
          </p:nvPr>
        </p:nvSpPr>
        <p:spPr/>
        <p:txBody>
          <a:bodyPr/>
          <a:lstStyle/>
          <a:p>
            <a:endParaRPr lang="en-GB"/>
          </a:p>
        </p:txBody>
      </p:sp>
      <p:pic>
        <p:nvPicPr>
          <p:cNvPr id="7" name="Picture 6">
            <a:extLst>
              <a:ext uri="{FF2B5EF4-FFF2-40B4-BE49-F238E27FC236}">
                <a16:creationId xmlns:a16="http://schemas.microsoft.com/office/drawing/2014/main" id="{AF4CE141-0283-418B-8E0F-4A81A8DC2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66" y="870957"/>
            <a:ext cx="11254537" cy="5119940"/>
          </a:xfrm>
          <a:prstGeom prst="rect">
            <a:avLst/>
          </a:prstGeom>
        </p:spPr>
      </p:pic>
    </p:spTree>
    <p:extLst>
      <p:ext uri="{BB962C8B-B14F-4D97-AF65-F5344CB8AC3E}">
        <p14:creationId xmlns:p14="http://schemas.microsoft.com/office/powerpoint/2010/main" val="110797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9E29-1CC1-4488-B122-0E7F5E888D1D}"/>
              </a:ext>
            </a:extLst>
          </p:cNvPr>
          <p:cNvPicPr>
            <a:picLocks noChangeAspect="1"/>
          </p:cNvPicPr>
          <p:nvPr/>
        </p:nvPicPr>
        <p:blipFill>
          <a:blip r:embed="rId3"/>
          <a:stretch>
            <a:fillRect/>
          </a:stretch>
        </p:blipFill>
        <p:spPr>
          <a:xfrm>
            <a:off x="3591842" y="1296060"/>
            <a:ext cx="8096250" cy="5278305"/>
          </a:xfrm>
          <a:prstGeom prst="rect">
            <a:avLst/>
          </a:prstGeom>
        </p:spPr>
      </p:pic>
      <p:sp>
        <p:nvSpPr>
          <p:cNvPr id="27650" name="Title 1"/>
          <p:cNvSpPr>
            <a:spLocks noGrp="1"/>
          </p:cNvSpPr>
          <p:nvPr>
            <p:ph type="title"/>
          </p:nvPr>
        </p:nvSpPr>
        <p:spPr>
          <a:xfrm>
            <a:off x="590497" y="454681"/>
            <a:ext cx="9467903" cy="1079500"/>
          </a:xfrm>
        </p:spPr>
        <p:txBody>
          <a:bodyPr/>
          <a:lstStyle/>
          <a:p>
            <a:r>
              <a:rPr lang="en-US" altLang="en-US" sz="5400" dirty="0">
                <a:solidFill>
                  <a:srgbClr val="002060"/>
                </a:solidFill>
                <a:ea typeface="ＭＳ Ｐゴシック" panose="020B0600070205080204" pitchFamily="34" charset="-128"/>
              </a:rPr>
              <a:t>Relevance and responsibility </a:t>
            </a:r>
          </a:p>
        </p:txBody>
      </p:sp>
      <p:sp>
        <p:nvSpPr>
          <p:cNvPr id="3" name="Text Placeholder 2"/>
          <p:cNvSpPr>
            <a:spLocks noGrp="1"/>
          </p:cNvSpPr>
          <p:nvPr>
            <p:ph type="body" sz="quarter" idx="10"/>
          </p:nvPr>
        </p:nvSpPr>
        <p:spPr>
          <a:xfrm>
            <a:off x="727133" y="1877304"/>
            <a:ext cx="4593012" cy="4321175"/>
          </a:xfrm>
        </p:spPr>
        <p:txBody>
          <a:bodyPr/>
          <a:lstStyle/>
          <a:p>
            <a:pPr>
              <a:defRPr/>
            </a:pPr>
            <a:r>
              <a:rPr lang="en-GB" u="sng" dirty="0"/>
              <a:t>Findings</a:t>
            </a:r>
          </a:p>
          <a:p>
            <a:pPr marL="342900" indent="-342900">
              <a:buFont typeface="Arial" panose="020B0604020202020204" pitchFamily="34" charset="0"/>
              <a:buChar char="•"/>
              <a:defRPr/>
            </a:pPr>
            <a:r>
              <a:rPr lang="en-GB" dirty="0"/>
              <a:t>A cross-curricular appetite for the goals.</a:t>
            </a:r>
          </a:p>
          <a:p>
            <a:pPr marL="342900" indent="-342900">
              <a:buFont typeface="Arial" panose="020B0604020202020204" pitchFamily="34" charset="0"/>
              <a:buChar char="•"/>
              <a:defRPr/>
            </a:pPr>
            <a:r>
              <a:rPr lang="en-GB" dirty="0"/>
              <a:t>A personal responsibility to the goals and to young people in relation to the goals.</a:t>
            </a:r>
          </a:p>
          <a:p>
            <a:pPr marL="342900" indent="-342900">
              <a:buFont typeface="Arial" panose="020B0604020202020204" pitchFamily="34" charset="0"/>
              <a:buChar char="•"/>
              <a:defRPr/>
            </a:pPr>
            <a:r>
              <a:rPr lang="en-GB" dirty="0"/>
              <a:t>A call for high level responsibility.</a:t>
            </a:r>
          </a:p>
          <a:p>
            <a:pPr marL="342900" indent="-342900">
              <a:buFont typeface="Arial" panose="020B0604020202020204" pitchFamily="34" charset="0"/>
              <a:buChar char="•"/>
              <a:defRPr/>
            </a:pPr>
            <a:r>
              <a:rPr lang="en-GB" dirty="0"/>
              <a:t>Perceptions and experiences of a humanities burden.</a:t>
            </a:r>
          </a:p>
          <a:p>
            <a:pPr>
              <a:defRPr/>
            </a:pPr>
            <a:endParaRPr lang="en-GB" dirty="0"/>
          </a:p>
          <a:p>
            <a:pPr>
              <a:defRPr/>
            </a:pPr>
            <a:endParaRPr lang="en-GB" dirty="0"/>
          </a:p>
          <a:p>
            <a:pPr>
              <a:defRPr/>
            </a:pPr>
            <a:endParaRPr lang="en-GB" dirty="0"/>
          </a:p>
        </p:txBody>
      </p:sp>
      <p:sp>
        <p:nvSpPr>
          <p:cNvPr id="2" name="TextBox 1">
            <a:extLst>
              <a:ext uri="{FF2B5EF4-FFF2-40B4-BE49-F238E27FC236}">
                <a16:creationId xmlns:a16="http://schemas.microsoft.com/office/drawing/2014/main" id="{39CCBA49-FB95-4EF5-BF94-52D5E6036800}"/>
              </a:ext>
            </a:extLst>
          </p:cNvPr>
          <p:cNvSpPr txBox="1"/>
          <p:nvPr/>
        </p:nvSpPr>
        <p:spPr>
          <a:xfrm>
            <a:off x="2692802" y="1507972"/>
            <a:ext cx="3848218" cy="369332"/>
          </a:xfrm>
          <a:prstGeom prst="rect">
            <a:avLst/>
          </a:prstGeom>
          <a:noFill/>
        </p:spPr>
        <p:txBody>
          <a:bodyPr wrap="square" rtlCol="0">
            <a:spAutoFit/>
          </a:bodyPr>
          <a:lstStyle/>
          <a:p>
            <a:r>
              <a:rPr lang="en-GB" dirty="0">
                <a:solidFill>
                  <a:srgbClr val="00B0F0"/>
                </a:solidFill>
              </a:rPr>
              <a:t>SMSC, PSHE, British Values</a:t>
            </a:r>
          </a:p>
        </p:txBody>
      </p:sp>
    </p:spTree>
    <p:extLst>
      <p:ext uri="{BB962C8B-B14F-4D97-AF65-F5344CB8AC3E}">
        <p14:creationId xmlns:p14="http://schemas.microsoft.com/office/powerpoint/2010/main" val="337599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EBF4F-5732-46D4-BB14-646E49E7F082}"/>
              </a:ext>
            </a:extLst>
          </p:cNvPr>
          <p:cNvPicPr>
            <a:picLocks noChangeAspect="1"/>
          </p:cNvPicPr>
          <p:nvPr/>
        </p:nvPicPr>
        <p:blipFill>
          <a:blip r:embed="rId3"/>
          <a:stretch>
            <a:fillRect/>
          </a:stretch>
        </p:blipFill>
        <p:spPr>
          <a:xfrm>
            <a:off x="7697380" y="1057494"/>
            <a:ext cx="2487504" cy="1656026"/>
          </a:xfrm>
          <a:prstGeom prst="rect">
            <a:avLst/>
          </a:prstGeom>
        </p:spPr>
      </p:pic>
      <p:pic>
        <p:nvPicPr>
          <p:cNvPr id="6" name="Picture 5">
            <a:extLst>
              <a:ext uri="{FF2B5EF4-FFF2-40B4-BE49-F238E27FC236}">
                <a16:creationId xmlns:a16="http://schemas.microsoft.com/office/drawing/2014/main" id="{671D64FF-AA4C-4A66-AEBA-CDE21194D1A8}"/>
              </a:ext>
            </a:extLst>
          </p:cNvPr>
          <p:cNvPicPr>
            <a:picLocks noChangeAspect="1"/>
          </p:cNvPicPr>
          <p:nvPr/>
        </p:nvPicPr>
        <p:blipFill>
          <a:blip r:embed="rId4"/>
          <a:stretch>
            <a:fillRect/>
          </a:stretch>
        </p:blipFill>
        <p:spPr>
          <a:xfrm>
            <a:off x="9451037" y="4059754"/>
            <a:ext cx="2199864" cy="1465109"/>
          </a:xfrm>
          <a:prstGeom prst="rect">
            <a:avLst/>
          </a:prstGeom>
        </p:spPr>
      </p:pic>
      <p:sp>
        <p:nvSpPr>
          <p:cNvPr id="27650" name="Title 1"/>
          <p:cNvSpPr>
            <a:spLocks noGrp="1"/>
          </p:cNvSpPr>
          <p:nvPr>
            <p:ph type="title"/>
          </p:nvPr>
        </p:nvSpPr>
        <p:spPr>
          <a:xfrm>
            <a:off x="622028" y="328558"/>
            <a:ext cx="6911975" cy="1079500"/>
          </a:xfrm>
        </p:spPr>
        <p:txBody>
          <a:bodyPr/>
          <a:lstStyle/>
          <a:p>
            <a:r>
              <a:rPr lang="en-US" altLang="en-US" sz="4400" dirty="0">
                <a:solidFill>
                  <a:srgbClr val="002060"/>
                </a:solidFill>
                <a:ea typeface="ＭＳ Ｐゴシック" panose="020B0600070205080204" pitchFamily="34" charset="-128"/>
              </a:rPr>
              <a:t>University of Worcester</a:t>
            </a:r>
          </a:p>
        </p:txBody>
      </p:sp>
      <p:sp>
        <p:nvSpPr>
          <p:cNvPr id="3" name="Text Placeholder 2"/>
          <p:cNvSpPr>
            <a:spLocks noGrp="1"/>
          </p:cNvSpPr>
          <p:nvPr>
            <p:ph type="body" sz="quarter" idx="10"/>
          </p:nvPr>
        </p:nvSpPr>
        <p:spPr>
          <a:xfrm>
            <a:off x="585515" y="1617226"/>
            <a:ext cx="6985000" cy="4321175"/>
          </a:xfrm>
        </p:spPr>
        <p:txBody>
          <a:bodyPr/>
          <a:lstStyle/>
          <a:p>
            <a:pPr>
              <a:defRPr/>
            </a:pPr>
            <a:endParaRPr lang="en-GB" dirty="0"/>
          </a:p>
          <a:p>
            <a:pPr>
              <a:defRPr/>
            </a:pPr>
            <a:r>
              <a:rPr lang="en-GB" dirty="0"/>
              <a:t>5/150 in the UK’s greenest universities in 2016 People &amp; Planet University League</a:t>
            </a:r>
          </a:p>
          <a:p>
            <a:pPr>
              <a:defRPr/>
            </a:pPr>
            <a:endParaRPr lang="en-GB" dirty="0"/>
          </a:p>
          <a:p>
            <a:pPr>
              <a:defRPr/>
            </a:pPr>
            <a:r>
              <a:rPr lang="en-GB" dirty="0"/>
              <a:t>First </a:t>
            </a:r>
            <a:r>
              <a:rPr lang="en-GB" dirty="0" err="1"/>
              <a:t>EcoCampus</a:t>
            </a:r>
            <a:r>
              <a:rPr lang="en-GB" dirty="0"/>
              <a:t> Platinum status in June 2010, and the second to gain ISO14001:2015 for all our campuses</a:t>
            </a:r>
          </a:p>
          <a:p>
            <a:pPr>
              <a:defRPr/>
            </a:pPr>
            <a:endParaRPr lang="en-GB" dirty="0"/>
          </a:p>
          <a:p>
            <a:pPr>
              <a:defRPr/>
            </a:pPr>
            <a:r>
              <a:rPr lang="en-GB" dirty="0"/>
              <a:t>Responsible Futures accreditation from the NUS</a:t>
            </a:r>
          </a:p>
          <a:p>
            <a:pPr>
              <a:defRPr/>
            </a:pPr>
            <a:r>
              <a:rPr lang="en-GB" dirty="0"/>
              <a:t>Green Gown finalists in 8 categories in 3 years</a:t>
            </a:r>
          </a:p>
        </p:txBody>
      </p:sp>
      <p:pic>
        <p:nvPicPr>
          <p:cNvPr id="1028" name="Picture 4" descr="Image result for people and planet logo">
            <a:extLst>
              <a:ext uri="{FF2B5EF4-FFF2-40B4-BE49-F238E27FC236}">
                <a16:creationId xmlns:a16="http://schemas.microsoft.com/office/drawing/2014/main" id="{8CD8F3C9-6A95-41F1-BB09-34C00DAF3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4884" y="328558"/>
            <a:ext cx="1466017" cy="14578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y of worcester institute of education">
            <a:extLst>
              <a:ext uri="{FF2B5EF4-FFF2-40B4-BE49-F238E27FC236}">
                <a16:creationId xmlns:a16="http://schemas.microsoft.com/office/drawing/2014/main" id="{1A9FD414-C241-4266-AA97-5A5220377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7059" y="5782723"/>
            <a:ext cx="3295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worcester.ac.uk/content_images/GGA_2017_Finalist_image_small.jpg">
            <a:extLst>
              <a:ext uri="{FF2B5EF4-FFF2-40B4-BE49-F238E27FC236}">
                <a16:creationId xmlns:a16="http://schemas.microsoft.com/office/drawing/2014/main" id="{74852204-5747-44C4-A47A-8EF85151E4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7380" y="2915781"/>
            <a:ext cx="288607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51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DDC8-D1B3-430C-A59C-29AC39E24048}"/>
              </a:ext>
            </a:extLst>
          </p:cNvPr>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49F0EAAE-3424-46A5-BC99-734F55B737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9893" y="300891"/>
            <a:ext cx="4102854" cy="6256217"/>
          </a:xfrm>
        </p:spPr>
      </p:pic>
      <p:pic>
        <p:nvPicPr>
          <p:cNvPr id="11" name="Picture 10">
            <a:extLst>
              <a:ext uri="{FF2B5EF4-FFF2-40B4-BE49-F238E27FC236}">
                <a16:creationId xmlns:a16="http://schemas.microsoft.com/office/drawing/2014/main" id="{11DCD411-65AC-41A8-9EF6-7DCB27AA8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754" y="236658"/>
            <a:ext cx="4989831" cy="6603085"/>
          </a:xfrm>
          <a:prstGeom prst="rect">
            <a:avLst/>
          </a:prstGeom>
        </p:spPr>
      </p:pic>
    </p:spTree>
    <p:extLst>
      <p:ext uri="{BB962C8B-B14F-4D97-AF65-F5344CB8AC3E}">
        <p14:creationId xmlns:p14="http://schemas.microsoft.com/office/powerpoint/2010/main" val="248821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702710"/>
            <a:ext cx="6800850" cy="1325563"/>
          </a:xfrm>
        </p:spPr>
        <p:txBody>
          <a:bodyPr>
            <a:normAutofit fontScale="90000"/>
          </a:bodyPr>
          <a:lstStyle/>
          <a:p>
            <a:r>
              <a:rPr lang="en-GB" dirty="0"/>
              <a:t>A comparative review of policy and practice in ESD/GC in teacher education across the four nations of the UK</a:t>
            </a:r>
          </a:p>
        </p:txBody>
      </p:sp>
      <p:pic>
        <p:nvPicPr>
          <p:cNvPr id="4" name="Content Placeholder 3" descr="Screen Clippi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15200" y="179704"/>
            <a:ext cx="4686567" cy="6634117"/>
          </a:xfrm>
        </p:spPr>
      </p:pic>
      <p:pic>
        <p:nvPicPr>
          <p:cNvPr id="3" name="Picture 2">
            <a:hlinkClick r:id="rId3"/>
            <a:extLst>
              <a:ext uri="{FF2B5EF4-FFF2-40B4-BE49-F238E27FC236}">
                <a16:creationId xmlns:a16="http://schemas.microsoft.com/office/drawing/2014/main" id="{0A121A98-BF72-43DE-A190-739CCD8617A2}"/>
              </a:ext>
            </a:extLst>
          </p:cNvPr>
          <p:cNvPicPr>
            <a:picLocks noChangeAspect="1"/>
          </p:cNvPicPr>
          <p:nvPr/>
        </p:nvPicPr>
        <p:blipFill>
          <a:blip r:embed="rId5"/>
          <a:stretch>
            <a:fillRect/>
          </a:stretch>
        </p:blipFill>
        <p:spPr>
          <a:xfrm>
            <a:off x="571500" y="-7009"/>
            <a:ext cx="3162300" cy="3162300"/>
          </a:xfrm>
          <a:prstGeom prst="rect">
            <a:avLst/>
          </a:prstGeom>
        </p:spPr>
      </p:pic>
    </p:spTree>
    <p:extLst>
      <p:ext uri="{BB962C8B-B14F-4D97-AF65-F5344CB8AC3E}">
        <p14:creationId xmlns:p14="http://schemas.microsoft.com/office/powerpoint/2010/main" val="176755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D7DF-F973-4003-BB1B-6D79481D3D3B}"/>
              </a:ext>
            </a:extLst>
          </p:cNvPr>
          <p:cNvSpPr>
            <a:spLocks noGrp="1"/>
          </p:cNvSpPr>
          <p:nvPr>
            <p:ph type="title"/>
          </p:nvPr>
        </p:nvSpPr>
        <p:spPr/>
        <p:txBody>
          <a:bodyPr>
            <a:normAutofit/>
          </a:bodyPr>
          <a:lstStyle/>
          <a:p>
            <a:r>
              <a:rPr lang="en-GB" sz="8800" dirty="0">
                <a:solidFill>
                  <a:srgbClr val="00B0F0"/>
                </a:solidFill>
              </a:rPr>
              <a:t>Outline</a:t>
            </a:r>
          </a:p>
        </p:txBody>
      </p:sp>
      <p:sp>
        <p:nvSpPr>
          <p:cNvPr id="3" name="Content Placeholder 2">
            <a:extLst>
              <a:ext uri="{FF2B5EF4-FFF2-40B4-BE49-F238E27FC236}">
                <a16:creationId xmlns:a16="http://schemas.microsoft.com/office/drawing/2014/main" id="{E0870CBD-B481-49EB-AB6B-336EE5A31883}"/>
              </a:ext>
            </a:extLst>
          </p:cNvPr>
          <p:cNvSpPr>
            <a:spLocks noGrp="1"/>
          </p:cNvSpPr>
          <p:nvPr>
            <p:ph idx="1"/>
          </p:nvPr>
        </p:nvSpPr>
        <p:spPr>
          <a:xfrm>
            <a:off x="838200" y="2022475"/>
            <a:ext cx="10515600" cy="4351338"/>
          </a:xfrm>
        </p:spPr>
        <p:txBody>
          <a:bodyPr/>
          <a:lstStyle/>
          <a:p>
            <a:r>
              <a:rPr lang="en-GB" dirty="0"/>
              <a:t>The purpose of education</a:t>
            </a:r>
          </a:p>
          <a:p>
            <a:r>
              <a:rPr lang="en-GB" dirty="0"/>
              <a:t>Global education frameworks: UN SDGs and OECD</a:t>
            </a:r>
          </a:p>
          <a:p>
            <a:r>
              <a:rPr lang="en-GB" dirty="0" err="1"/>
              <a:t>TEESNet</a:t>
            </a:r>
            <a:endParaRPr lang="en-GB" dirty="0"/>
          </a:p>
          <a:p>
            <a:r>
              <a:rPr lang="en-GB" dirty="0"/>
              <a:t>Relevance and responsibility</a:t>
            </a:r>
          </a:p>
          <a:p>
            <a:r>
              <a:rPr lang="en-GB" dirty="0"/>
              <a:t>Useful resources and Book offer</a:t>
            </a:r>
          </a:p>
          <a:p>
            <a:r>
              <a:rPr lang="en-GB" dirty="0"/>
              <a:t>Tweet </a:t>
            </a:r>
          </a:p>
          <a:p>
            <a:pPr marL="0" indent="0">
              <a:buNone/>
            </a:pPr>
            <a:endParaRPr lang="en-GB" dirty="0"/>
          </a:p>
        </p:txBody>
      </p:sp>
      <p:pic>
        <p:nvPicPr>
          <p:cNvPr id="4" name="Picture 3">
            <a:extLst>
              <a:ext uri="{FF2B5EF4-FFF2-40B4-BE49-F238E27FC236}">
                <a16:creationId xmlns:a16="http://schemas.microsoft.com/office/drawing/2014/main" id="{ED4D604F-EE13-4895-B5C9-BC31D31A11E4}"/>
              </a:ext>
            </a:extLst>
          </p:cNvPr>
          <p:cNvPicPr>
            <a:picLocks noChangeAspect="1"/>
          </p:cNvPicPr>
          <p:nvPr/>
        </p:nvPicPr>
        <p:blipFill>
          <a:blip r:embed="rId2"/>
          <a:stretch>
            <a:fillRect/>
          </a:stretch>
        </p:blipFill>
        <p:spPr>
          <a:xfrm>
            <a:off x="6430877" y="4258235"/>
            <a:ext cx="5761124" cy="2432985"/>
          </a:xfrm>
          <a:prstGeom prst="rect">
            <a:avLst/>
          </a:prstGeom>
        </p:spPr>
      </p:pic>
    </p:spTree>
    <p:extLst>
      <p:ext uri="{BB962C8B-B14F-4D97-AF65-F5344CB8AC3E}">
        <p14:creationId xmlns:p14="http://schemas.microsoft.com/office/powerpoint/2010/main" val="742171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431F-6111-4901-989A-2C5697D3E4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FB9942-5976-4C89-8834-B2C3D8FFC360}"/>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C7CFCEF-5F9D-4BE5-8A31-9D38AB3933F6}"/>
              </a:ext>
            </a:extLst>
          </p:cNvPr>
          <p:cNvPicPr>
            <a:picLocks noChangeAspect="1"/>
          </p:cNvPicPr>
          <p:nvPr/>
        </p:nvPicPr>
        <p:blipFill>
          <a:blip r:embed="rId2"/>
          <a:stretch>
            <a:fillRect/>
          </a:stretch>
        </p:blipFill>
        <p:spPr>
          <a:xfrm>
            <a:off x="261937" y="629443"/>
            <a:ext cx="5453063" cy="5453063"/>
          </a:xfrm>
          <a:prstGeom prst="rect">
            <a:avLst/>
          </a:prstGeom>
        </p:spPr>
      </p:pic>
      <p:pic>
        <p:nvPicPr>
          <p:cNvPr id="1026" name="Picture 2" descr="Image result for teach sdgs">
            <a:extLst>
              <a:ext uri="{FF2B5EF4-FFF2-40B4-BE49-F238E27FC236}">
                <a16:creationId xmlns:a16="http://schemas.microsoft.com/office/drawing/2014/main" id="{48B98067-45FA-4450-A757-B648880C9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276225"/>
            <a:ext cx="630555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4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560" y="2806192"/>
            <a:ext cx="2722880" cy="1325563"/>
          </a:xfrm>
        </p:spPr>
        <p:txBody>
          <a:bodyPr>
            <a:normAutofit fontScale="90000"/>
          </a:bodyPr>
          <a:lstStyle/>
          <a:p>
            <a:pPr algn="ctr"/>
            <a:r>
              <a:rPr lang="en-GB" sz="5300" b="1" dirty="0">
                <a:solidFill>
                  <a:srgbClr val="00B0F0"/>
                </a:solidFill>
              </a:rPr>
              <a:t>#</a:t>
            </a:r>
            <a:r>
              <a:rPr lang="en-GB" sz="5300" b="1" dirty="0" err="1">
                <a:solidFill>
                  <a:srgbClr val="00B0F0"/>
                </a:solidFill>
              </a:rPr>
              <a:t>TEESNet</a:t>
            </a:r>
            <a:br>
              <a:rPr lang="en-GB" sz="4800" dirty="0">
                <a:solidFill>
                  <a:srgbClr val="00B0F0"/>
                </a:solidFill>
              </a:rPr>
            </a:br>
            <a:br>
              <a:rPr lang="en-GB" sz="4800" dirty="0">
                <a:solidFill>
                  <a:srgbClr val="00B0F0"/>
                </a:solidFill>
              </a:rPr>
            </a:br>
            <a:r>
              <a:rPr lang="en-GB" sz="4800" dirty="0">
                <a:solidFill>
                  <a:srgbClr val="00B0F0"/>
                </a:solidFill>
              </a:rPr>
              <a:t>What do teacher educators want/need from </a:t>
            </a:r>
            <a:r>
              <a:rPr lang="en-GB" sz="4800" dirty="0" err="1">
                <a:solidFill>
                  <a:srgbClr val="00B0F0"/>
                </a:solidFill>
              </a:rPr>
              <a:t>TEESNet</a:t>
            </a:r>
            <a:r>
              <a:rPr lang="en-GB" sz="4800" dirty="0">
                <a:solidFill>
                  <a:srgbClr val="00B0F0"/>
                </a:solidFill>
              </a:rPr>
              <a:t>?</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635795" cy="6793222"/>
          </a:xfrm>
        </p:spPr>
      </p:pic>
      <p:pic>
        <p:nvPicPr>
          <p:cNvPr id="5" name="Content Placeholder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205" y="0"/>
            <a:ext cx="4635795" cy="6793222"/>
          </a:xfrm>
          <a:prstGeom prst="rect">
            <a:avLst/>
          </a:prstGeom>
        </p:spPr>
      </p:pic>
    </p:spTree>
    <p:extLst>
      <p:ext uri="{BB962C8B-B14F-4D97-AF65-F5344CB8AC3E}">
        <p14:creationId xmlns:p14="http://schemas.microsoft.com/office/powerpoint/2010/main" val="3638315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3"/>
          <a:stretch>
            <a:fillRect/>
          </a:stretch>
        </p:blipFill>
        <p:spPr>
          <a:xfrm>
            <a:off x="0" y="4887433"/>
            <a:ext cx="1970567" cy="1970567"/>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09"/>
            <a:ext cx="12192000" cy="5101366"/>
          </a:xfrm>
          <a:prstGeom prst="rect">
            <a:avLst/>
          </a:prstGeom>
        </p:spPr>
      </p:pic>
      <p:pic>
        <p:nvPicPr>
          <p:cNvPr id="4" name="Content Placeholder 3" descr="Screen Clippi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985051" y="3819347"/>
            <a:ext cx="3900377" cy="2767037"/>
          </a:xfrm>
        </p:spPr>
      </p:pic>
    </p:spTree>
    <p:extLst>
      <p:ext uri="{BB962C8B-B14F-4D97-AF65-F5344CB8AC3E}">
        <p14:creationId xmlns:p14="http://schemas.microsoft.com/office/powerpoint/2010/main" val="90112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2080"/>
            <a:ext cx="9144000" cy="2387600"/>
          </a:xfrm>
        </p:spPr>
        <p:txBody>
          <a:bodyPr>
            <a:normAutofit/>
          </a:bodyPr>
          <a:lstStyle/>
          <a:p>
            <a:r>
              <a:rPr lang="en-GB" sz="4800" b="1" dirty="0">
                <a:solidFill>
                  <a:srgbClr val="00B0F0"/>
                </a:solidFill>
              </a:rPr>
              <a:t>The value of an academic network: Inspiration in professional practice with </a:t>
            </a:r>
            <a:r>
              <a:rPr lang="en-GB" sz="4800" b="1" dirty="0" err="1">
                <a:solidFill>
                  <a:srgbClr val="00B0F0"/>
                </a:solidFill>
              </a:rPr>
              <a:t>TEESNet</a:t>
            </a:r>
            <a:r>
              <a:rPr lang="en-GB" sz="4800" b="1" dirty="0">
                <a:solidFill>
                  <a:srgbClr val="00B0F0"/>
                </a:solidFill>
              </a:rPr>
              <a:t>.</a:t>
            </a:r>
          </a:p>
        </p:txBody>
      </p:sp>
      <p:sp>
        <p:nvSpPr>
          <p:cNvPr id="3" name="Subtitle 2"/>
          <p:cNvSpPr>
            <a:spLocks noGrp="1"/>
          </p:cNvSpPr>
          <p:nvPr>
            <p:ph type="subTitle" idx="1"/>
          </p:nvPr>
        </p:nvSpPr>
        <p:spPr>
          <a:xfrm>
            <a:off x="1524000" y="3306202"/>
            <a:ext cx="9144000" cy="1655762"/>
          </a:xfrm>
        </p:spPr>
        <p:txBody>
          <a:bodyPr>
            <a:normAutofit/>
          </a:bodyPr>
          <a:lstStyle/>
          <a:p>
            <a:r>
              <a:rPr lang="en-GB" sz="2800" dirty="0"/>
              <a:t>Teacher Education for Equity and Sustainability Network </a:t>
            </a:r>
          </a:p>
        </p:txBody>
      </p:sp>
      <p:pic>
        <p:nvPicPr>
          <p:cNvPr id="4" name="Picture 3"/>
          <p:cNvPicPr>
            <a:picLocks noChangeAspect="1"/>
          </p:cNvPicPr>
          <p:nvPr/>
        </p:nvPicPr>
        <p:blipFill>
          <a:blip r:embed="rId3"/>
          <a:stretch>
            <a:fillRect/>
          </a:stretch>
        </p:blipFill>
        <p:spPr>
          <a:xfrm>
            <a:off x="6430877" y="4258235"/>
            <a:ext cx="5761124" cy="2432985"/>
          </a:xfrm>
          <a:prstGeom prst="rect">
            <a:avLst/>
          </a:prstGeom>
        </p:spPr>
      </p:pic>
      <p:pic>
        <p:nvPicPr>
          <p:cNvPr id="5" name="Picture 4"/>
          <p:cNvPicPr>
            <a:picLocks noChangeAspect="1"/>
          </p:cNvPicPr>
          <p:nvPr/>
        </p:nvPicPr>
        <p:blipFill>
          <a:blip r:embed="rId4"/>
          <a:stretch>
            <a:fillRect/>
          </a:stretch>
        </p:blipFill>
        <p:spPr>
          <a:xfrm>
            <a:off x="325120" y="4629338"/>
            <a:ext cx="2061882" cy="2061882"/>
          </a:xfrm>
          <a:prstGeom prst="rect">
            <a:avLst/>
          </a:prstGeom>
        </p:spPr>
      </p:pic>
    </p:spTree>
    <p:extLst>
      <p:ext uri="{BB962C8B-B14F-4D97-AF65-F5344CB8AC3E}">
        <p14:creationId xmlns:p14="http://schemas.microsoft.com/office/powerpoint/2010/main" val="35708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506" y="145605"/>
            <a:ext cx="11346511" cy="6489111"/>
          </a:xfrm>
        </p:spPr>
      </p:pic>
    </p:spTree>
    <p:extLst>
      <p:ext uri="{BB962C8B-B14F-4D97-AF65-F5344CB8AC3E}">
        <p14:creationId xmlns:p14="http://schemas.microsoft.com/office/powerpoint/2010/main" val="26603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0892-2575-4AA7-A58C-BDF2E702F327}"/>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DFF0FD16-27C7-4E8F-A188-8A16CECA8739}"/>
              </a:ext>
            </a:extLst>
          </p:cNvPr>
          <p:cNvSpPr>
            <a:spLocks noGrp="1"/>
          </p:cNvSpPr>
          <p:nvPr>
            <p:ph type="body" sz="quarter" idx="10"/>
          </p:nvPr>
        </p:nvSpPr>
        <p:spPr>
          <a:xfrm>
            <a:off x="1132540" y="901244"/>
            <a:ext cx="9313333" cy="4321199"/>
          </a:xfrm>
        </p:spPr>
        <p:txBody>
          <a:bodyPr/>
          <a:lstStyle/>
          <a:p>
            <a:r>
              <a:rPr lang="en-GB" sz="6000" dirty="0">
                <a:solidFill>
                  <a:srgbClr val="0070C0"/>
                </a:solidFill>
              </a:rPr>
              <a:t>Elena Lengthorn</a:t>
            </a:r>
          </a:p>
          <a:p>
            <a:r>
              <a:rPr lang="en-GB" sz="3600" dirty="0">
                <a:solidFill>
                  <a:schemeClr val="accent6">
                    <a:lumMod val="60000"/>
                    <a:lumOff val="40000"/>
                  </a:schemeClr>
                </a:solidFill>
              </a:rPr>
              <a:t>Teacher Education</a:t>
            </a:r>
          </a:p>
          <a:p>
            <a:r>
              <a:rPr lang="en-GB" dirty="0"/>
              <a:t> </a:t>
            </a:r>
          </a:p>
          <a:p>
            <a:r>
              <a:rPr lang="en-GB" dirty="0"/>
              <a:t>University of Worcester</a:t>
            </a:r>
          </a:p>
          <a:p>
            <a:r>
              <a:rPr lang="en-GB" dirty="0" err="1"/>
              <a:t>Binyon</a:t>
            </a:r>
            <a:r>
              <a:rPr lang="en-GB" dirty="0"/>
              <a:t> 1138, </a:t>
            </a:r>
            <a:r>
              <a:rPr lang="en-GB" dirty="0" err="1"/>
              <a:t>Henwick</a:t>
            </a:r>
            <a:r>
              <a:rPr lang="en-GB" dirty="0"/>
              <a:t> Grove, Worcester, </a:t>
            </a:r>
          </a:p>
          <a:p>
            <a:r>
              <a:rPr lang="en-GB" dirty="0"/>
              <a:t>WR2 6AJ</a:t>
            </a:r>
          </a:p>
          <a:p>
            <a:endParaRPr lang="en-GB" dirty="0"/>
          </a:p>
          <a:p>
            <a:r>
              <a:rPr lang="en-GB" dirty="0"/>
              <a:t>Tel: 01905 542151</a:t>
            </a:r>
          </a:p>
          <a:p>
            <a:r>
              <a:rPr lang="en-GB" dirty="0"/>
              <a:t>Twitter: @</a:t>
            </a:r>
            <a:r>
              <a:rPr lang="en-GB" dirty="0" err="1"/>
              <a:t>ELengthorn</a:t>
            </a:r>
            <a:endParaRPr lang="en-GB" dirty="0"/>
          </a:p>
          <a:p>
            <a:endParaRPr lang="en-GB" dirty="0"/>
          </a:p>
        </p:txBody>
      </p:sp>
      <p:pic>
        <p:nvPicPr>
          <p:cNvPr id="5" name="Picture 4">
            <a:extLst>
              <a:ext uri="{FF2B5EF4-FFF2-40B4-BE49-F238E27FC236}">
                <a16:creationId xmlns:a16="http://schemas.microsoft.com/office/drawing/2014/main" id="{6F757582-E943-4C1B-A0FC-D42C718FA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538" y="437779"/>
            <a:ext cx="3100105" cy="4673763"/>
          </a:xfrm>
          <a:prstGeom prst="rect">
            <a:avLst/>
          </a:prstGeom>
        </p:spPr>
      </p:pic>
      <p:pic>
        <p:nvPicPr>
          <p:cNvPr id="7" name="Picture 6">
            <a:extLst>
              <a:ext uri="{FF2B5EF4-FFF2-40B4-BE49-F238E27FC236}">
                <a16:creationId xmlns:a16="http://schemas.microsoft.com/office/drawing/2014/main" id="{10D18FC2-6091-400A-A1F7-C7EBD3E9EDEA}"/>
              </a:ext>
            </a:extLst>
          </p:cNvPr>
          <p:cNvPicPr>
            <a:picLocks noChangeAspect="1"/>
          </p:cNvPicPr>
          <p:nvPr/>
        </p:nvPicPr>
        <p:blipFill>
          <a:blip r:embed="rId3"/>
          <a:stretch>
            <a:fillRect/>
          </a:stretch>
        </p:blipFill>
        <p:spPr>
          <a:xfrm>
            <a:off x="7811591" y="4694249"/>
            <a:ext cx="3810000" cy="1790700"/>
          </a:xfrm>
          <a:prstGeom prst="rect">
            <a:avLst/>
          </a:prstGeom>
        </p:spPr>
      </p:pic>
    </p:spTree>
    <p:extLst>
      <p:ext uri="{BB962C8B-B14F-4D97-AF65-F5344CB8AC3E}">
        <p14:creationId xmlns:p14="http://schemas.microsoft.com/office/powerpoint/2010/main" val="6882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A0312F9-935A-40BF-8152-191E1FE32E54}"/>
              </a:ext>
            </a:extLst>
          </p:cNvPr>
          <p:cNvPicPr>
            <a:picLocks noChangeAspect="1"/>
          </p:cNvPicPr>
          <p:nvPr/>
        </p:nvPicPr>
        <p:blipFill>
          <a:blip r:embed="rId3"/>
          <a:stretch>
            <a:fillRect/>
          </a:stretch>
        </p:blipFill>
        <p:spPr>
          <a:xfrm>
            <a:off x="219236" y="90488"/>
            <a:ext cx="3823693" cy="2141268"/>
          </a:xfrm>
          <a:prstGeom prst="rect">
            <a:avLst/>
          </a:prstGeom>
        </p:spPr>
      </p:pic>
      <p:pic>
        <p:nvPicPr>
          <p:cNvPr id="5" name="Picture 4">
            <a:extLst>
              <a:ext uri="{FF2B5EF4-FFF2-40B4-BE49-F238E27FC236}">
                <a16:creationId xmlns:a16="http://schemas.microsoft.com/office/drawing/2014/main" id="{14F73276-CBF4-483A-9C82-27399D6F5851}"/>
              </a:ext>
            </a:extLst>
          </p:cNvPr>
          <p:cNvPicPr>
            <a:picLocks noChangeAspect="1"/>
          </p:cNvPicPr>
          <p:nvPr/>
        </p:nvPicPr>
        <p:blipFill>
          <a:blip r:embed="rId4"/>
          <a:stretch>
            <a:fillRect/>
          </a:stretch>
        </p:blipFill>
        <p:spPr>
          <a:xfrm>
            <a:off x="8041804" y="90488"/>
            <a:ext cx="3930960" cy="2066924"/>
          </a:xfrm>
          <a:prstGeom prst="rect">
            <a:avLst/>
          </a:prstGeom>
        </p:spPr>
      </p:pic>
      <p:pic>
        <p:nvPicPr>
          <p:cNvPr id="6" name="Picture 5">
            <a:extLst>
              <a:ext uri="{FF2B5EF4-FFF2-40B4-BE49-F238E27FC236}">
                <a16:creationId xmlns:a16="http://schemas.microsoft.com/office/drawing/2014/main" id="{02D4C937-0D3F-4CEB-8C73-9EF0B508E86B}"/>
              </a:ext>
            </a:extLst>
          </p:cNvPr>
          <p:cNvPicPr>
            <a:picLocks noChangeAspect="1"/>
          </p:cNvPicPr>
          <p:nvPr/>
        </p:nvPicPr>
        <p:blipFill>
          <a:blip r:embed="rId5"/>
          <a:stretch>
            <a:fillRect/>
          </a:stretch>
        </p:blipFill>
        <p:spPr>
          <a:xfrm>
            <a:off x="4191000" y="2157412"/>
            <a:ext cx="3810000" cy="2543175"/>
          </a:xfrm>
          <a:prstGeom prst="rect">
            <a:avLst/>
          </a:prstGeom>
        </p:spPr>
      </p:pic>
      <p:pic>
        <p:nvPicPr>
          <p:cNvPr id="8" name="Picture 7">
            <a:extLst>
              <a:ext uri="{FF2B5EF4-FFF2-40B4-BE49-F238E27FC236}">
                <a16:creationId xmlns:a16="http://schemas.microsoft.com/office/drawing/2014/main" id="{76130C06-9BD4-45E5-A51D-7E74078C1017}"/>
              </a:ext>
            </a:extLst>
          </p:cNvPr>
          <p:cNvPicPr>
            <a:picLocks noChangeAspect="1"/>
          </p:cNvPicPr>
          <p:nvPr/>
        </p:nvPicPr>
        <p:blipFill>
          <a:blip r:embed="rId6"/>
          <a:stretch>
            <a:fillRect/>
          </a:stretch>
        </p:blipFill>
        <p:spPr>
          <a:xfrm>
            <a:off x="7254802" y="4155259"/>
            <a:ext cx="4880533" cy="2566215"/>
          </a:xfrm>
          <a:prstGeom prst="rect">
            <a:avLst/>
          </a:prstGeom>
        </p:spPr>
      </p:pic>
      <p:pic>
        <p:nvPicPr>
          <p:cNvPr id="9" name="Picture 8">
            <a:extLst>
              <a:ext uri="{FF2B5EF4-FFF2-40B4-BE49-F238E27FC236}">
                <a16:creationId xmlns:a16="http://schemas.microsoft.com/office/drawing/2014/main" id="{605FAE27-878C-4516-AC9E-BEB9AABF543D}"/>
              </a:ext>
            </a:extLst>
          </p:cNvPr>
          <p:cNvPicPr>
            <a:picLocks noChangeAspect="1"/>
          </p:cNvPicPr>
          <p:nvPr/>
        </p:nvPicPr>
        <p:blipFill>
          <a:blip r:embed="rId7"/>
          <a:stretch>
            <a:fillRect/>
          </a:stretch>
        </p:blipFill>
        <p:spPr>
          <a:xfrm>
            <a:off x="4718457" y="139461"/>
            <a:ext cx="3429000" cy="4800600"/>
          </a:xfrm>
          <a:prstGeom prst="rect">
            <a:avLst/>
          </a:prstGeom>
        </p:spPr>
      </p:pic>
      <p:pic>
        <p:nvPicPr>
          <p:cNvPr id="10" name="Picture 9">
            <a:extLst>
              <a:ext uri="{FF2B5EF4-FFF2-40B4-BE49-F238E27FC236}">
                <a16:creationId xmlns:a16="http://schemas.microsoft.com/office/drawing/2014/main" id="{56622A8E-3CFB-473C-B64E-B4C9EB37CA79}"/>
              </a:ext>
            </a:extLst>
          </p:cNvPr>
          <p:cNvPicPr>
            <a:picLocks noChangeAspect="1"/>
          </p:cNvPicPr>
          <p:nvPr/>
        </p:nvPicPr>
        <p:blipFill>
          <a:blip r:embed="rId8"/>
          <a:stretch>
            <a:fillRect/>
          </a:stretch>
        </p:blipFill>
        <p:spPr>
          <a:xfrm>
            <a:off x="682047" y="2035574"/>
            <a:ext cx="3903191" cy="1838200"/>
          </a:xfrm>
          <a:prstGeom prst="rect">
            <a:avLst/>
          </a:prstGeom>
        </p:spPr>
      </p:pic>
      <p:pic>
        <p:nvPicPr>
          <p:cNvPr id="11" name="Picture 10">
            <a:extLst>
              <a:ext uri="{FF2B5EF4-FFF2-40B4-BE49-F238E27FC236}">
                <a16:creationId xmlns:a16="http://schemas.microsoft.com/office/drawing/2014/main" id="{810B79CD-973D-4176-B5A2-12EBE1AE8734}"/>
              </a:ext>
            </a:extLst>
          </p:cNvPr>
          <p:cNvPicPr>
            <a:picLocks noChangeAspect="1"/>
          </p:cNvPicPr>
          <p:nvPr/>
        </p:nvPicPr>
        <p:blipFill>
          <a:blip r:embed="rId9"/>
          <a:stretch>
            <a:fillRect/>
          </a:stretch>
        </p:blipFill>
        <p:spPr>
          <a:xfrm>
            <a:off x="3993670" y="4581958"/>
            <a:ext cx="3114675" cy="2303189"/>
          </a:xfrm>
          <a:prstGeom prst="rect">
            <a:avLst/>
          </a:prstGeom>
        </p:spPr>
      </p:pic>
      <p:pic>
        <p:nvPicPr>
          <p:cNvPr id="12" name="Picture 11">
            <a:extLst>
              <a:ext uri="{FF2B5EF4-FFF2-40B4-BE49-F238E27FC236}">
                <a16:creationId xmlns:a16="http://schemas.microsoft.com/office/drawing/2014/main" id="{03EB675C-155A-4D33-92FF-D87944E48B8B}"/>
              </a:ext>
            </a:extLst>
          </p:cNvPr>
          <p:cNvPicPr>
            <a:picLocks noChangeAspect="1"/>
          </p:cNvPicPr>
          <p:nvPr/>
        </p:nvPicPr>
        <p:blipFill>
          <a:blip r:embed="rId10"/>
          <a:stretch>
            <a:fillRect/>
          </a:stretch>
        </p:blipFill>
        <p:spPr>
          <a:xfrm>
            <a:off x="4176148" y="38100"/>
            <a:ext cx="1885950" cy="2428875"/>
          </a:xfrm>
          <a:prstGeom prst="rect">
            <a:avLst/>
          </a:prstGeom>
        </p:spPr>
      </p:pic>
      <p:pic>
        <p:nvPicPr>
          <p:cNvPr id="13" name="Picture 12">
            <a:extLst>
              <a:ext uri="{FF2B5EF4-FFF2-40B4-BE49-F238E27FC236}">
                <a16:creationId xmlns:a16="http://schemas.microsoft.com/office/drawing/2014/main" id="{B57A43DA-2DA4-464E-891D-0D3DF2C99C6D}"/>
              </a:ext>
            </a:extLst>
          </p:cNvPr>
          <p:cNvPicPr>
            <a:picLocks noChangeAspect="1"/>
          </p:cNvPicPr>
          <p:nvPr/>
        </p:nvPicPr>
        <p:blipFill>
          <a:blip r:embed="rId11"/>
          <a:stretch>
            <a:fillRect/>
          </a:stretch>
        </p:blipFill>
        <p:spPr>
          <a:xfrm>
            <a:off x="8371990" y="2187303"/>
            <a:ext cx="3800960" cy="1924537"/>
          </a:xfrm>
          <a:prstGeom prst="rect">
            <a:avLst/>
          </a:prstGeom>
        </p:spPr>
      </p:pic>
      <p:pic>
        <p:nvPicPr>
          <p:cNvPr id="7" name="Picture 6">
            <a:extLst>
              <a:ext uri="{FF2B5EF4-FFF2-40B4-BE49-F238E27FC236}">
                <a16:creationId xmlns:a16="http://schemas.microsoft.com/office/drawing/2014/main" id="{26DF21D4-222B-4DC6-BC2D-87F9B2EEFF67}"/>
              </a:ext>
            </a:extLst>
          </p:cNvPr>
          <p:cNvPicPr>
            <a:picLocks noChangeAspect="1"/>
          </p:cNvPicPr>
          <p:nvPr/>
        </p:nvPicPr>
        <p:blipFill>
          <a:blip r:embed="rId12"/>
          <a:stretch>
            <a:fillRect/>
          </a:stretch>
        </p:blipFill>
        <p:spPr>
          <a:xfrm>
            <a:off x="464505" y="3613943"/>
            <a:ext cx="3107531" cy="3107531"/>
          </a:xfrm>
          <a:prstGeom prst="rect">
            <a:avLst/>
          </a:prstGeom>
        </p:spPr>
      </p:pic>
    </p:spTree>
    <p:extLst>
      <p:ext uri="{BB962C8B-B14F-4D97-AF65-F5344CB8AC3E}">
        <p14:creationId xmlns:p14="http://schemas.microsoft.com/office/powerpoint/2010/main" val="17003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14647" y="4682331"/>
            <a:ext cx="10515600" cy="4351338"/>
          </a:xfrm>
        </p:spPr>
        <p:txBody>
          <a:bodyPr/>
          <a:lstStyle/>
          <a:p>
            <a:pPr marL="0" indent="0">
              <a:buNone/>
            </a:pPr>
            <a:r>
              <a:rPr lang="en-GB" dirty="0"/>
              <a:t>‘….to put the interests of children and young people first, by making sure that inspection values and rewards those who educate effectively and act with integrity. We hope that you will agree that this framework can be a real and positive step in that direction.’  </a:t>
            </a:r>
          </a:p>
          <a:p>
            <a:pPr marL="0" indent="0" algn="ctr">
              <a:buNone/>
            </a:pPr>
            <a:r>
              <a:rPr lang="en-GB" dirty="0">
                <a:solidFill>
                  <a:srgbClr val="00B0F0"/>
                </a:solidFill>
              </a:rPr>
              <a:t>                                                                                            Amanda </a:t>
            </a:r>
            <a:r>
              <a:rPr lang="en-GB" dirty="0" err="1">
                <a:solidFill>
                  <a:srgbClr val="00B0F0"/>
                </a:solidFill>
              </a:rPr>
              <a:t>Spielman</a:t>
            </a:r>
            <a:endParaRPr lang="en-GB" dirty="0">
              <a:solidFill>
                <a:srgbClr val="00B0F0"/>
              </a:solidFill>
            </a:endParaRPr>
          </a:p>
        </p:txBody>
      </p:sp>
      <p:pic>
        <p:nvPicPr>
          <p:cNvPr id="4" name="Picture 3"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647" y="139380"/>
            <a:ext cx="9412013" cy="4048690"/>
          </a:xfrm>
          <a:prstGeom prst="rect">
            <a:avLst/>
          </a:prstGeom>
        </p:spPr>
      </p:pic>
    </p:spTree>
    <p:extLst>
      <p:ext uri="{BB962C8B-B14F-4D97-AF65-F5344CB8AC3E}">
        <p14:creationId xmlns:p14="http://schemas.microsoft.com/office/powerpoint/2010/main" val="334102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511633" y="1135683"/>
            <a:ext cx="3680367" cy="2040897"/>
          </a:xfrm>
        </p:spPr>
      </p:pic>
      <p:sp>
        <p:nvSpPr>
          <p:cNvPr id="5" name="TextBox 4"/>
          <p:cNvSpPr txBox="1"/>
          <p:nvPr/>
        </p:nvSpPr>
        <p:spPr>
          <a:xfrm>
            <a:off x="9133368" y="136136"/>
            <a:ext cx="3154950" cy="646331"/>
          </a:xfrm>
          <a:prstGeom prst="rect">
            <a:avLst/>
          </a:prstGeom>
          <a:noFill/>
        </p:spPr>
        <p:txBody>
          <a:bodyPr wrap="square" rtlCol="0">
            <a:spAutoFit/>
          </a:bodyPr>
          <a:lstStyle/>
          <a:p>
            <a:r>
              <a:rPr lang="en-GB" dirty="0">
                <a:solidFill>
                  <a:srgbClr val="00B0F0"/>
                </a:solidFill>
              </a:rPr>
              <a:t>Extinction Rebellion ‘Die In’ at the European Commission</a:t>
            </a:r>
          </a:p>
        </p:txBody>
      </p:sp>
      <p:pic>
        <p:nvPicPr>
          <p:cNvPr id="6" name="Picture 5"/>
          <p:cNvPicPr>
            <a:picLocks noChangeAspect="1"/>
          </p:cNvPicPr>
          <p:nvPr/>
        </p:nvPicPr>
        <p:blipFill>
          <a:blip r:embed="rId4"/>
          <a:stretch>
            <a:fillRect/>
          </a:stretch>
        </p:blipFill>
        <p:spPr>
          <a:xfrm>
            <a:off x="9956624" y="3298552"/>
            <a:ext cx="2123078" cy="2740701"/>
          </a:xfrm>
          <a:prstGeom prst="rect">
            <a:avLst/>
          </a:prstGeom>
        </p:spPr>
      </p:pic>
      <p:pic>
        <p:nvPicPr>
          <p:cNvPr id="7" name="Picture 6"/>
          <p:cNvPicPr>
            <a:picLocks noChangeAspect="1"/>
          </p:cNvPicPr>
          <p:nvPr/>
        </p:nvPicPr>
        <p:blipFill>
          <a:blip r:embed="rId5"/>
          <a:stretch>
            <a:fillRect/>
          </a:stretch>
        </p:blipFill>
        <p:spPr>
          <a:xfrm>
            <a:off x="51170" y="231829"/>
            <a:ext cx="5188688" cy="2917718"/>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0" y="5862811"/>
            <a:ext cx="8592749" cy="971686"/>
          </a:xfrm>
          <a:prstGeom prst="rect">
            <a:avLst/>
          </a:prstGeom>
        </p:spPr>
      </p:pic>
      <p:pic>
        <p:nvPicPr>
          <p:cNvPr id="9" name="Picture 8"/>
          <p:cNvPicPr>
            <a:picLocks noChangeAspect="1"/>
          </p:cNvPicPr>
          <p:nvPr/>
        </p:nvPicPr>
        <p:blipFill>
          <a:blip r:embed="rId7"/>
          <a:stretch>
            <a:fillRect/>
          </a:stretch>
        </p:blipFill>
        <p:spPr>
          <a:xfrm>
            <a:off x="5351745" y="1690688"/>
            <a:ext cx="3048000" cy="4057650"/>
          </a:xfrm>
          <a:prstGeom prst="rect">
            <a:avLst/>
          </a:prstGeom>
        </p:spPr>
      </p:pic>
      <p:sp>
        <p:nvSpPr>
          <p:cNvPr id="10" name="TextBox 9"/>
          <p:cNvSpPr txBox="1"/>
          <p:nvPr/>
        </p:nvSpPr>
        <p:spPr>
          <a:xfrm>
            <a:off x="8305800" y="3262634"/>
            <a:ext cx="3048000" cy="369332"/>
          </a:xfrm>
          <a:prstGeom prst="rect">
            <a:avLst/>
          </a:prstGeom>
          <a:noFill/>
        </p:spPr>
        <p:txBody>
          <a:bodyPr wrap="square" rtlCol="0">
            <a:spAutoFit/>
          </a:bodyPr>
          <a:lstStyle/>
          <a:p>
            <a:r>
              <a:rPr lang="en-GB" dirty="0">
                <a:solidFill>
                  <a:srgbClr val="00B0F0"/>
                </a:solidFill>
              </a:rPr>
              <a:t>Greta Thunberg</a:t>
            </a:r>
          </a:p>
        </p:txBody>
      </p:sp>
      <p:pic>
        <p:nvPicPr>
          <p:cNvPr id="11" name="Picture 10"/>
          <p:cNvPicPr>
            <a:picLocks noChangeAspect="1"/>
          </p:cNvPicPr>
          <p:nvPr/>
        </p:nvPicPr>
        <p:blipFill>
          <a:blip r:embed="rId8"/>
          <a:stretch>
            <a:fillRect/>
          </a:stretch>
        </p:blipFill>
        <p:spPr>
          <a:xfrm>
            <a:off x="51170" y="2906307"/>
            <a:ext cx="4477365" cy="2686419"/>
          </a:xfrm>
          <a:prstGeom prst="rect">
            <a:avLst/>
          </a:prstGeom>
        </p:spPr>
      </p:pic>
      <p:sp>
        <p:nvSpPr>
          <p:cNvPr id="12" name="TextBox 11"/>
          <p:cNvSpPr txBox="1"/>
          <p:nvPr/>
        </p:nvSpPr>
        <p:spPr>
          <a:xfrm>
            <a:off x="5351745" y="127306"/>
            <a:ext cx="3159888" cy="1477328"/>
          </a:xfrm>
          <a:prstGeom prst="rect">
            <a:avLst/>
          </a:prstGeom>
          <a:noFill/>
        </p:spPr>
        <p:txBody>
          <a:bodyPr wrap="square" rtlCol="0">
            <a:spAutoFit/>
          </a:bodyPr>
          <a:lstStyle/>
          <a:p>
            <a:r>
              <a:rPr lang="en-GB" dirty="0">
                <a:solidFill>
                  <a:srgbClr val="00B0F0"/>
                </a:solidFill>
              </a:rPr>
              <a:t>Teachers protest outside the Department for Education in London against what they say is the government’s lack of action on climate change.</a:t>
            </a:r>
          </a:p>
        </p:txBody>
      </p:sp>
      <p:sp>
        <p:nvSpPr>
          <p:cNvPr id="13" name="TextBox 12"/>
          <p:cNvSpPr txBox="1"/>
          <p:nvPr/>
        </p:nvSpPr>
        <p:spPr>
          <a:xfrm>
            <a:off x="8761228" y="6348654"/>
            <a:ext cx="1701209" cy="369332"/>
          </a:xfrm>
          <a:prstGeom prst="rect">
            <a:avLst/>
          </a:prstGeom>
          <a:noFill/>
        </p:spPr>
        <p:txBody>
          <a:bodyPr wrap="square" rtlCol="0">
            <a:spAutoFit/>
          </a:bodyPr>
          <a:lstStyle/>
          <a:p>
            <a:r>
              <a:rPr lang="en-GB" dirty="0">
                <a:solidFill>
                  <a:srgbClr val="00B0F0"/>
                </a:solidFill>
              </a:rPr>
              <a:t>1</a:t>
            </a:r>
            <a:r>
              <a:rPr lang="en-GB" baseline="30000" dirty="0">
                <a:solidFill>
                  <a:srgbClr val="00B0F0"/>
                </a:solidFill>
              </a:rPr>
              <a:t>st</a:t>
            </a:r>
            <a:r>
              <a:rPr lang="en-GB" dirty="0">
                <a:solidFill>
                  <a:srgbClr val="00B0F0"/>
                </a:solidFill>
              </a:rPr>
              <a:t> May 2019</a:t>
            </a:r>
          </a:p>
        </p:txBody>
      </p:sp>
      <p:sp>
        <p:nvSpPr>
          <p:cNvPr id="14" name="TextBox 13"/>
          <p:cNvSpPr txBox="1"/>
          <p:nvPr/>
        </p:nvSpPr>
        <p:spPr>
          <a:xfrm>
            <a:off x="11018163" y="6075171"/>
            <a:ext cx="1617265" cy="646331"/>
          </a:xfrm>
          <a:prstGeom prst="rect">
            <a:avLst/>
          </a:prstGeom>
          <a:noFill/>
        </p:spPr>
        <p:txBody>
          <a:bodyPr wrap="square" rtlCol="0">
            <a:spAutoFit/>
          </a:bodyPr>
          <a:lstStyle/>
          <a:p>
            <a:r>
              <a:rPr lang="en-GB" dirty="0">
                <a:solidFill>
                  <a:srgbClr val="00B0F0"/>
                </a:solidFill>
              </a:rPr>
              <a:t>Extinction Rebellion</a:t>
            </a:r>
          </a:p>
        </p:txBody>
      </p:sp>
    </p:spTree>
    <p:extLst>
      <p:ext uri="{BB962C8B-B14F-4D97-AF65-F5344CB8AC3E}">
        <p14:creationId xmlns:p14="http://schemas.microsoft.com/office/powerpoint/2010/main" val="34505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AE84-5CD1-42AC-BE54-6D51E2D2E71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D077DA-D4A4-4025-B9D0-F8C2FBA81FC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6780101-D317-4120-8AE7-FDE08A0A7333}"/>
              </a:ext>
            </a:extLst>
          </p:cNvPr>
          <p:cNvPicPr>
            <a:picLocks noChangeAspect="1"/>
          </p:cNvPicPr>
          <p:nvPr/>
        </p:nvPicPr>
        <p:blipFill>
          <a:blip r:embed="rId3"/>
          <a:stretch>
            <a:fillRect/>
          </a:stretch>
        </p:blipFill>
        <p:spPr>
          <a:xfrm>
            <a:off x="452438" y="-18925"/>
            <a:ext cx="11256150" cy="6876925"/>
          </a:xfrm>
          <a:prstGeom prst="rect">
            <a:avLst/>
          </a:prstGeom>
        </p:spPr>
      </p:pic>
      <p:sp>
        <p:nvSpPr>
          <p:cNvPr id="5" name="TextBox 4">
            <a:extLst>
              <a:ext uri="{FF2B5EF4-FFF2-40B4-BE49-F238E27FC236}">
                <a16:creationId xmlns:a16="http://schemas.microsoft.com/office/drawing/2014/main" id="{CC742373-C2D2-4B67-8D9E-CC85DDEFBBF0}"/>
              </a:ext>
            </a:extLst>
          </p:cNvPr>
          <p:cNvSpPr txBox="1"/>
          <p:nvPr/>
        </p:nvSpPr>
        <p:spPr>
          <a:xfrm>
            <a:off x="228600" y="498257"/>
            <a:ext cx="2381250" cy="369332"/>
          </a:xfrm>
          <a:prstGeom prst="rect">
            <a:avLst/>
          </a:prstGeom>
          <a:noFill/>
        </p:spPr>
        <p:txBody>
          <a:bodyPr wrap="square" rtlCol="0">
            <a:spAutoFit/>
          </a:bodyPr>
          <a:lstStyle/>
          <a:p>
            <a:endParaRPr lang="en-GB" dirty="0"/>
          </a:p>
        </p:txBody>
      </p:sp>
      <p:sp>
        <p:nvSpPr>
          <p:cNvPr id="6" name="Star: 5 Points 5">
            <a:extLst>
              <a:ext uri="{FF2B5EF4-FFF2-40B4-BE49-F238E27FC236}">
                <a16:creationId xmlns:a16="http://schemas.microsoft.com/office/drawing/2014/main" id="{2F01B1C2-0CA9-49DA-B933-12CECFB86AF5}"/>
              </a:ext>
            </a:extLst>
          </p:cNvPr>
          <p:cNvSpPr/>
          <p:nvPr/>
        </p:nvSpPr>
        <p:spPr>
          <a:xfrm>
            <a:off x="1123950" y="1027906"/>
            <a:ext cx="7924800" cy="583009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a:t>
            </a:r>
            <a:r>
              <a:rPr lang="en-GB" sz="2400" dirty="0" err="1">
                <a:solidFill>
                  <a:srgbClr val="00B0F0"/>
                </a:solidFill>
              </a:rPr>
              <a:t>Worldslargestlesson</a:t>
            </a:r>
            <a:endParaRPr lang="en-GB" sz="2400" dirty="0">
              <a:solidFill>
                <a:srgbClr val="00B0F0"/>
              </a:solidFill>
            </a:endParaRPr>
          </a:p>
          <a:p>
            <a:pPr algn="ctr"/>
            <a:r>
              <a:rPr lang="en-GB" sz="2400" dirty="0">
                <a:solidFill>
                  <a:srgbClr val="00B0F0"/>
                </a:solidFill>
              </a:rPr>
              <a:t>#</a:t>
            </a:r>
            <a:r>
              <a:rPr lang="en-GB" sz="2400" dirty="0" err="1">
                <a:solidFill>
                  <a:srgbClr val="00B0F0"/>
                </a:solidFill>
              </a:rPr>
              <a:t>TeachSDGs</a:t>
            </a:r>
            <a:endParaRPr lang="en-GB" sz="2400" dirty="0">
              <a:solidFill>
                <a:srgbClr val="00B0F0"/>
              </a:solidFill>
            </a:endParaRPr>
          </a:p>
        </p:txBody>
      </p:sp>
    </p:spTree>
    <p:extLst>
      <p:ext uri="{BB962C8B-B14F-4D97-AF65-F5344CB8AC3E}">
        <p14:creationId xmlns:p14="http://schemas.microsoft.com/office/powerpoint/2010/main" val="41617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08282"/>
          </a:xfrm>
          <a:prstGeom prst="rect">
            <a:avLst/>
          </a:prstGeom>
        </p:spPr>
      </p:pic>
      <p:pic>
        <p:nvPicPr>
          <p:cNvPr id="4" name="Content Placeholder 3" descr="Screen Clipping">
            <a:hlinkClick r:id="rId4"/>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674466" y="3189768"/>
            <a:ext cx="2315515" cy="3256924"/>
          </a:xfrm>
        </p:spPr>
      </p:pic>
      <p:sp>
        <p:nvSpPr>
          <p:cNvPr id="6" name="TextBox 5"/>
          <p:cNvSpPr txBox="1"/>
          <p:nvPr/>
        </p:nvSpPr>
        <p:spPr>
          <a:xfrm>
            <a:off x="255181" y="4042246"/>
            <a:ext cx="5454503" cy="2862322"/>
          </a:xfrm>
          <a:prstGeom prst="rect">
            <a:avLst/>
          </a:prstGeom>
          <a:noFill/>
        </p:spPr>
        <p:txBody>
          <a:bodyPr wrap="square" rtlCol="0">
            <a:spAutoFit/>
          </a:bodyPr>
          <a:lstStyle/>
          <a:p>
            <a:r>
              <a:rPr lang="en-GB" u="sng" dirty="0"/>
              <a:t>In the UK:</a:t>
            </a:r>
          </a:p>
          <a:p>
            <a:pPr marL="285750" indent="-285750">
              <a:buFont typeface="Arial" panose="020B0604020202020204" pitchFamily="34" charset="0"/>
              <a:buChar char="•"/>
            </a:pPr>
            <a:r>
              <a:rPr lang="en-GB" dirty="0"/>
              <a:t>8% of people are in poverty</a:t>
            </a:r>
          </a:p>
          <a:p>
            <a:pPr marL="285750" indent="-285750">
              <a:buFont typeface="Arial" panose="020B0604020202020204" pitchFamily="34" charset="0"/>
              <a:buChar char="•"/>
            </a:pPr>
            <a:r>
              <a:rPr lang="en-GB" dirty="0"/>
              <a:t>3 million people are undernourished</a:t>
            </a:r>
          </a:p>
          <a:p>
            <a:pPr marL="285750" indent="-285750">
              <a:buFont typeface="Arial" panose="020B0604020202020204" pitchFamily="34" charset="0"/>
              <a:buChar char="•"/>
            </a:pPr>
            <a:r>
              <a:rPr lang="en-GB" dirty="0"/>
              <a:t>40,000 people die from air pollution every year</a:t>
            </a:r>
          </a:p>
          <a:p>
            <a:pPr marL="285750" indent="-285750">
              <a:buFont typeface="Arial" panose="020B0604020202020204" pitchFamily="34" charset="0"/>
              <a:buChar char="•"/>
            </a:pPr>
            <a:r>
              <a:rPr lang="en-GB" dirty="0"/>
              <a:t>5% of young people in the North East are not in employment, education or training</a:t>
            </a:r>
          </a:p>
          <a:p>
            <a:pPr marL="285750" indent="-285750">
              <a:buFont typeface="Arial" panose="020B0604020202020204" pitchFamily="34" charset="0"/>
              <a:buChar char="•"/>
            </a:pPr>
            <a:r>
              <a:rPr lang="en-GB" dirty="0"/>
              <a:t>We are set to miss the target of 15% of our energy coming from renewable sources by 2020</a:t>
            </a:r>
          </a:p>
          <a:p>
            <a:pPr algn="r"/>
            <a:r>
              <a:rPr lang="en-GB" dirty="0"/>
              <a:t>(Source: Newcastle University)</a:t>
            </a:r>
          </a:p>
          <a:p>
            <a:endParaRPr lang="en-GB" dirty="0"/>
          </a:p>
        </p:txBody>
      </p:sp>
    </p:spTree>
    <p:extLst>
      <p:ext uri="{BB962C8B-B14F-4D97-AF65-F5344CB8AC3E}">
        <p14:creationId xmlns:p14="http://schemas.microsoft.com/office/powerpoint/2010/main" val="139245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34760" cy="1325563"/>
          </a:xfrm>
        </p:spPr>
        <p:txBody>
          <a:bodyPr/>
          <a:lstStyle/>
          <a:p>
            <a:endParaRPr lang="en-GB" dirty="0"/>
          </a:p>
        </p:txBody>
      </p:sp>
      <p:pic>
        <p:nvPicPr>
          <p:cNvPr id="4" name="Content Placeholder 3" descr="Screen Clippi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6399" y="72411"/>
            <a:ext cx="3701465" cy="5230938"/>
          </a:xfrm>
        </p:spPr>
      </p:pic>
      <p:pic>
        <p:nvPicPr>
          <p:cNvPr id="5" name="Picture 4"/>
          <p:cNvPicPr>
            <a:picLocks noChangeAspect="1"/>
          </p:cNvPicPr>
          <p:nvPr/>
        </p:nvPicPr>
        <p:blipFill>
          <a:blip r:embed="rId5"/>
          <a:stretch>
            <a:fillRect/>
          </a:stretch>
        </p:blipFill>
        <p:spPr>
          <a:xfrm>
            <a:off x="0" y="5669280"/>
            <a:ext cx="13551408" cy="1188720"/>
          </a:xfrm>
          <a:prstGeom prst="rect">
            <a:avLst/>
          </a:prstGeom>
        </p:spPr>
      </p:pic>
      <p:pic>
        <p:nvPicPr>
          <p:cNvPr id="1026" name="Picture 2" descr="https://www.oecd.org/media/oecdorg/oecdsatellitetempl/img/logooecd_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710" y="678854"/>
            <a:ext cx="23812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oecd.org/media/oecdorg/satellitesites/pisa/globalcompetence/Preparing%20our%20youth%20for%20a%20better%20world%2050%20perc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885" y="2588180"/>
            <a:ext cx="250507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5277" y="218335"/>
            <a:ext cx="3935611" cy="5085014"/>
          </a:xfrm>
          <a:prstGeom prst="rect">
            <a:avLst/>
          </a:prstGeom>
        </p:spPr>
      </p:pic>
    </p:spTree>
    <p:extLst>
      <p:ext uri="{BB962C8B-B14F-4D97-AF65-F5344CB8AC3E}">
        <p14:creationId xmlns:p14="http://schemas.microsoft.com/office/powerpoint/2010/main" val="419155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C8B0-66D9-4AF3-A6E9-88E1798A6971}"/>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17E4D01-16FF-40A2-A1D7-3B8AA190D58E}"/>
              </a:ext>
            </a:extLst>
          </p:cNvPr>
          <p:cNvSpPr>
            <a:spLocks noGrp="1"/>
          </p:cNvSpPr>
          <p:nvPr>
            <p:ph type="body" sz="quarter" idx="1"/>
          </p:nvPr>
        </p:nvSpPr>
        <p:spPr>
          <a:xfrm>
            <a:off x="696495" y="964482"/>
            <a:ext cx="4232543" cy="4673176"/>
          </a:xfrm>
        </p:spPr>
        <p:txBody>
          <a:bodyPr>
            <a:normAutofit fontScale="85000" lnSpcReduction="20000"/>
          </a:bodyPr>
          <a:lstStyle/>
          <a:p>
            <a:r>
              <a:rPr lang="en-GB" sz="4500" b="1" u="sng" dirty="0"/>
              <a:t>What is global competence?</a:t>
            </a:r>
          </a:p>
          <a:p>
            <a:endParaRPr lang="en-GB" sz="2953" dirty="0"/>
          </a:p>
          <a:p>
            <a:r>
              <a:rPr lang="en-GB" sz="2953" dirty="0"/>
              <a:t>Global competence is the capacity to examine local, global and intercultural issues, to understand and appreciate the perspectives and world views of others, to engage in open, appropriate and effective interactions with people from different cultures, and to act for collective well-being and sustainable development.</a:t>
            </a:r>
          </a:p>
          <a:p>
            <a:endParaRPr lang="en-GB" dirty="0"/>
          </a:p>
        </p:txBody>
      </p:sp>
      <p:pic>
        <p:nvPicPr>
          <p:cNvPr id="4" name="Picture 3">
            <a:extLst>
              <a:ext uri="{FF2B5EF4-FFF2-40B4-BE49-F238E27FC236}">
                <a16:creationId xmlns:a16="http://schemas.microsoft.com/office/drawing/2014/main" id="{4EF7A5E6-E078-4F57-AC1D-884D96A73E03}"/>
              </a:ext>
            </a:extLst>
          </p:cNvPr>
          <p:cNvPicPr>
            <a:picLocks noChangeAspect="1"/>
          </p:cNvPicPr>
          <p:nvPr/>
        </p:nvPicPr>
        <p:blipFill>
          <a:blip r:embed="rId3"/>
          <a:stretch>
            <a:fillRect/>
          </a:stretch>
        </p:blipFill>
        <p:spPr>
          <a:xfrm>
            <a:off x="5571956" y="43579"/>
            <a:ext cx="6620045" cy="6770844"/>
          </a:xfrm>
          <a:prstGeom prst="rect">
            <a:avLst/>
          </a:prstGeom>
        </p:spPr>
      </p:pic>
      <p:sp>
        <p:nvSpPr>
          <p:cNvPr id="5" name="TextBox 4">
            <a:extLst>
              <a:ext uri="{FF2B5EF4-FFF2-40B4-BE49-F238E27FC236}">
                <a16:creationId xmlns:a16="http://schemas.microsoft.com/office/drawing/2014/main" id="{8B8D90FC-940B-4305-A422-29F28A628CAE}"/>
              </a:ext>
            </a:extLst>
          </p:cNvPr>
          <p:cNvSpPr txBox="1"/>
          <p:nvPr/>
        </p:nvSpPr>
        <p:spPr>
          <a:xfrm>
            <a:off x="1" y="43746"/>
            <a:ext cx="9858074" cy="59145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fontAlgn="t" hangingPunct="0"/>
            <a:br>
              <a:rPr lang="en-GB" sz="5062" kern="0" dirty="0">
                <a:solidFill>
                  <a:srgbClr val="000000"/>
                </a:solidFill>
                <a:latin typeface="Helvetica"/>
                <a:cs typeface="Helvetica"/>
                <a:sym typeface="Helvetica"/>
              </a:rPr>
            </a:br>
            <a:r>
              <a:rPr lang="en-GB" sz="5062" kern="0" dirty="0">
                <a:solidFill>
                  <a:srgbClr val="000000"/>
                </a:solidFill>
                <a:latin typeface="Helvetica"/>
                <a:cs typeface="Helvetica"/>
                <a:sym typeface="Helvetica"/>
              </a:rPr>
              <a:t>“</a:t>
            </a:r>
            <a:r>
              <a:rPr lang="en-GB" sz="5062" kern="0" dirty="0">
                <a:solidFill>
                  <a:srgbClr val="000000"/>
                </a:solidFill>
                <a:highlight>
                  <a:srgbClr val="00FFFF"/>
                </a:highlight>
                <a:latin typeface="Helvetica"/>
                <a:cs typeface="Helvetica"/>
                <a:sym typeface="Helvetica"/>
              </a:rPr>
              <a:t>Schools play a crucial role in helping young people to develop global competence by:</a:t>
            </a:r>
            <a:br>
              <a:rPr lang="en-GB" sz="5062" kern="0" dirty="0">
                <a:solidFill>
                  <a:srgbClr val="000000"/>
                </a:solidFill>
                <a:highlight>
                  <a:srgbClr val="00FFFF"/>
                </a:highlight>
                <a:latin typeface="Helvetica"/>
                <a:cs typeface="Helvetica"/>
                <a:sym typeface="Helvetica"/>
              </a:rPr>
            </a:br>
            <a:r>
              <a:rPr lang="en-GB" sz="5062" b="1" kern="0" dirty="0">
                <a:solidFill>
                  <a:srgbClr val="000000"/>
                </a:solidFill>
                <a:highlight>
                  <a:srgbClr val="00FFFF"/>
                </a:highlight>
                <a:latin typeface="Helvetica"/>
                <a:cs typeface="Helvetica"/>
                <a:sym typeface="Helvetica"/>
              </a:rPr>
              <a:t>teaching students how they can develop a fact-based and critical worldview of today”</a:t>
            </a:r>
          </a:p>
          <a:p>
            <a:pPr algn="ctr" defTabSz="410751" hangingPunct="0"/>
            <a:endParaRPr lang="en-GB" sz="2531" kern="0" dirty="0">
              <a:solidFill>
                <a:srgbClr val="000000"/>
              </a:solidFill>
              <a:latin typeface="Helvetica"/>
              <a:ea typeface="+mj-ea"/>
              <a:cs typeface="Helvetica"/>
              <a:sym typeface="Helvetica"/>
            </a:endParaRPr>
          </a:p>
        </p:txBody>
      </p:sp>
    </p:spTree>
    <p:extLst>
      <p:ext uri="{BB962C8B-B14F-4D97-AF65-F5344CB8AC3E}">
        <p14:creationId xmlns:p14="http://schemas.microsoft.com/office/powerpoint/2010/main" val="16670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OI.1db.Sept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OI.1db.Sept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OI.1db.Sept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OI.1db.Sept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OI.1db.Sept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OI.1db.Sept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OI.1db.Sept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OI.1db.Sept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OI.1db.Sept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OI.1db.Sept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OI.1db.Sept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OI.1db.Sept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6898</TotalTime>
  <Words>2771</Words>
  <Application>Microsoft Office PowerPoint</Application>
  <PresentationFormat>Widescreen</PresentationFormat>
  <Paragraphs>296</Paragraphs>
  <Slides>25</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Comic Sans MS</vt:lpstr>
      <vt:lpstr>Helvetica</vt:lpstr>
      <vt:lpstr>Wingdings</vt:lpstr>
      <vt:lpstr>Office Theme</vt:lpstr>
      <vt:lpstr>Theme1</vt:lpstr>
      <vt:lpstr>The value of an academic network: Inspiration in professional practice with TEESNet.</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‘Global Competence’?</vt:lpstr>
      <vt:lpstr>“Schools in England and the United States will not be taking the new international Pisa test designed to assess respect for other cultures, challenge extremism and help identify fake news.”</vt:lpstr>
      <vt:lpstr>PowerPoint Presentation</vt:lpstr>
      <vt:lpstr>PowerPoint Presentation</vt:lpstr>
      <vt:lpstr>Findings re: GTE</vt:lpstr>
      <vt:lpstr>PowerPoint Presentation</vt:lpstr>
      <vt:lpstr>Relevance and responsibility </vt:lpstr>
      <vt:lpstr>University of Worcester</vt:lpstr>
      <vt:lpstr>PowerPoint Presentation</vt:lpstr>
      <vt:lpstr>A comparative review of policy and practice in ESD/GC in teacher education across the four nations of the UK</vt:lpstr>
      <vt:lpstr>PowerPoint Presentation</vt:lpstr>
      <vt:lpstr>#TEESNet  What do teacher educators want/need from TEESNet?</vt:lpstr>
      <vt:lpstr>PowerPoint Presentation</vt:lpstr>
      <vt:lpstr>The value of an academic network: Inspiration in professional practice with TEESNet.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Lengthorn</dc:creator>
  <cp:lastModifiedBy>Elena Lengthorn</cp:lastModifiedBy>
  <cp:revision>45</cp:revision>
  <cp:lastPrinted>2019-05-07T08:16:35Z</cp:lastPrinted>
  <dcterms:modified xsi:type="dcterms:W3CDTF">2019-05-10T08:39:05Z</dcterms:modified>
</cp:coreProperties>
</file>