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1" r:id="rId2"/>
    <p:sldId id="290" r:id="rId3"/>
    <p:sldId id="288" r:id="rId4"/>
    <p:sldId id="279" r:id="rId5"/>
    <p:sldId id="283" r:id="rId6"/>
    <p:sldId id="280" r:id="rId7"/>
    <p:sldId id="262" r:id="rId8"/>
    <p:sldId id="281" r:id="rId9"/>
    <p:sldId id="285" r:id="rId10"/>
    <p:sldId id="278" r:id="rId11"/>
    <p:sldId id="289" r:id="rId12"/>
    <p:sldId id="265" r:id="rId13"/>
    <p:sldId id="274" r:id="rId14"/>
    <p:sldId id="275" r:id="rId15"/>
    <p:sldId id="269" r:id="rId16"/>
    <p:sldId id="276" r:id="rId17"/>
    <p:sldId id="287" r:id="rId18"/>
    <p:sldId id="291"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3"/>
    <p:restoredTop sz="86295"/>
  </p:normalViewPr>
  <p:slideViewPr>
    <p:cSldViewPr snapToGrid="0" snapToObjects="1">
      <p:cViewPr varScale="1">
        <p:scale>
          <a:sx n="98" d="100"/>
          <a:sy n="98" d="100"/>
        </p:scale>
        <p:origin x="768"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83300-FF03-DC48-B939-42250C6D6752}" type="datetimeFigureOut">
              <a:rPr lang="en-US" smtClean="0"/>
              <a:t>5/13/19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87087-9FDE-5C4E-BF59-084E188D6311}" type="slidenum">
              <a:rPr lang="en-US" smtClean="0"/>
              <a:t>‹#›</a:t>
            </a:fld>
            <a:endParaRPr lang="en-US"/>
          </a:p>
        </p:txBody>
      </p:sp>
    </p:spTree>
    <p:extLst>
      <p:ext uri="{BB962C8B-B14F-4D97-AF65-F5344CB8AC3E}">
        <p14:creationId xmlns:p14="http://schemas.microsoft.com/office/powerpoint/2010/main" val="350579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B3OjfK0t1X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211138"/>
            <a:ext cx="5486400" cy="3086100"/>
          </a:xfrm>
        </p:spPr>
      </p:sp>
      <p:sp>
        <p:nvSpPr>
          <p:cNvPr id="3" name="Notes Placeholder 2"/>
          <p:cNvSpPr>
            <a:spLocks noGrp="1"/>
          </p:cNvSpPr>
          <p:nvPr>
            <p:ph type="body" idx="1"/>
          </p:nvPr>
        </p:nvSpPr>
        <p:spPr>
          <a:xfrm>
            <a:off x="750093" y="3526631"/>
            <a:ext cx="5357813" cy="4929189"/>
          </a:xfrm>
        </p:spPr>
        <p:txBody>
          <a:bodyPr/>
          <a:lstStyle/>
          <a:p>
            <a:r>
              <a:rPr lang="en-US" dirty="0"/>
              <a:t>Thank you …it is a delight to be here….Let me begin with two questions </a:t>
            </a:r>
          </a:p>
          <a:p>
            <a:endParaRPr lang="en-US" dirty="0"/>
          </a:p>
          <a:p>
            <a:r>
              <a:rPr lang="en-US" dirty="0"/>
              <a:t>1. please raise your hand if you would describe yourself as ….. as being a professional?</a:t>
            </a:r>
          </a:p>
          <a:p>
            <a:endParaRPr lang="en-US" dirty="0"/>
          </a:p>
          <a:p>
            <a:r>
              <a:rPr lang="en-US" dirty="0"/>
              <a:t>2. Raise your hand if you  educate professionals?…ok so I am in the right place</a:t>
            </a:r>
          </a:p>
          <a:p>
            <a:endParaRPr lang="en-US" dirty="0"/>
          </a:p>
          <a:p>
            <a:r>
              <a:rPr lang="en-US" dirty="0"/>
              <a:t> ….but …let me also begin with a caveat… this is a critical appraisal of the professional place of teacher educators so you might not like all that you hear…in fact I sometimes describe this analysis as five dystopias and one ideal….and even  that ideal might turn out to be an oxymoron….so if you are squeamish…maybe better that you leave now. </a:t>
            </a:r>
          </a:p>
          <a:p>
            <a:endParaRPr lang="en-US" dirty="0"/>
          </a:p>
          <a:p>
            <a:r>
              <a:rPr lang="en-US" dirty="0"/>
              <a:t>Thanks for staying…</a:t>
            </a:r>
          </a:p>
          <a:p>
            <a:endParaRPr lang="en-US" dirty="0"/>
          </a:p>
          <a:p>
            <a:r>
              <a:rPr lang="en-US" dirty="0"/>
              <a:t>However, when I explain my motivation, (which I will do in a minute) hopefully you will see that I come from a a place where I see teacher educators’  professionalism as very important … crucial to our humanity…. but also as endangered …an endangered species….in the absence of David Attenborough…I’ll briefly say that </a:t>
            </a:r>
          </a:p>
          <a:p>
            <a:endParaRPr lang="en-US" dirty="0"/>
          </a:p>
          <a:p>
            <a:r>
              <a:rPr lang="en-US" dirty="0"/>
              <a:t>We are I think predominantly endangered by what the American sociologist, (who worked in Medical education) Eliot </a:t>
            </a:r>
            <a:r>
              <a:rPr lang="en-US" dirty="0" err="1"/>
              <a:t>Friedson</a:t>
            </a:r>
            <a:r>
              <a:rPr lang="en-US" dirty="0"/>
              <a:t>, described as the other two logics….so he saw professionalism as one logic and the other two as bureaucracy or managerialism and also the markets/capitalism.  …but its not all bad news…I promise!  </a:t>
            </a:r>
          </a:p>
          <a:p>
            <a:endParaRPr lang="en-US" dirty="0"/>
          </a:p>
          <a:p>
            <a:endParaRPr lang="en-US" dirty="0"/>
          </a:p>
          <a:p>
            <a:endParaRPr lang="en-US" dirty="0"/>
          </a:p>
        </p:txBody>
      </p:sp>
      <p:sp>
        <p:nvSpPr>
          <p:cNvPr id="4" name="Slide Number Placeholder 3"/>
          <p:cNvSpPr>
            <a:spLocks noGrp="1"/>
          </p:cNvSpPr>
          <p:nvPr>
            <p:ph type="sldNum" sz="quarter" idx="5"/>
          </p:nvPr>
        </p:nvSpPr>
        <p:spPr>
          <a:xfrm>
            <a:off x="6107905" y="8685213"/>
            <a:ext cx="748507" cy="458787"/>
          </a:xfrm>
        </p:spPr>
        <p:txBody>
          <a:bodyPr/>
          <a:lstStyle/>
          <a:p>
            <a:endParaRPr lang="en-US" dirty="0"/>
          </a:p>
          <a:p>
            <a:endParaRPr lang="en-US" dirty="0"/>
          </a:p>
          <a:p>
            <a:fld id="{19887087-9FDE-5C4E-BF59-084E188D6311}" type="slidenum">
              <a:rPr lang="en-US" smtClean="0"/>
              <a:t>1</a:t>
            </a:fld>
            <a:endParaRPr lang="en-US" dirty="0"/>
          </a:p>
        </p:txBody>
      </p:sp>
    </p:spTree>
    <p:extLst>
      <p:ext uri="{BB962C8B-B14F-4D97-AF65-F5344CB8AC3E}">
        <p14:creationId xmlns:p14="http://schemas.microsoft.com/office/powerpoint/2010/main" val="248587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17613"/>
            <a:ext cx="5486400" cy="3086100"/>
          </a:xfrm>
        </p:spPr>
      </p:sp>
      <p:sp>
        <p:nvSpPr>
          <p:cNvPr id="3" name="Notes Placeholder 2"/>
          <p:cNvSpPr>
            <a:spLocks noGrp="1"/>
          </p:cNvSpPr>
          <p:nvPr>
            <p:ph type="body" idx="1"/>
          </p:nvPr>
        </p:nvSpPr>
        <p:spPr/>
        <p:txBody>
          <a:bodyPr/>
          <a:lstStyle/>
          <a:p>
            <a:r>
              <a:rPr lang="en-US" dirty="0"/>
              <a:t>Sub – Heading </a:t>
            </a:r>
            <a:r>
              <a:rPr lang="en-US" dirty="0">
                <a:solidFill>
                  <a:srgbClr val="FF0000"/>
                </a:solidFill>
              </a:rPr>
              <a:t>MARK DIAGRAM </a:t>
            </a:r>
            <a:r>
              <a:rPr lang="en-US" dirty="0"/>
              <a:t>– Asks (on behalf of student teachers)  who is my teacher educator today?....</a:t>
            </a:r>
          </a:p>
          <a:p>
            <a:r>
              <a:rPr lang="en-US" dirty="0"/>
              <a:t>The Place Model provides a range of answers….of professionals embodying place </a:t>
            </a:r>
          </a:p>
          <a:p>
            <a:endParaRPr lang="en-US" dirty="0"/>
          </a:p>
          <a:p>
            <a:r>
              <a:rPr lang="en-US" dirty="0"/>
              <a:t>The Place Model  is undeniably reductionist in nature (like many models), but it presents a usefully uncluttered professional landscape which is mapped in a way which is intentionally schematic or diagrammatic rather than mathematical in nature (although it does look like a graph), a heuristic rather than an positivist equation. Like all maps, it is subjective, like all models it is wrong. Nevertheless, it does provide a framework within which a range of key local and global issues  affecting teacher education may usefully be compared and contrasted. </a:t>
            </a:r>
          </a:p>
          <a:p>
            <a:endParaRPr lang="en-GB" dirty="0"/>
          </a:p>
          <a:p>
            <a:r>
              <a:rPr lang="en-US" dirty="0"/>
              <a:t>	The the intersection of the status and learning axes affords the creation of four quadrants which have been labelled as proto-professionals, precarious professionals, the de-professionalized and the professional.  A fifth, equally important, element lies outside the axes, where the answer to the question ‘Who is my teacher educator  me today?’ is ‘No one”. </a:t>
            </a:r>
            <a:r>
              <a:rPr lang="en-US" dirty="0">
                <a:solidFill>
                  <a:srgbClr val="FF0000"/>
                </a:solidFill>
              </a:rPr>
              <a:t>MARK DIAGRAM</a:t>
            </a:r>
          </a:p>
          <a:p>
            <a:endParaRPr lang="en-US" dirty="0"/>
          </a:p>
          <a:p>
            <a:r>
              <a:rPr lang="en-US" dirty="0"/>
              <a:t>Before looking at these…a word about the axes</a:t>
            </a:r>
            <a:endParaRPr lang="en-GB" dirty="0"/>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10</a:t>
            </a:fld>
            <a:endParaRPr lang="en-US"/>
          </a:p>
        </p:txBody>
      </p:sp>
    </p:spTree>
    <p:extLst>
      <p:ext uri="{BB962C8B-B14F-4D97-AF65-F5344CB8AC3E}">
        <p14:creationId xmlns:p14="http://schemas.microsoft.com/office/powerpoint/2010/main" val="298649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6769" y="4400550"/>
            <a:ext cx="6354501" cy="5796746"/>
          </a:xfrm>
        </p:spPr>
        <p:txBody>
          <a:bodyPr/>
          <a:lstStyle/>
          <a:p>
            <a:r>
              <a:rPr lang="en-US" b="1" dirty="0"/>
              <a:t>The horizontal axis – Cumulative careerlong professional learning journey …not a straight or contiguous line</a:t>
            </a:r>
          </a:p>
          <a:p>
            <a:r>
              <a:rPr lang="en-US" dirty="0">
                <a:solidFill>
                  <a:srgbClr val="FF0000"/>
                </a:solidFill>
              </a:rPr>
              <a:t>MARK MODEL</a:t>
            </a:r>
          </a:p>
          <a:p>
            <a:r>
              <a:rPr lang="en-US" b="1" dirty="0"/>
              <a:t> </a:t>
            </a:r>
            <a:r>
              <a:rPr lang="en-US" dirty="0"/>
              <a:t>draws on ERIC Hoyle’s heuristic comparison (1983) of </a:t>
            </a:r>
            <a:r>
              <a:rPr lang="en-US" i="1" dirty="0"/>
              <a:t>restricted</a:t>
            </a:r>
            <a:r>
              <a:rPr lang="en-US" dirty="0"/>
              <a:t> teachers (focused on their own classroom, practice and autonomy) and </a:t>
            </a:r>
            <a:r>
              <a:rPr lang="en-US" i="1" dirty="0"/>
              <a:t>extend</a:t>
            </a:r>
            <a:r>
              <a:rPr lang="en-US" dirty="0"/>
              <a:t>ed teachers (concerned with wider society, collegiality and learning through CPD) professionality, and Evans’ (2008) location of individual teachers on a </a:t>
            </a:r>
            <a:r>
              <a:rPr lang="en-US" i="1" dirty="0"/>
              <a:t>‘restricted-extended’</a:t>
            </a:r>
            <a:r>
              <a:rPr lang="en-US" dirty="0"/>
              <a:t> </a:t>
            </a:r>
            <a:r>
              <a:rPr lang="en-US" i="1" dirty="0"/>
              <a:t>continuum </a:t>
            </a:r>
            <a:r>
              <a:rPr lang="en-US" dirty="0"/>
              <a:t>(p. 30).  I suppose that the axis might notionally run off the model to the left …..back to the entirely egocentric learning horizons of the baby  in Piaget’s parlance and to the right ..maybe we wont go there.</a:t>
            </a:r>
          </a:p>
          <a:p>
            <a:endParaRPr lang="en-US" dirty="0"/>
          </a:p>
          <a:p>
            <a:r>
              <a:rPr lang="en-US" dirty="0"/>
              <a:t>It is important to emphasize that the axis is </a:t>
            </a:r>
            <a:r>
              <a:rPr lang="en-US" i="1" dirty="0"/>
              <a:t>not</a:t>
            </a:r>
            <a:r>
              <a:rPr lang="en-US" dirty="0"/>
              <a:t> a timeline, </a:t>
            </a:r>
            <a:r>
              <a:rPr lang="en-US" i="1" dirty="0"/>
              <a:t>not</a:t>
            </a:r>
            <a:r>
              <a:rPr lang="en-US" dirty="0"/>
              <a:t> a history, it is </a:t>
            </a:r>
            <a:r>
              <a:rPr lang="en-US" i="1" dirty="0"/>
              <a:t>not</a:t>
            </a:r>
            <a:r>
              <a:rPr lang="en-US" dirty="0"/>
              <a:t> a matter of passive survival for 30–40 years in the classroom, gathering up a few tips and tricks about good teaching on the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considerable debate in recent years about the nature of teacher educator knowledge…the subject specific content and the moral ethical/values dimension (which Pat Mahony writes about… (should ought be taught?) various attempts to define…not in NI …and indeed how the journey might be facilitated by ITE providers. Fred </a:t>
            </a:r>
            <a:r>
              <a:rPr lang="en-GB" sz="1200" kern="1200" dirty="0">
                <a:solidFill>
                  <a:schemeClr val="tx1"/>
                </a:solidFill>
                <a:effectLst/>
                <a:latin typeface="+mn-lt"/>
                <a:ea typeface="+mn-ea"/>
                <a:cs typeface="+mn-cs"/>
              </a:rPr>
              <a:t>Korthagen’s vision of teacher professional development  3.0 requires that the human beings working in the context of their schools are the starting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The vertical axis – esteem </a:t>
            </a:r>
            <a:r>
              <a:rPr lang="en-US" dirty="0">
                <a:solidFill>
                  <a:srgbClr val="FF0000"/>
                </a:solidFill>
              </a:rPr>
              <a:t>MARK MODEL</a:t>
            </a:r>
            <a:endParaRPr lang="en-US" b="1" dirty="0"/>
          </a:p>
          <a:p>
            <a:pPr marL="0" indent="0">
              <a:buNone/>
            </a:pPr>
            <a:r>
              <a:rPr lang="en-US" dirty="0"/>
              <a:t>Teacher educators have have much less agency in respect of the vertical axis, which depends on the exigencies of public opinion of teacher status.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Place Model requires users to apply a subjective judgment of status based on estimations of public perceptions of the esteem in which teachers (individually or collectively) are held, from low to high.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Combining these two senses of place provide a framework within which a range of key local and global issues may usefully be compared and contrasted.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11</a:t>
            </a:fld>
            <a:endParaRPr lang="en-US"/>
          </a:p>
        </p:txBody>
      </p:sp>
    </p:spTree>
    <p:extLst>
      <p:ext uri="{BB962C8B-B14F-4D97-AF65-F5344CB8AC3E}">
        <p14:creationId xmlns:p14="http://schemas.microsoft.com/office/powerpoint/2010/main" val="150604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FF0000"/>
                </a:solidFill>
              </a:rPr>
              <a:t>MARK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MENTION hamsters in Wheel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So if we start in the top left </a:t>
            </a:r>
          </a:p>
          <a:p>
            <a:r>
              <a:rPr lang="en-US" dirty="0"/>
              <a:t>In universities …the choice starts with appointment - Teacher Educations  appointed for  practitioner prowess, or research prowess …ETI (OFSTED) or ….REF?  In schools…busy senior person (one voice, one school)</a:t>
            </a:r>
          </a:p>
          <a:p>
            <a:r>
              <a:rPr lang="en-US" dirty="0"/>
              <a:t>Too little induction of neophytes (Murray) – dealing with </a:t>
            </a:r>
            <a:r>
              <a:rPr lang="en-US" dirty="0">
                <a:hlinkClick r:id="rId3"/>
              </a:rPr>
              <a:t>multiple new demands </a:t>
            </a:r>
            <a:r>
              <a:rPr lang="en-US" dirty="0"/>
              <a:t>and impostor syndrome </a:t>
            </a:r>
            <a:r>
              <a:rPr lang="en-US" dirty="0" err="1"/>
              <a:t>newGraduate</a:t>
            </a:r>
            <a:r>
              <a:rPr lang="en-US" dirty="0"/>
              <a:t> Schools of Education (</a:t>
            </a:r>
            <a:r>
              <a:rPr lang="en-US" dirty="0" err="1"/>
              <a:t>nGCSEs</a:t>
            </a:r>
            <a:r>
              <a:rPr lang="en-US" dirty="0"/>
              <a:t>) (Cochrane Smith)</a:t>
            </a:r>
          </a:p>
          <a:p>
            <a:r>
              <a:rPr lang="en-US" dirty="0"/>
              <a:t>Clearly defined and delimited role which is open to Robotization </a:t>
            </a:r>
          </a:p>
          <a:p>
            <a:r>
              <a:rPr lang="en-US" dirty="0"/>
              <a:t>Teacher as craft worker </a:t>
            </a:r>
            <a:r>
              <a:rPr lang="en-GB" dirty="0"/>
              <a:t>…. </a:t>
            </a:r>
            <a:r>
              <a:rPr lang="en-GB" i="1" dirty="0"/>
              <a:t>making something, such as a saddle, is never about simply following a recipe. It involves making judgements about the application of our general knowledge to this piece of leather, for this horse and for this person riding the hors</a:t>
            </a:r>
            <a:r>
              <a:rPr lang="en-GB" dirty="0"/>
              <a:t>e. (</a:t>
            </a:r>
            <a:r>
              <a:rPr lang="en-GB" sz="1100" dirty="0" err="1">
                <a:solidFill>
                  <a:schemeClr val="accent4">
                    <a:lumMod val="75000"/>
                  </a:schemeClr>
                </a:solidFill>
              </a:rPr>
              <a:t>Beista</a:t>
            </a:r>
            <a:r>
              <a:rPr lang="en-GB" sz="1100" dirty="0">
                <a:solidFill>
                  <a:schemeClr val="accent4">
                    <a:lumMod val="75000"/>
                  </a:schemeClr>
                </a:solidFill>
              </a:rPr>
              <a:t>, in </a:t>
            </a:r>
            <a:r>
              <a:rPr lang="en-GB" sz="1100" b="1" dirty="0">
                <a:solidFill>
                  <a:schemeClr val="accent4">
                    <a:lumMod val="75000"/>
                  </a:schemeClr>
                </a:solidFill>
              </a:rPr>
              <a:t>Philosophical perspectives on teacher education  </a:t>
            </a:r>
            <a:r>
              <a:rPr lang="en-GB" sz="1100" dirty="0">
                <a:solidFill>
                  <a:schemeClr val="accent4">
                    <a:lumMod val="75000"/>
                  </a:schemeClr>
                </a:solidFill>
              </a:rPr>
              <a:t>edited by Ruth Heilbronn and Lorraine Foreman- Peck,  p15)</a:t>
            </a:r>
          </a:p>
          <a:p>
            <a:r>
              <a:rPr lang="en-GB" sz="1100" dirty="0">
                <a:solidFill>
                  <a:schemeClr val="tx1"/>
                </a:solidFill>
              </a:rPr>
              <a:t>PhD advertised in Ulster…teachers as ‘street level bureaucrats’ …’delivering’ education in conflict affected societies..</a:t>
            </a:r>
            <a:endParaRPr lang="en-US" sz="1100" dirty="0">
              <a:solidFill>
                <a:schemeClr val="tx1"/>
              </a:solidFill>
            </a:endParaRPr>
          </a:p>
          <a:p>
            <a:r>
              <a:rPr lang="en-US" dirty="0"/>
              <a:t>Training in skills only </a:t>
            </a:r>
            <a:r>
              <a:rPr lang="en-GB" dirty="0"/>
              <a:t>they deny students access to the theoretical knowledge they need to participate in debates and controversies in society and in their occupational field of practice. </a:t>
            </a:r>
            <a:endParaRPr lang="en-US" dirty="0"/>
          </a:p>
          <a:p>
            <a:r>
              <a:rPr lang="en-US" dirty="0"/>
              <a:t>Stay here by choice?</a:t>
            </a:r>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12</a:t>
            </a:fld>
            <a:endParaRPr lang="en-US"/>
          </a:p>
        </p:txBody>
      </p:sp>
    </p:spTree>
    <p:extLst>
      <p:ext uri="{BB962C8B-B14F-4D97-AF65-F5344CB8AC3E}">
        <p14:creationId xmlns:p14="http://schemas.microsoft.com/office/powerpoint/2010/main" val="21129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1143000"/>
            <a:ext cx="5486400" cy="3086100"/>
          </a:xfrm>
        </p:spPr>
      </p:sp>
      <p:sp>
        <p:nvSpPr>
          <p:cNvPr id="3" name="Notes Placeholder 2"/>
          <p:cNvSpPr>
            <a:spLocks noGrp="1"/>
          </p:cNvSpPr>
          <p:nvPr>
            <p:ph type="body" idx="1"/>
          </p:nvPr>
        </p:nvSpPr>
        <p:spPr>
          <a:xfrm>
            <a:off x="186779" y="4400549"/>
            <a:ext cx="6531089" cy="4564548"/>
          </a:xfrm>
        </p:spPr>
        <p:txBody>
          <a:bodyPr/>
          <a:lstStyle/>
          <a:p>
            <a:r>
              <a:rPr lang="en-US" dirty="0">
                <a:solidFill>
                  <a:srgbClr val="FF0000"/>
                </a:solidFill>
              </a:rPr>
              <a:t>MARK MODEL</a:t>
            </a:r>
          </a:p>
          <a:p>
            <a:r>
              <a:rPr lang="en-US" dirty="0"/>
              <a:t>When is a teacher not a teacher….well it is hard to know – there are no UK wide standards, no EU wide never mind global standards for teacher education and certainly none for teacher educators – so as I said,  I am defining teacher educators as those who teach teachers…so when is the answer to the question who is my teacher educator today no one?</a:t>
            </a:r>
          </a:p>
          <a:p>
            <a:endParaRPr lang="en-US" dirty="0"/>
          </a:p>
          <a:p>
            <a:pPr marL="171450" indent="-171450">
              <a:buFontTx/>
              <a:buChar char="-"/>
            </a:pPr>
            <a:r>
              <a:rPr lang="en-US" dirty="0"/>
              <a:t>On a global scale there is a shortage of teachers and teacher educators especially in sub Saharan Africa – where various figures get bandied about but UNESCO Global Monitoring in 2014 suggested that 57 million primary age children don’t have teachers…..the figures for post primary education are more complex and not available…</a:t>
            </a:r>
          </a:p>
          <a:p>
            <a:pPr marL="171450" indent="-171450">
              <a:buFontTx/>
              <a:buChar char="-"/>
            </a:pPr>
            <a:endParaRPr lang="en-US" dirty="0"/>
          </a:p>
          <a:p>
            <a:pPr marL="171450" indent="-171450">
              <a:buFontTx/>
              <a:buChar char="-"/>
            </a:pPr>
            <a:r>
              <a:rPr lang="en-US" dirty="0"/>
              <a:t>Then there are those parts of the curriculum for which there is no teacher education even in the wealthiest countries…this occurs often where the school curriculum changes and teacher education has to catch up (often without any extra resources) as in the case of citizenship education…</a:t>
            </a:r>
          </a:p>
          <a:p>
            <a:pPr marL="171450" indent="-171450">
              <a:buFontTx/>
              <a:buChar char="-"/>
            </a:pPr>
            <a:endParaRPr lang="en-US" dirty="0"/>
          </a:p>
          <a:p>
            <a:pPr marL="171450" indent="-171450">
              <a:buFontTx/>
              <a:buChar char="-"/>
            </a:pPr>
            <a:r>
              <a:rPr lang="en-US" dirty="0"/>
              <a:t>and also in more long-standing exceptions like Irish Sign Language – which is unique in that deliberately it had two gendered forms,  taught by the male and female schools for the deaf…the priests and the nuns respectively in order to discourage communication and procreation.  There is evidence in adulthood that adults sought to discard the difference although they persist amongst older people…and in Sept 2019 the first teacher </a:t>
            </a:r>
            <a:r>
              <a:rPr lang="en-US" dirty="0" err="1"/>
              <a:t>ed</a:t>
            </a:r>
            <a:r>
              <a:rPr lang="en-US" dirty="0"/>
              <a:t> course for ISL will begin in DCU.</a:t>
            </a:r>
          </a:p>
          <a:p>
            <a:pPr marL="171450" indent="-171450">
              <a:buFontTx/>
              <a:buChar char="-"/>
            </a:pPr>
            <a:endParaRPr lang="en-US" dirty="0"/>
          </a:p>
          <a:p>
            <a:r>
              <a:rPr lang="en-US" dirty="0"/>
              <a:t>Finally I want to leave this section with a question from  earlier – who is teaching the robots/machine to teach…?...Of course you and I are teaching driverless cars every time we complete a CATCHPA… but students in parts of the US feel like they are doing the CATCHPAS that are teaching Summit Learning…….   MENTION Perhaps this is the Elephant in Model</a:t>
            </a:r>
          </a:p>
          <a:p>
            <a:endParaRPr lang="en-US" dirty="0"/>
          </a:p>
          <a:p>
            <a:pPr marL="171450" indent="-171450">
              <a:buFontTx/>
              <a:buChar char="-"/>
            </a:pPr>
            <a:endParaRPr lang="en-US" dirty="0"/>
          </a:p>
        </p:txBody>
      </p:sp>
      <p:sp>
        <p:nvSpPr>
          <p:cNvPr id="4" name="Slide Number Placeholder 3"/>
          <p:cNvSpPr>
            <a:spLocks noGrp="1"/>
          </p:cNvSpPr>
          <p:nvPr>
            <p:ph type="sldNum" sz="quarter" idx="5"/>
          </p:nvPr>
        </p:nvSpPr>
        <p:spPr>
          <a:xfrm>
            <a:off x="6274903" y="8685213"/>
            <a:ext cx="581509" cy="458787"/>
          </a:xfrm>
        </p:spPr>
        <p:txBody>
          <a:bodyPr/>
          <a:lstStyle/>
          <a:p>
            <a:fld id="{19887087-9FDE-5C4E-BF59-084E188D6311}" type="slidenum">
              <a:rPr lang="en-US" smtClean="0"/>
              <a:t>13</a:t>
            </a:fld>
            <a:endParaRPr lang="en-US" dirty="0"/>
          </a:p>
        </p:txBody>
      </p:sp>
    </p:spTree>
    <p:extLst>
      <p:ext uri="{BB962C8B-B14F-4D97-AF65-F5344CB8AC3E}">
        <p14:creationId xmlns:p14="http://schemas.microsoft.com/office/powerpoint/2010/main" val="218667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8345" y="4400549"/>
            <a:ext cx="6238754" cy="4523531"/>
          </a:xfrm>
        </p:spPr>
        <p:txBody>
          <a:bodyPr/>
          <a:lstStyle/>
          <a:p>
            <a:r>
              <a:rPr lang="en-US" dirty="0">
                <a:solidFill>
                  <a:srgbClr val="FF0000"/>
                </a:solidFill>
              </a:rPr>
              <a:t>MARK MODEL</a:t>
            </a:r>
          </a:p>
          <a:p>
            <a:r>
              <a:rPr lang="en-US" dirty="0"/>
              <a:t>The </a:t>
            </a:r>
            <a:r>
              <a:rPr lang="en-US" dirty="0" err="1"/>
              <a:t>casualistaion</a:t>
            </a:r>
            <a:r>
              <a:rPr lang="en-US" dirty="0"/>
              <a:t> has happened across academia but perhaps more so in teacher education where visiting student teachers is seen as a waste of time rather than as central to the partnerships which sustain high quality teacher education …I too was on a temporary contract…and jobs portfolio careers are becoming more fractionalized…although how this  (Butterfly career….never what they used to be) is compatible with the sustained learning required to build and academic careers is difficult to fathom …</a:t>
            </a:r>
          </a:p>
          <a:p>
            <a:r>
              <a:rPr lang="en-US" dirty="0"/>
              <a:t>More concerning but much less evidenced unprofessional behavior…less evidence than amongst teacher educators that teachers   …where unprofessional behavior of teachers is the stuff of headlines that send  the Daily Mail leap into frenzies of self righteousness. ….but is evidenced in appalling level Sc</a:t>
            </a:r>
            <a:r>
              <a:rPr lang="en-US" i="1" dirty="0"/>
              <a:t>hooling as Violence </a:t>
            </a:r>
            <a:r>
              <a:rPr lang="en-US" dirty="0"/>
              <a:t>(Clive </a:t>
            </a:r>
            <a:r>
              <a:rPr lang="en-US" dirty="0" err="1"/>
              <a:t>Harber</a:t>
            </a:r>
            <a:r>
              <a:rPr lang="en-US" dirty="0"/>
              <a:t>) and in response also to the accountability agendas …league tables..90 percent of student teachers unfairly assisted by teachers….</a:t>
            </a:r>
          </a:p>
          <a:p>
            <a:r>
              <a:rPr lang="en-US" dirty="0"/>
              <a:t>In teacher education…well we do not really know…anecdotally yes…I have been a Head of School….</a:t>
            </a:r>
          </a:p>
          <a:p>
            <a:r>
              <a:rPr lang="en-US" dirty="0"/>
              <a:t>Yet it’s existence is implied in the politician’s critiques of teacher education mentioned earlier in England USA, Australia </a:t>
            </a:r>
            <a:r>
              <a:rPr lang="en-US" dirty="0" err="1"/>
              <a:t>etc</a:t>
            </a:r>
            <a:r>
              <a:rPr lang="en-US" dirty="0"/>
              <a:t>…suggestions that teacher educators are lazy adept at hiding their weaknesses….and certainly the student surveys </a:t>
            </a:r>
            <a:r>
              <a:rPr lang="en-GB" sz="1200" b="0" i="0" u="none" strike="noStrike" kern="1200" dirty="0">
                <a:solidFill>
                  <a:schemeClr val="tx1"/>
                </a:solidFill>
                <a:effectLst/>
                <a:latin typeface="+mn-lt"/>
                <a:ea typeface="+mn-ea"/>
                <a:cs typeface="+mn-cs"/>
              </a:rPr>
              <a:t>although we </a:t>
            </a:r>
            <a:r>
              <a:rPr lang="en-GB" sz="1200" b="0" i="0" u="none" strike="noStrike" kern="1200" dirty="0" err="1">
                <a:solidFill>
                  <a:schemeClr val="tx1"/>
                </a:solidFill>
                <a:effectLst/>
                <a:latin typeface="+mn-lt"/>
                <a:ea typeface="+mn-ea"/>
                <a:cs typeface="+mn-cs"/>
              </a:rPr>
              <a:t>alI</a:t>
            </a:r>
            <a:r>
              <a:rPr lang="en-GB" sz="1200" b="0" i="0" u="none" strike="noStrike" kern="1200" dirty="0">
                <a:solidFill>
                  <a:schemeClr val="tx1"/>
                </a:solidFill>
                <a:effectLst/>
                <a:latin typeface="+mn-lt"/>
                <a:ea typeface="+mn-ea"/>
                <a:cs typeface="+mn-cs"/>
              </a:rPr>
              <a:t> </a:t>
            </a:r>
            <a:r>
              <a:rPr lang="en-GB" dirty="0"/>
              <a:t>know </a:t>
            </a:r>
            <a:r>
              <a:rPr lang="en-GB" sz="1200" b="0" i="0" u="none" strike="noStrike" kern="1200" dirty="0">
                <a:solidFill>
                  <a:schemeClr val="tx1"/>
                </a:solidFill>
                <a:effectLst/>
                <a:latin typeface="+mn-lt"/>
                <a:ea typeface="+mn-ea"/>
                <a:cs typeface="+mn-cs"/>
              </a:rPr>
              <a:t>of students being told by staff that if they are too negative in the NSS it could impact their future job prospects. Poor NSS scores mean a lower league table position, which will reflect badly on them, apparently, as a graduate of a less prestigious university.  There is a spiral of Lack of trust leading to more monitoring leading to subversion leading to lack of trust….</a:t>
            </a:r>
          </a:p>
          <a:p>
            <a:r>
              <a:rPr lang="en-US" dirty="0"/>
              <a:t>But hard evidence, systematic of these  studies snake in grass seem impossible to find …</a:t>
            </a:r>
            <a:r>
              <a:rPr lang="en-US" dirty="0" err="1"/>
              <a:t>actially</a:t>
            </a:r>
            <a:r>
              <a:rPr lang="en-US" dirty="0"/>
              <a:t> I think Spiders are a better analogy for </a:t>
            </a:r>
            <a:r>
              <a:rPr lang="en-US" dirty="0" err="1"/>
              <a:t>unprofessionals</a:t>
            </a:r>
            <a:r>
              <a:rPr lang="en-US" dirty="0"/>
              <a:t>…spiders   who insert acid to dissolve </a:t>
            </a:r>
            <a:r>
              <a:rPr lang="en-US" dirty="0" err="1"/>
              <a:t>theor</a:t>
            </a:r>
            <a:r>
              <a:rPr lang="en-US" dirty="0"/>
              <a:t> prey   and leave exoskeletons (of individuals or professions) hanging in the web.</a:t>
            </a:r>
          </a:p>
          <a:p>
            <a:endParaRPr lang="en-US" dirty="0"/>
          </a:p>
          <a:p>
            <a:r>
              <a:rPr lang="en-US" dirty="0"/>
              <a:t>if you know of studies please tell me? In fact, by way of a bribe…I’ll give a copy of my book to the person who presents me with published evidence of </a:t>
            </a:r>
            <a:r>
              <a:rPr lang="en-US" dirty="0" err="1"/>
              <a:t>unprofessionall</a:t>
            </a:r>
            <a:r>
              <a:rPr lang="en-US" dirty="0"/>
              <a:t> behavior in initial teacher education.</a:t>
            </a:r>
          </a:p>
        </p:txBody>
      </p:sp>
      <p:sp>
        <p:nvSpPr>
          <p:cNvPr id="4" name="Slide Number Placeholder 3"/>
          <p:cNvSpPr>
            <a:spLocks noGrp="1"/>
          </p:cNvSpPr>
          <p:nvPr>
            <p:ph type="sldNum" sz="quarter" idx="5"/>
          </p:nvPr>
        </p:nvSpPr>
        <p:spPr/>
        <p:txBody>
          <a:bodyPr/>
          <a:lstStyle/>
          <a:p>
            <a:fld id="{19887087-9FDE-5C4E-BF59-084E188D6311}" type="slidenum">
              <a:rPr lang="en-US" smtClean="0"/>
              <a:t>14</a:t>
            </a:fld>
            <a:endParaRPr lang="en-US"/>
          </a:p>
        </p:txBody>
      </p:sp>
    </p:spTree>
    <p:extLst>
      <p:ext uri="{BB962C8B-B14F-4D97-AF65-F5344CB8AC3E}">
        <p14:creationId xmlns:p14="http://schemas.microsoft.com/office/powerpoint/2010/main" val="278606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3621" y="4400549"/>
            <a:ext cx="6682792" cy="3713303"/>
          </a:xfrm>
        </p:spPr>
        <p:txBody>
          <a:bodyPr/>
          <a:lstStyle/>
          <a:p>
            <a:r>
              <a:rPr lang="en-US" dirty="0">
                <a:solidFill>
                  <a:srgbClr val="FF0000"/>
                </a:solidFill>
              </a:rPr>
              <a:t>MARK MODEL</a:t>
            </a:r>
          </a:p>
          <a:p>
            <a:endParaRPr lang="en-US" dirty="0"/>
          </a:p>
          <a:p>
            <a:r>
              <a:rPr lang="en-US" dirty="0"/>
              <a:t>This is the part of the Model which I thought it might be difficult to populate….perhaps the bit of the medieval map where the cartographer’s knowledge was scant….and they wrote </a:t>
            </a:r>
            <a:r>
              <a:rPr lang="en-US" dirty="0">
                <a:solidFill>
                  <a:srgbClr val="FF0000"/>
                </a:solidFill>
              </a:rPr>
              <a:t>here be dragons….and that seems appropriate as I gradually began to  realize that this might be a crowded place</a:t>
            </a:r>
          </a:p>
          <a:p>
            <a:r>
              <a:rPr lang="en-US" dirty="0"/>
              <a:t>Here is the place of those with long educational journey applying knowledge garnered over the years from across the glob to their local contexts, yet poorly esteemed….</a:t>
            </a:r>
          </a:p>
          <a:p>
            <a:endParaRPr lang="en-US" dirty="0"/>
          </a:p>
          <a:p>
            <a:r>
              <a:rPr lang="en-US" dirty="0"/>
              <a:t>On consideration and in discussion I realized that at least Three quite disparate groups may be found here with varying degrees of agency ….start with who chose to be here …. </a:t>
            </a:r>
          </a:p>
          <a:p>
            <a:r>
              <a:rPr lang="en-US" dirty="0"/>
              <a:t>PHOTO  of students …This who chose to be here the cynics…student teachers asked in lecture theatres every one has met at least one teacher who had tried to put them off. Universities seem some days to be packed full of cynics…and there may be more of these in an age when retirement ages is extending …disappearing…imagine teaching 10Z on a Friday afternoon and you're 75.</a:t>
            </a:r>
          </a:p>
          <a:p>
            <a:r>
              <a:rPr lang="en-US" dirty="0"/>
              <a:t>I can feel it myself …the easy slide into cynicism. But informed skepticism is useful – this Model is part of my journey as an informed skeptic. </a:t>
            </a:r>
          </a:p>
          <a:p>
            <a:endParaRPr lang="en-US" dirty="0"/>
          </a:p>
          <a:p>
            <a:r>
              <a:rPr lang="en-US" dirty="0"/>
              <a:t>The second group of inhabitants - Teacher Educators dismissed by politicians as noted earlier in England, Australia and the USA… interestingly not in NI where we don’t have a government for over 800 days….even when there any but many of the previous ones did not have an educational backgrounds that would stand up to a university lecturer …last but one minister of education had been a chef…although we dis have a minister of higher education Sean </a:t>
            </a:r>
            <a:r>
              <a:rPr lang="en-US" dirty="0" err="1"/>
              <a:t>Farren</a:t>
            </a:r>
            <a:r>
              <a:rPr lang="en-US" dirty="0"/>
              <a:t> who been a teacher educator…he notably did not interfere in teacher education….her is my co-author of a forthcoming book on the History of Teacher Education in Northern Irealnd …from the creation of the state in 1921 to the present day…</a:t>
            </a:r>
          </a:p>
          <a:p>
            <a:r>
              <a:rPr lang="en-US" dirty="0"/>
              <a:t>Finally a group of increasing size those increasing migrants refugees whose qualifications and experience are not recognized in new country (diagram). UNHCR…31 people displaced every minute….</a:t>
            </a:r>
          </a:p>
        </p:txBody>
      </p:sp>
      <p:sp>
        <p:nvSpPr>
          <p:cNvPr id="4" name="Slide Number Placeholder 3"/>
          <p:cNvSpPr>
            <a:spLocks noGrp="1"/>
          </p:cNvSpPr>
          <p:nvPr>
            <p:ph type="sldNum" sz="quarter" idx="5"/>
          </p:nvPr>
        </p:nvSpPr>
        <p:spPr>
          <a:xfrm>
            <a:off x="6411951" y="8685213"/>
            <a:ext cx="444462" cy="458787"/>
          </a:xfrm>
        </p:spPr>
        <p:txBody>
          <a:bodyPr/>
          <a:lstStyle/>
          <a:p>
            <a:fld id="{19887087-9FDE-5C4E-BF59-084E188D6311}" type="slidenum">
              <a:rPr lang="en-US" smtClean="0"/>
              <a:t>15</a:t>
            </a:fld>
            <a:endParaRPr lang="en-US" dirty="0"/>
          </a:p>
        </p:txBody>
      </p:sp>
    </p:spTree>
    <p:extLst>
      <p:ext uri="{BB962C8B-B14F-4D97-AF65-F5344CB8AC3E}">
        <p14:creationId xmlns:p14="http://schemas.microsoft.com/office/powerpoint/2010/main" val="2243925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938024" cy="3750991"/>
          </a:xfrm>
        </p:spPr>
        <p:txBody>
          <a:bodyPr/>
          <a:lstStyle/>
          <a:p>
            <a:r>
              <a:rPr lang="en-US" dirty="0">
                <a:solidFill>
                  <a:srgbClr val="FF0000"/>
                </a:solidFill>
              </a:rPr>
              <a:t>MARK MODEL</a:t>
            </a:r>
          </a:p>
          <a:p>
            <a:endParaRPr lang="en-US" dirty="0">
              <a:solidFill>
                <a:srgbClr val="FF0000"/>
              </a:solidFill>
            </a:endParaRPr>
          </a:p>
          <a:p>
            <a:r>
              <a:rPr lang="en-US" dirty="0"/>
              <a:t>So who are our leaders- Gary Thomas begins his short book of education by asking us to name a famous educator….a good question for which I am not sure that members of the public would have good answers… or would care…does that matter? </a:t>
            </a:r>
          </a:p>
          <a:p>
            <a:r>
              <a:rPr lang="en-US" dirty="0"/>
              <a:t>In teacher education, of course, I can name many great colleagues who challenge us with important questions…</a:t>
            </a:r>
          </a:p>
          <a:p>
            <a:r>
              <a:rPr lang="en-US" dirty="0"/>
              <a:t>Perhaps on an international scale  Marylyn Cochrane Smith  who is a thought leader in the field internationally…and challenges us to apply her ideas (e.g. around  democratic teacher education) locally… </a:t>
            </a:r>
          </a:p>
          <a:p>
            <a:r>
              <a:rPr lang="en-US" dirty="0"/>
              <a:t>In the UK …many Richard </a:t>
            </a:r>
            <a:r>
              <a:rPr lang="en-US" dirty="0" err="1"/>
              <a:t>Pring</a:t>
            </a:r>
            <a:r>
              <a:rPr lang="en-US" dirty="0"/>
              <a:t>… who in his book the </a:t>
            </a:r>
            <a:r>
              <a:rPr lang="en-US" i="1" dirty="0"/>
              <a:t>Life and Death of Secondary Education </a:t>
            </a:r>
            <a:r>
              <a:rPr lang="en-US" dirty="0"/>
              <a:t>admits a nostalgia for the HMI – Her Majesty’s Inspectors of Schools –the precursors of OFSTED – all of who m came form teaching backgrounds, and who were famous for rigorous inspections but who both challenged and supported the teaching profession – having the status and the desire to stand up to government ministers, as the need arose. One wonders how they might have reckoned with AI.</a:t>
            </a:r>
          </a:p>
          <a:p>
            <a:endParaRPr lang="en-US" dirty="0"/>
          </a:p>
          <a:p>
            <a:r>
              <a:rPr lang="en-US" dirty="0"/>
              <a:t>And then there is us…read slide</a:t>
            </a:r>
          </a:p>
          <a:p>
            <a:endParaRPr lang="en-US" dirty="0"/>
          </a:p>
          <a:p>
            <a:r>
              <a:rPr lang="en-US" dirty="0"/>
              <a:t>But on considering this …I wonder if this too …are we exclusive professionals … is a dystopia (a sixth one!) …endangered and distracted by a combination of capitalism, bureaucracy and the unregulated growth of AI powered learning (if that is what is happening?).</a:t>
            </a:r>
          </a:p>
          <a:p>
            <a:endParaRPr lang="en-US" dirty="0"/>
          </a:p>
          <a:p>
            <a:r>
              <a:rPr lang="en-US" dirty="0"/>
              <a:t>Perhaps </a:t>
            </a:r>
          </a:p>
        </p:txBody>
      </p:sp>
      <p:sp>
        <p:nvSpPr>
          <p:cNvPr id="4" name="Slide Number Placeholder 3"/>
          <p:cNvSpPr>
            <a:spLocks noGrp="1"/>
          </p:cNvSpPr>
          <p:nvPr>
            <p:ph type="sldNum" sz="quarter" idx="5"/>
          </p:nvPr>
        </p:nvSpPr>
        <p:spPr/>
        <p:txBody>
          <a:bodyPr/>
          <a:lstStyle/>
          <a:p>
            <a:fld id="{19887087-9FDE-5C4E-BF59-084E188D6311}" type="slidenum">
              <a:rPr lang="en-US" smtClean="0"/>
              <a:t>16</a:t>
            </a:fld>
            <a:endParaRPr lang="en-US" dirty="0"/>
          </a:p>
        </p:txBody>
      </p:sp>
    </p:spTree>
    <p:extLst>
      <p:ext uri="{BB962C8B-B14F-4D97-AF65-F5344CB8AC3E}">
        <p14:creationId xmlns:p14="http://schemas.microsoft.com/office/powerpoint/2010/main" val="397186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3498" y="4400550"/>
            <a:ext cx="5715000" cy="45761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more positive utopian view  …inclusive Professionals might look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Thomas More's Utopia from the Greek…some scholars would say deliberately could mean either good place or no place…leaving room for it to be  an ideal or an oxymoron…an impossibility…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all…..all professions have to be exclusive…cachet…esteem. Status is important…they cannot be inclusive…….or can they…well perhaps teacher education has a better chance than most…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Including – the best people and 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analysis has resonance with and that of Marilyn Cochran-Smith, Keefe &amp; Carney in theory 2018 paper comparing entrepreneurial teacher education, managerial teacher education and democratic teacher education as competing agendas….</a:t>
            </a:r>
          </a:p>
          <a:p>
            <a:r>
              <a:rPr lang="en-US" dirty="0"/>
              <a:t>AI an Obama</a:t>
            </a:r>
          </a:p>
          <a:p>
            <a:endParaRPr lang="en-US" dirty="0"/>
          </a:p>
          <a:p>
            <a:r>
              <a:rPr lang="en-US" dirty="0"/>
              <a:t>Perhaps the notion of  inclusive professional is an impossibility…although, as I say I have met these teacher educators I have even worked with some…</a:t>
            </a:r>
          </a:p>
          <a:p>
            <a:r>
              <a:rPr lang="en-US" dirty="0"/>
              <a:t>Perhaps, however, the other logics capitalism and bureaucracy are underestimations of human potential…can damage teacher education…and it is hard to tell to tell what Ai might do to teacher and teacher educators </a:t>
            </a:r>
          </a:p>
          <a:p>
            <a:endParaRPr lang="en-US" dirty="0"/>
          </a:p>
          <a:p>
            <a:r>
              <a:rPr lang="en-US" dirty="0"/>
              <a:t>But inclusive professionalism….</a:t>
            </a:r>
            <a:r>
              <a:rPr lang="en-US" b="1" dirty="0"/>
              <a:t>trustworthy experts</a:t>
            </a:r>
            <a:r>
              <a:rPr lang="en-US" dirty="0"/>
              <a:t>….may be just what we need in teacher education (how could any less be good enough?) is perhaps an overestimation…but a worthy aim for teacher educators and for our student teachers too……next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17</a:t>
            </a:fld>
            <a:endParaRPr lang="en-US"/>
          </a:p>
        </p:txBody>
      </p:sp>
    </p:spTree>
    <p:extLst>
      <p:ext uri="{BB962C8B-B14F-4D97-AF65-F5344CB8AC3E}">
        <p14:creationId xmlns:p14="http://schemas.microsoft.com/office/powerpoint/2010/main" val="232148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….did you spot yourselves….</a:t>
            </a:r>
          </a:p>
          <a:p>
            <a:r>
              <a:rPr lang="en-US" dirty="0"/>
              <a:t>We are all in  many of these places ….even across one day </a:t>
            </a:r>
          </a:p>
          <a:p>
            <a:r>
              <a:rPr lang="en-US" dirty="0"/>
              <a:t>To sum up …did you spot the animal analogies?</a:t>
            </a:r>
          </a:p>
          <a:p>
            <a:r>
              <a:rPr lang="en-US" dirty="0"/>
              <a:t>Other places to read about this…book …teacher educator tool </a:t>
            </a:r>
          </a:p>
          <a:p>
            <a:endParaRPr lang="en-US" dirty="0"/>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18</a:t>
            </a:fld>
            <a:endParaRPr lang="en-US"/>
          </a:p>
        </p:txBody>
      </p:sp>
    </p:spTree>
    <p:extLst>
      <p:ext uri="{BB962C8B-B14F-4D97-AF65-F5344CB8AC3E}">
        <p14:creationId xmlns:p14="http://schemas.microsoft.com/office/powerpoint/2010/main" val="1443210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0598"/>
          </a:xfrm>
        </p:spPr>
        <p:txBody>
          <a:bodyPr/>
          <a:lstStyle/>
          <a:p>
            <a:r>
              <a:rPr lang="en-US" dirty="0"/>
              <a:t>So I think I have done as promised </a:t>
            </a:r>
          </a:p>
          <a:p>
            <a:endParaRPr lang="en-US" dirty="0"/>
          </a:p>
          <a:p>
            <a:pPr marL="171450" indent="-171450">
              <a:buFont typeface="Arial" panose="020B0604020202020204" pitchFamily="34" charset="0"/>
              <a:buChar char="•"/>
            </a:pPr>
            <a:r>
              <a:rPr lang="en-US" dirty="0"/>
              <a:t>Explained my rationale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Use two lenses to examine the professional place of teacher educators….we’re going bifocal…</a:t>
            </a:r>
          </a:p>
          <a:p>
            <a:endParaRPr lang="en-US" dirty="0"/>
          </a:p>
          <a:p>
            <a:r>
              <a:rPr lang="en-US" dirty="0" err="1"/>
              <a:t>Friedson’s</a:t>
            </a:r>
            <a:r>
              <a:rPr lang="en-US" dirty="0"/>
              <a:t> 3 logics as one lens - (you’ll notice I have added 4 logic – artificial intelligence…</a:t>
            </a:r>
          </a:p>
          <a:p>
            <a:endParaRPr lang="en-US" dirty="0"/>
          </a:p>
          <a:p>
            <a:r>
              <a:rPr lang="en-US" dirty="0"/>
              <a:t>Secondly - but also my Model – the Place Model as a second lens… to map the professional  place of teacher educators…</a:t>
            </a:r>
          </a:p>
          <a:p>
            <a:endParaRPr lang="en-US" dirty="0"/>
          </a:p>
          <a:p>
            <a:r>
              <a:rPr lang="en-US" dirty="0"/>
              <a:t>..so you have a takeaway classroom tool too…a filter. A ready reckoner to use every time you hear the word</a:t>
            </a:r>
          </a:p>
          <a:p>
            <a:endParaRPr lang="en-US" dirty="0"/>
          </a:p>
          <a:p>
            <a:r>
              <a:rPr lang="en-US" dirty="0"/>
              <a:t>No questions…but we will have opportunities to discuss today…thank you</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19</a:t>
            </a:fld>
            <a:endParaRPr lang="en-US"/>
          </a:p>
        </p:txBody>
      </p:sp>
    </p:spTree>
    <p:extLst>
      <p:ext uri="{BB962C8B-B14F-4D97-AF65-F5344CB8AC3E}">
        <p14:creationId xmlns:p14="http://schemas.microsoft.com/office/powerpoint/2010/main" val="243549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0598"/>
          </a:xfrm>
        </p:spPr>
        <p:txBody>
          <a:bodyPr/>
          <a:lstStyle/>
          <a:p>
            <a:r>
              <a:rPr lang="en-US" dirty="0"/>
              <a:t>So this is my plan</a:t>
            </a:r>
          </a:p>
          <a:p>
            <a:endParaRPr lang="en-US" dirty="0"/>
          </a:p>
          <a:p>
            <a:r>
              <a:rPr lang="en-US" dirty="0"/>
              <a:t>I am going to begin by explain my rationale </a:t>
            </a:r>
          </a:p>
          <a:p>
            <a:endParaRPr lang="en-US" dirty="0"/>
          </a:p>
          <a:p>
            <a:r>
              <a:rPr lang="en-US" dirty="0"/>
              <a:t>Then I am going to use two lenses to examine the professional place of teacher educators….we’re going bifocal…</a:t>
            </a:r>
          </a:p>
          <a:p>
            <a:endParaRPr lang="en-US" dirty="0"/>
          </a:p>
          <a:p>
            <a:r>
              <a:rPr lang="en-US" dirty="0"/>
              <a:t>Firstly,  </a:t>
            </a:r>
            <a:r>
              <a:rPr lang="en-US" dirty="0" err="1"/>
              <a:t>Friedson’s</a:t>
            </a:r>
            <a:r>
              <a:rPr lang="en-US" dirty="0"/>
              <a:t> 3 logics as one lens - (you’ll notice I have added 4 logic – artificial intelligence…as I’ll explain) </a:t>
            </a:r>
          </a:p>
          <a:p>
            <a:endParaRPr lang="en-US" dirty="0"/>
          </a:p>
          <a:p>
            <a:r>
              <a:rPr lang="en-US" dirty="0"/>
              <a:t>Secondly - but also my Model – the Place Model as a second lens… to map the professional  place of teacher educators…</a:t>
            </a:r>
          </a:p>
          <a:p>
            <a:endParaRPr lang="en-US" dirty="0"/>
          </a:p>
          <a:p>
            <a:r>
              <a:rPr lang="en-US" dirty="0"/>
              <a:t>I also want to note at his stage that the professional place of teacher educators is inextricably linked linked that of teachers ..and student teachers, in particular, so there are some overlaps…and indeed the Place model can be used with your student teachers (as a teaching tool) which I will explain at the end ..so you have a takeaway classroom tool tool…</a:t>
            </a:r>
          </a:p>
          <a:p>
            <a:endParaRPr lang="en-US" dirty="0"/>
          </a:p>
          <a:p>
            <a:endParaRPr lang="en-US" dirty="0"/>
          </a:p>
          <a:p>
            <a:r>
              <a:rPr lang="en-US" dirty="0"/>
              <a:t>but first  my motivation for my interest….my rationale…why I care about this and maybe why you should care….</a:t>
            </a:r>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2</a:t>
            </a:fld>
            <a:endParaRPr lang="en-US"/>
          </a:p>
        </p:txBody>
      </p:sp>
    </p:spTree>
    <p:extLst>
      <p:ext uri="{BB962C8B-B14F-4D97-AF65-F5344CB8AC3E}">
        <p14:creationId xmlns:p14="http://schemas.microsoft.com/office/powerpoint/2010/main" val="422473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0300"/>
            <a:ext cx="5486400" cy="3086100"/>
          </a:xfrm>
        </p:spPr>
      </p:sp>
      <p:sp>
        <p:nvSpPr>
          <p:cNvPr id="3" name="Notes Placeholder 2"/>
          <p:cNvSpPr>
            <a:spLocks noGrp="1"/>
          </p:cNvSpPr>
          <p:nvPr>
            <p:ph type="body" idx="1"/>
          </p:nvPr>
        </p:nvSpPr>
        <p:spPr>
          <a:xfrm>
            <a:off x="685799" y="4400549"/>
            <a:ext cx="5765801" cy="4582583"/>
          </a:xfrm>
        </p:spPr>
        <p:txBody>
          <a:bodyPr/>
          <a:lstStyle/>
          <a:p>
            <a:r>
              <a:rPr lang="en-US" dirty="0"/>
              <a:t>This is where I stand on teacher education…my biases….my motivations</a:t>
            </a:r>
          </a:p>
          <a:p>
            <a:endParaRPr lang="en-US" dirty="0"/>
          </a:p>
          <a:p>
            <a:r>
              <a:rPr lang="en-US" dirty="0"/>
              <a:t>My key motivation is that I consider that both teachers and particularly teacher educators are undervalued  … there may be something in Pam Grossman of Stanford’s assertion that teachers are undervalued as professionals  because  teaching is complex work which looks relatively simple</a:t>
            </a:r>
          </a:p>
          <a:p>
            <a:endParaRPr lang="en-US" dirty="0"/>
          </a:p>
          <a:p>
            <a:r>
              <a:rPr lang="en-US" dirty="0"/>
              <a:t>But reading the </a:t>
            </a:r>
            <a:r>
              <a:rPr lang="en-US" i="1" dirty="0"/>
              <a:t>Book of Humans </a:t>
            </a:r>
            <a:r>
              <a:rPr lang="en-US" dirty="0"/>
              <a:t>(Adam Rutherford’ science broadcaster…potentially the next David Attenborough) gave me a striking insight into our unique value (maybe this idea has come to you before…but I had not though of it and now it has become an idea worm (a bit like an earworm) ….the book seeks to identify similarities between humans and animals….concludes that whilst all animals learn …only humans teach …</a:t>
            </a:r>
          </a:p>
          <a:p>
            <a:endParaRPr lang="en-US" dirty="0"/>
          </a:p>
          <a:p>
            <a:pPr lvl="0">
              <a:defRPr/>
            </a:pPr>
            <a:r>
              <a:rPr lang="en-US" dirty="0"/>
              <a:t>and, maybe, we can take that further…and say that only teacher educators teach teachers…and this is my working definition of teacher educator … one who formally teaches teachers…  </a:t>
            </a:r>
            <a:r>
              <a:rPr lang="en-GB" dirty="0"/>
              <a:t>Neither the knowledge base or the status of teacher educators are well established – Kay Livingston (2014) sees them as hidden or unrecognised …whose work is important and complex  (taking into account policy, practice and research) but I, as Flores (2016) points out often invisible. ….so I am seeking to make the invisible visible….</a:t>
            </a:r>
          </a:p>
          <a:p>
            <a:pPr lvl="0">
              <a:defRPr/>
            </a:pPr>
            <a:endParaRPr lang="en-GB" dirty="0"/>
          </a:p>
          <a:p>
            <a:pPr lvl="0">
              <a:defRPr/>
            </a:pPr>
            <a:r>
              <a:rPr lang="en-GB" dirty="0"/>
              <a:t>But when we are visible…..when we have been in recent years it is too often in a negative context…  </a:t>
            </a:r>
            <a:endParaRPr lang="en-US" dirty="0"/>
          </a:p>
          <a:p>
            <a:endParaRPr lang="en-US" dirty="0"/>
          </a:p>
        </p:txBody>
      </p:sp>
      <p:sp>
        <p:nvSpPr>
          <p:cNvPr id="4" name="Slide Number Placeholder 3"/>
          <p:cNvSpPr>
            <a:spLocks noGrp="1"/>
          </p:cNvSpPr>
          <p:nvPr>
            <p:ph type="sldNum" sz="quarter" idx="5"/>
          </p:nvPr>
        </p:nvSpPr>
        <p:spPr>
          <a:xfrm>
            <a:off x="6172199" y="8685213"/>
            <a:ext cx="506413" cy="458787"/>
          </a:xfrm>
        </p:spPr>
        <p:txBody>
          <a:bodyPr/>
          <a:lstStyle/>
          <a:p>
            <a:fld id="{19887087-9FDE-5C4E-BF59-084E188D6311}" type="slidenum">
              <a:rPr lang="en-US" smtClean="0"/>
              <a:t>3</a:t>
            </a:fld>
            <a:endParaRPr lang="en-US" dirty="0"/>
          </a:p>
        </p:txBody>
      </p:sp>
    </p:spTree>
    <p:extLst>
      <p:ext uri="{BB962C8B-B14F-4D97-AF65-F5344CB8AC3E}">
        <p14:creationId xmlns:p14="http://schemas.microsoft.com/office/powerpoint/2010/main" val="282717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56931"/>
            <a:ext cx="5486400" cy="4028282"/>
          </a:xfrm>
        </p:spPr>
        <p:txBody>
          <a:bodyPr/>
          <a:lstStyle/>
          <a:p>
            <a:r>
              <a:rPr lang="en-US" dirty="0"/>
              <a:t>A Minister of State…</a:t>
            </a:r>
            <a:r>
              <a:rPr lang="en-US" dirty="0" err="1"/>
              <a:t>poss</a:t>
            </a:r>
            <a:r>
              <a:rPr lang="en-US" dirty="0"/>
              <a:t> future prime minister   … described me as and enemy of promise…a member of the blob…Ok …not me personally…all teacher educators in Universities</a:t>
            </a:r>
          </a:p>
          <a:p>
            <a:endParaRPr lang="en-US" dirty="0"/>
          </a:p>
          <a:p>
            <a:r>
              <a:rPr lang="en-US" dirty="0"/>
              <a:t>Michal Gove was joining a chorus </a:t>
            </a:r>
          </a:p>
          <a:p>
            <a:endParaRPr lang="en-US" dirty="0"/>
          </a:p>
          <a:p>
            <a:r>
              <a:rPr lang="en-US" dirty="0"/>
              <a:t>Cochrane Smith in USA…reports teacher education as subject to </a:t>
            </a:r>
            <a:r>
              <a:rPr lang="en-US" i="1" dirty="0"/>
              <a:t>sticks and stones and ideology </a:t>
            </a:r>
          </a:p>
          <a:p>
            <a:endParaRPr lang="en-US" dirty="0"/>
          </a:p>
          <a:p>
            <a:r>
              <a:rPr lang="en-US" dirty="0"/>
              <a:t>Louden in Australia …..</a:t>
            </a:r>
            <a:r>
              <a:rPr lang="en-US" i="1" dirty="0"/>
              <a:t>the 101 damnations of teacher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Stephen Ball bring some perspective to these insults ….used by politicians to create rhetorical spaces within which to articulate reform …..to bring about disruption of business as usual ….to permit the insertion of a  neoliberal agenda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presentation is part of my response….clearly those throwing around  the  insults believe that they are right….but  is neoliberalism incompatible with teacher education?  Does it cause damage…..to supply …to public perceptions of teaching…..certainly seems have done in the USA where I came across this advert….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4</a:t>
            </a:fld>
            <a:endParaRPr lang="en-US"/>
          </a:p>
        </p:txBody>
      </p:sp>
    </p:spTree>
    <p:extLst>
      <p:ext uri="{BB962C8B-B14F-4D97-AF65-F5344CB8AC3E}">
        <p14:creationId xmlns:p14="http://schemas.microsoft.com/office/powerpoint/2010/main" val="59988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060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Outside Huston Texas…the fourth largest city in the US…. I saw the sign on the left …and my husband who knows my views on these matters said…yes , I told you, anyone can become a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which prompted me to create of the </a:t>
            </a:r>
            <a:r>
              <a:rPr lang="en-US" sz="1400" i="1" dirty="0"/>
              <a:t>sign on the right…exaggeration for a purpose. </a:t>
            </a:r>
            <a:r>
              <a:rPr lang="en-US" sz="1400" i="0" dirty="0"/>
              <a:t>I am not making a comparison between knowledge basis of the two professions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but both have huge  impacts on children’s brains </a:t>
            </a:r>
            <a:r>
              <a:rPr lang="en-US" sz="1400" dirty="0"/>
              <a:t> …arguably</a:t>
            </a:r>
            <a:r>
              <a:rPr lang="en-US" sz="1400" i="0" dirty="0"/>
              <a:t> teachers on a much larger scale …</a:t>
            </a:r>
            <a:r>
              <a:rPr lang="en-US" sz="1400" dirty="0"/>
              <a:t>which </a:t>
            </a:r>
            <a:r>
              <a:rPr lang="en-US" sz="1400" i="0" dirty="0"/>
              <a:t>begs the question why wouldn't we want the very most knowledgeable people taught to teach our children (and not just whoever applies …..popped into in a classroom in the nearest state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As we’ll see, a more recent development is that  AI (Artificial Intelligence) is moving in to replace teachers (or at least downgrade them to trained mentors/facilitations)….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my final reason….</a:t>
            </a:r>
            <a:r>
              <a:rPr lang="en-US" sz="1400" i="0" dirty="0"/>
              <a:t> Takes us from the ridiculous to the sublime…one of my heroes…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p>
        </p:txBody>
      </p:sp>
      <p:sp>
        <p:nvSpPr>
          <p:cNvPr id="4" name="Slide Number Placeholder 3"/>
          <p:cNvSpPr>
            <a:spLocks noGrp="1"/>
          </p:cNvSpPr>
          <p:nvPr>
            <p:ph type="sldNum" sz="quarter" idx="5"/>
          </p:nvPr>
        </p:nvSpPr>
        <p:spPr/>
        <p:txBody>
          <a:bodyPr/>
          <a:lstStyle/>
          <a:p>
            <a:fld id="{19887087-9FDE-5C4E-BF59-084E188D6311}" type="slidenum">
              <a:rPr lang="en-US" smtClean="0"/>
              <a:t>5</a:t>
            </a:fld>
            <a:endParaRPr lang="en-US" dirty="0"/>
          </a:p>
        </p:txBody>
      </p:sp>
    </p:spTree>
    <p:extLst>
      <p:ext uri="{BB962C8B-B14F-4D97-AF65-F5344CB8AC3E}">
        <p14:creationId xmlns:p14="http://schemas.microsoft.com/office/powerpoint/2010/main" val="290711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131888"/>
            <a:ext cx="5486400" cy="3086100"/>
          </a:xfrm>
        </p:spPr>
      </p:sp>
      <p:sp>
        <p:nvSpPr>
          <p:cNvPr id="3" name="Notes Placeholder 2"/>
          <p:cNvSpPr>
            <a:spLocks noGrp="1"/>
          </p:cNvSpPr>
          <p:nvPr>
            <p:ph type="body" idx="1"/>
          </p:nvPr>
        </p:nvSpPr>
        <p:spPr>
          <a:xfrm>
            <a:off x="366252" y="4400549"/>
            <a:ext cx="6346371" cy="4569280"/>
          </a:xfrm>
        </p:spPr>
        <p:txBody>
          <a:bodyPr/>
          <a:lstStyle/>
          <a:p>
            <a:r>
              <a:rPr lang="en-US" dirty="0"/>
              <a:t>And the final part of my rationale ….because I </a:t>
            </a:r>
            <a:r>
              <a:rPr lang="en-US" u="sng" dirty="0"/>
              <a:t>might</a:t>
            </a:r>
            <a:r>
              <a:rPr lang="en-US" dirty="0"/>
              <a:t> agree with Bourdieu….who argued that </a:t>
            </a:r>
          </a:p>
          <a:p>
            <a:endParaRPr lang="en-US" dirty="0"/>
          </a:p>
          <a:p>
            <a:r>
              <a:rPr lang="en-US" i="1" dirty="0">
                <a:solidFill>
                  <a:srgbClr val="FF0000"/>
                </a:solidFill>
              </a:rPr>
              <a:t>We should not even use the term ‘professional’:</a:t>
            </a:r>
          </a:p>
          <a:p>
            <a:r>
              <a:rPr lang="en-US" i="1" dirty="0">
                <a:solidFill>
                  <a:srgbClr val="FF0000"/>
                </a:solidFill>
              </a:rPr>
              <a:t> professional is a folk concept which has been smuggled into scientific language </a:t>
            </a:r>
          </a:p>
          <a:p>
            <a:endParaRPr lang="en-US" dirty="0"/>
          </a:p>
          <a:p>
            <a:r>
              <a:rPr lang="en-US" dirty="0"/>
              <a:t>But, of course,  the use of the term professional has persisted and multiplied in mostly ingenuous defiance of one of the most eminent French intellectuals of the age ….</a:t>
            </a:r>
          </a:p>
          <a:p>
            <a:endParaRPr lang="en-US" dirty="0"/>
          </a:p>
          <a:p>
            <a:r>
              <a:rPr lang="en-US" dirty="0"/>
              <a:t>Bourdieu was right … professional is a fabulously  slippery term…. a chameleon term …. ..you might even imagine someone tweeting that he is BIGLY PROFESSIONAL…</a:t>
            </a:r>
          </a:p>
          <a:p>
            <a:r>
              <a:rPr lang="en-US" dirty="0"/>
              <a:t>And ….I think that the the  increase in populism…is one key reason why we need to to  de-simplify, to complicate….the term professional…and I make no apology for that  because, as academics, we must insist that there are few, very few things that can be simply defined…very few questions that have yes or no answers (who would think of asking the public such a question?!  As </a:t>
            </a:r>
            <a:r>
              <a:rPr lang="en-GB" dirty="0" err="1"/>
              <a:t>Beista</a:t>
            </a:r>
            <a:r>
              <a:rPr lang="en-GB" dirty="0"/>
              <a:t> et al( 2019) declare in their recent article in BERJ…. all education research should not just solve problems but should cause them as well …..so I am here to cause trouble to professional …and also to provide you with a  a ready reckoner, a filter to use every time you hear the word used.</a:t>
            </a:r>
            <a:endParaRPr lang="en-US" dirty="0"/>
          </a:p>
          <a:p>
            <a:endParaRPr lang="en-US" dirty="0"/>
          </a:p>
          <a:p>
            <a:r>
              <a:rPr lang="en-US" dirty="0"/>
              <a:t>As professionals we must critique that most  slippery of terms …and help our student teachers to do so too….</a:t>
            </a:r>
          </a:p>
          <a:p>
            <a:endParaRPr lang="en-US" dirty="0"/>
          </a:p>
          <a:p>
            <a:r>
              <a:rPr lang="en-US" dirty="0"/>
              <a:t>Of course Bourdieu (and his many proteges)  did use his extraordinarily beautiful l range of </a:t>
            </a:r>
            <a:r>
              <a:rPr lang="en-US" dirty="0" err="1"/>
              <a:t>conceptualisations</a:t>
            </a:r>
            <a:r>
              <a:rPr lang="en-US" dirty="0"/>
              <a:t> to look at professional…and how they struggle expend their capital in their fields </a:t>
            </a:r>
            <a:r>
              <a:rPr lang="en-US" dirty="0" err="1"/>
              <a:t>etc</a:t>
            </a:r>
            <a:r>
              <a:rPr lang="en-US" dirty="0"/>
              <a:t>…..all of that is so much better that my ideas but these words have entered the lexicon and are used quite glibly too…perhaps we need a new model….a new lens</a:t>
            </a:r>
          </a:p>
          <a:p>
            <a:endParaRPr lang="en-US" dirty="0"/>
          </a:p>
          <a:p>
            <a:r>
              <a:rPr lang="en-US" dirty="0"/>
              <a:t>I am using two alternative lenses…the second (my Place Model) building on the first…</a:t>
            </a:r>
          </a:p>
          <a:p>
            <a:endParaRPr lang="en-US" dirty="0"/>
          </a:p>
          <a:p>
            <a:r>
              <a:rPr lang="en-US" dirty="0"/>
              <a:t>So, let’s look at professional with our first theoretical lens….Eliot </a:t>
            </a:r>
            <a:r>
              <a:rPr lang="en-US" dirty="0" err="1"/>
              <a:t>Friedson’s</a:t>
            </a:r>
            <a:r>
              <a:rPr lang="en-US" dirty="0"/>
              <a:t> three logics…</a:t>
            </a:r>
          </a:p>
          <a:p>
            <a:endParaRPr lang="en-US" dirty="0"/>
          </a:p>
          <a:p>
            <a:endParaRPr lang="en-US" dirty="0"/>
          </a:p>
          <a:p>
            <a:endParaRPr lang="en-US" dirty="0"/>
          </a:p>
        </p:txBody>
      </p:sp>
      <p:sp>
        <p:nvSpPr>
          <p:cNvPr id="4" name="Slide Number Placeholder 3"/>
          <p:cNvSpPr>
            <a:spLocks noGrp="1"/>
          </p:cNvSpPr>
          <p:nvPr>
            <p:ph type="sldNum" sz="quarter" idx="5"/>
          </p:nvPr>
        </p:nvSpPr>
        <p:spPr>
          <a:xfrm>
            <a:off x="6153149" y="8685213"/>
            <a:ext cx="703263" cy="458787"/>
          </a:xfrm>
        </p:spPr>
        <p:txBody>
          <a:bodyPr/>
          <a:lstStyle/>
          <a:p>
            <a:fld id="{19887087-9FDE-5C4E-BF59-084E188D6311}" type="slidenum">
              <a:rPr lang="en-US" smtClean="0"/>
              <a:t>6</a:t>
            </a:fld>
            <a:endParaRPr lang="en-US" dirty="0"/>
          </a:p>
        </p:txBody>
      </p:sp>
    </p:spTree>
    <p:extLst>
      <p:ext uri="{BB962C8B-B14F-4D97-AF65-F5344CB8AC3E}">
        <p14:creationId xmlns:p14="http://schemas.microsoft.com/office/powerpoint/2010/main" val="1342346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650875"/>
            <a:ext cx="5486400" cy="3086100"/>
          </a:xfrm>
        </p:spPr>
      </p:sp>
      <p:sp>
        <p:nvSpPr>
          <p:cNvPr id="3" name="Notes Placeholder 2"/>
          <p:cNvSpPr>
            <a:spLocks noGrp="1"/>
          </p:cNvSpPr>
          <p:nvPr>
            <p:ph type="body" idx="1"/>
          </p:nvPr>
        </p:nvSpPr>
        <p:spPr>
          <a:xfrm>
            <a:off x="107092" y="3968523"/>
            <a:ext cx="6507892" cy="55214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There will be a lot on this slide…it sums up just some of the intersections between each of </a:t>
            </a:r>
            <a:r>
              <a:rPr lang="en-US" dirty="0" err="1"/>
              <a:t>Friedson’s</a:t>
            </a:r>
            <a:r>
              <a:rPr lang="en-US" dirty="0"/>
              <a:t> Logics and teacher educators as professionals…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Very briefly about professionalism….as the rest of the presentation is about this.  As is </a:t>
            </a:r>
            <a:r>
              <a:rPr lang="en-US" dirty="0" err="1"/>
              <a:t>said..professional</a:t>
            </a:r>
            <a:r>
              <a:rPr lang="en-US" dirty="0"/>
              <a:t> is a poorly defined, slippery, elastic, chameleon term which is seen to be at its worst when it is elitist…too theoretical….. (read list) and at is best many things too….many of which are just superficial and increasingly shiny veneers….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most essential elements in the literature are trustworthiness  (Honora O’Neill in her Reith Lecture on Trust is very good on this) and expertise  ….could spend the rest of the talk talk defining these …but professions  do need both ….if you think about it one without the other is not sufficient. We will come back to  teacher educators as professionals this in the rest of the talk. Now we’ll move on to other logics….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dirty="0"/>
              <a:t>Markets –  capitalism - deregulation, competition, privatization, choice, advertising… applying this logic says that in order to improve teacher quality we need to  increase competitiveness in a market for teacher education….this has been  done in recent years in some countries kicked off using  the rhetoric against university teacher educators(from Gove et al. earlier)  mentioned earlier and  deregulation….</a:t>
            </a:r>
          </a:p>
          <a:p>
            <a:pPr lvl="0">
              <a:defRPr/>
            </a:pPr>
            <a:endParaRPr lang="en-US" dirty="0"/>
          </a:p>
          <a:p>
            <a:pPr lvl="0">
              <a:defRPr/>
            </a:pPr>
            <a:r>
              <a:rPr lang="en-US" dirty="0"/>
              <a:t>Impacts…very strongly felt the US, in England and an parts of Australia… </a:t>
            </a:r>
          </a:p>
          <a:p>
            <a:pPr lvl="0">
              <a:defRPr/>
            </a:pPr>
            <a:r>
              <a:rPr lang="en-US" dirty="0"/>
              <a:t>in the US for example we have included the introduction of a range of non university actors…..e.g. Marilyn Cochrane Smith and colleagues have written about  </a:t>
            </a:r>
            <a:r>
              <a:rPr lang="en-US" dirty="0" err="1"/>
              <a:t>nGSEs</a:t>
            </a:r>
            <a:r>
              <a:rPr lang="en-US" dirty="0"/>
              <a:t>  (New Graduate Schools of Education) predominately in large cities  where university parlance is used (including deans and provosts, faculties) but there is more emphasis on practical teaching than theory  and QTS can be obtained relatively quickly. </a:t>
            </a:r>
          </a:p>
          <a:p>
            <a:pPr lvl="0">
              <a:defRPr/>
            </a:pPr>
            <a:endParaRPr lang="en-US" dirty="0"/>
          </a:p>
          <a:p>
            <a:pPr lvl="0">
              <a:defRPr/>
            </a:pPr>
            <a:r>
              <a:rPr lang="en-US" dirty="0"/>
              <a:t>Then there are the School based teacher education  such as </a:t>
            </a:r>
            <a:r>
              <a:rPr lang="en-GB" dirty="0"/>
              <a:t>Teach for America (TFA). TFA corps members initially receive only five weeks of formal preparation before entering a 2-year commitment in some of the nation’s highest poverty schools in urban and rural communities There is less time to study subject that is being taught and its pedagogy, less time to study the reasons for the inequity which means that these teachers are more likely to teach poorer children - but they wont be there for long – turnover 56% after one Year evidenced in a largescale TFA study by Donaldson and Johnson, 2011. </a:t>
            </a:r>
          </a:p>
          <a:p>
            <a:pPr lvl="0">
              <a:defRPr/>
            </a:pPr>
            <a:endParaRPr lang="en-GB" dirty="0"/>
          </a:p>
          <a:p>
            <a:pPr lvl="0">
              <a:defRPr/>
            </a:pPr>
            <a:r>
              <a:rPr lang="en-GB" dirty="0"/>
              <a:t>Several such initiatives have their origins in philanthropy – which can bring more funding but can also lead to unquestioning response – As Anand </a:t>
            </a:r>
            <a:r>
              <a:rPr lang="en-GB" dirty="0" err="1"/>
              <a:t>Giridharadas</a:t>
            </a:r>
            <a:r>
              <a:rPr lang="en-GB" dirty="0"/>
              <a:t> points out - if your teacher education or research project  is being funded by philanthropists (who may know nothing about teacher education) then it is less likely  that you will question or demand wider societal changes to inequality, for example – like paying more taxes. Unquestionably, philanthropist have brought advantageous changes …the first sign language was invented by a French philanthropist …a priest who wanted to save the souls of deaf children who were denied the sacrament and would go to hell unless they could communicate their beliefs. Today a philanthropist businesswoman …MRS Chan-Zuckerberg is becoming involved in introducing AI to education…which I will discuss in a minute</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r>
              <a:rPr lang="en-US" dirty="0"/>
              <a:t>The second logic is Bureaucracy  -it is argued that  order to monitor both the professionals and the market (the latter is arguably much less regulated, of course)  we need more of the next logic, bureaucracy …which take various forms READ LIST….we might highlight the culture of performativity….which has become so prevalent in universities…and has distorting effects on staff  - Stephen Ball writes about academics spending much of their efforts on fabrication…. as </a:t>
            </a:r>
            <a:r>
              <a:rPr lang="en-US" dirty="0" err="1"/>
              <a:t>Sugru</a:t>
            </a:r>
            <a:r>
              <a:rPr lang="en-US" dirty="0"/>
              <a:t> and </a:t>
            </a:r>
            <a:r>
              <a:rPr lang="en-US" dirty="0" err="1"/>
              <a:t>Mertkan</a:t>
            </a:r>
            <a:r>
              <a:rPr lang="en-US" dirty="0"/>
              <a:t>  point out - at an individual level, </a:t>
            </a:r>
            <a:r>
              <a:rPr lang="en-US" i="1" dirty="0"/>
              <a:t>performativity and conformity are more likely than dissent while enhancement of a sense of professional responsibility</a:t>
            </a:r>
            <a:r>
              <a:rPr lang="en-GB" dirty="0"/>
              <a:t>  i</a:t>
            </a:r>
            <a:r>
              <a:rPr lang="en-US" i="1" dirty="0"/>
              <a:t>s rendered more difficult, </a:t>
            </a:r>
            <a:r>
              <a:rPr lang="en-US" i="1" dirty="0" err="1"/>
              <a:t>marginalised</a:t>
            </a:r>
            <a:r>
              <a:rPr lang="en-US" i="1" dirty="0"/>
              <a:t> if not entirely silenced.</a:t>
            </a:r>
            <a:r>
              <a:rPr lang="en-US" dirty="0"/>
              <a:t> </a:t>
            </a:r>
            <a:r>
              <a:rPr lang="en-GB" dirty="0"/>
              <a:t> </a:t>
            </a:r>
            <a:r>
              <a:rPr lang="en-US" dirty="0"/>
              <a:t>Honora </a:t>
            </a:r>
            <a:r>
              <a:rPr lang="en-US" dirty="0" err="1"/>
              <a:t>ONeill</a:t>
            </a:r>
            <a:r>
              <a:rPr lang="en-US" dirty="0"/>
              <a:t> in her 2002 Reith lecture which focused on trust, called for intelligent accountability, underpinned by trust that those doing the job know what they are doing…we are a long way from </a:t>
            </a:r>
            <a:r>
              <a:rPr lang="en-US" dirty="0" err="1"/>
              <a:t>that..and</a:t>
            </a:r>
            <a:r>
              <a:rPr lang="en-US" dirty="0"/>
              <a:t> of course we need to prepare our students to deal with what Ball calls the terrors of performativity….in schools.  Craig </a:t>
            </a:r>
            <a:r>
              <a:rPr lang="en-US" dirty="0" err="1"/>
              <a:t>Skerrit</a:t>
            </a:r>
            <a:r>
              <a:rPr lang="en-US" dirty="0"/>
              <a:t> off DCU present  at the recent ESAI conference about a piece of work on the tensions between more traditional value base of Irish teacher and the Academy schools in which many of them teach in England… asking the question how do we prepare teachers for for marketized and bureaucratized systems …in ways that are critical but also recognize the argument  that</a:t>
            </a:r>
          </a:p>
          <a:p>
            <a:endParaRPr lang="en-US" dirty="0"/>
          </a:p>
          <a:p>
            <a:r>
              <a:rPr lang="en-US" dirty="0"/>
              <a:t>….these processes  improve  fairness and ensure high standards and they are often supported by professional bodies. …although teacher educator  academics don’t have one of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r>
              <a:rPr lang="en-US" dirty="0"/>
              <a:t>The  fourth of the three logics…. I have had the temerity to add a fourth …I have added AI (machines which can learn)  as a separate logic chiefly for two reasons</a:t>
            </a:r>
          </a:p>
          <a:p>
            <a:pPr marL="228600" indent="-228600">
              <a:buAutoNum type="arabicPeriod"/>
            </a:pPr>
            <a:r>
              <a:rPr lang="en-US" dirty="0"/>
              <a:t>the concerns being raised about the </a:t>
            </a:r>
            <a:r>
              <a:rPr lang="en-US" dirty="0" err="1"/>
              <a:t>blackbox</a:t>
            </a:r>
            <a:r>
              <a:rPr lang="en-US" dirty="0"/>
              <a:t> effect – as AI improves it is increasingly difficult to find out how, on what basis, robots have made decisions….</a:t>
            </a:r>
          </a:p>
          <a:p>
            <a:pPr marL="228600" indent="-228600">
              <a:buAutoNum type="arabicPeriod"/>
            </a:pPr>
            <a:r>
              <a:rPr lang="en-US" dirty="0"/>
              <a:t>That AI already looks set to have a huge impact on teacher education, chiefly though its impact on teachers. The seminal Oxford Martin Business school study in 2014 which suggested that 47 percent of all US jobs were at risk of  being replaced by robots ….teachers and academics were less likely …and the recent national statistics office figures seem to support this BUT (can I also say that I am a fan of technology) BUT….. </a:t>
            </a:r>
          </a:p>
          <a:p>
            <a:endParaRPr lang="en-US" dirty="0"/>
          </a:p>
          <a:p>
            <a:r>
              <a:rPr lang="en-US" dirty="0"/>
              <a:t> While the notion of reaching the singularity (where AI knows more than we do) may seem far fetched as may the notion that robots will attain consciousness… However, I think that as teacher educators we need to be concerned …that artificial intelligence is about robots learning …in our case, learning  to teach </a:t>
            </a:r>
          </a:p>
          <a:p>
            <a:endParaRPr lang="en-US" dirty="0"/>
          </a:p>
          <a:p>
            <a:r>
              <a:rPr lang="en-US" dirty="0"/>
              <a:t>So what are the signs that this is emerging?</a:t>
            </a:r>
          </a:p>
          <a:p>
            <a:endParaRPr lang="en-US" dirty="0"/>
          </a:p>
          <a:p>
            <a:r>
              <a:rPr lang="en-US" dirty="0"/>
              <a:t>Fully online </a:t>
            </a:r>
            <a:r>
              <a:rPr lang="en-US" dirty="0" err="1"/>
              <a:t>programmes</a:t>
            </a:r>
            <a:r>
              <a:rPr lang="en-US" dirty="0"/>
              <a:t> ….many, many apps like </a:t>
            </a:r>
            <a:r>
              <a:rPr lang="en-US" dirty="0" err="1"/>
              <a:t>DuoLingo</a:t>
            </a:r>
            <a:r>
              <a:rPr lang="en-US" dirty="0"/>
              <a:t>  - the Owl is called Duo and it  is learning from its  300 million learners globally about how we learn languages. Some schools do use this but only as a supplement and there is evidence that as it stands the </a:t>
            </a:r>
            <a:r>
              <a:rPr lang="en-US" dirty="0" err="1"/>
              <a:t>programme</a:t>
            </a:r>
            <a:r>
              <a:rPr lang="en-US" dirty="0"/>
              <a:t> cannot get speakers to the highest levels of fluency.  </a:t>
            </a:r>
          </a:p>
          <a:p>
            <a:endParaRPr lang="en-US" dirty="0"/>
          </a:p>
          <a:p>
            <a:r>
              <a:rPr lang="en-US" dirty="0"/>
              <a:t>Then there is Summit Learning (anyone heard of this?)  which is a learning platform……which is operating in 380 charter schools in the US ….funded, amongst others, by Mark </a:t>
            </a:r>
            <a:r>
              <a:rPr lang="en-US" dirty="0" err="1"/>
              <a:t>Zuckerburg</a:t>
            </a:r>
            <a:r>
              <a:rPr lang="en-US" dirty="0"/>
              <a:t>. At </a:t>
            </a:r>
            <a:r>
              <a:rPr lang="en-US" dirty="0" err="1"/>
              <a:t>ists</a:t>
            </a:r>
            <a:r>
              <a:rPr lang="en-US" dirty="0"/>
              <a:t> core….each pupil uses a Chromebook to access and complete a personalized sequence  of online tasks and assessments.   </a:t>
            </a:r>
          </a:p>
          <a:p>
            <a:endParaRPr lang="en-US" dirty="0"/>
          </a:p>
          <a:p>
            <a:r>
              <a:rPr lang="en-US" dirty="0"/>
              <a:t>There does seem to have been a pushback from parents concerned about pupils spending their days in front  of screens and a student walkout in Brooklyn, New York (one thing they were complaining about was that the teachers had not been trained about the system).  Summit Learning  claims to have collaborated with education researchers at Harvard to design an evaluation tool …which they did not mentioning that they then  declined to use it…but they still cite their collaboration with Harvard. My main concerns are the diminished role of teachers…as facilitators …and the black box element.  Summit claim that they will not sell data that is collected…I notice they don’t say that they wont give it away…. </a:t>
            </a:r>
          </a:p>
          <a:p>
            <a:endParaRPr lang="en-US" dirty="0"/>
          </a:p>
          <a:p>
            <a:r>
              <a:rPr lang="en-US" dirty="0"/>
              <a:t>Lets imagine…..and I don’t know it this is happening anywhere yet….What if…we combine an AI driven personalized learning platform  with face recognition software …..so with cameras throughout the school&gt; Of course, pupil monitoring might improve and  behind every pupils’ face will sit vast amounts of data gathered though AI …perhaps both inside and outside of school …. We might ask …Is there potential for what (Shoshana </a:t>
            </a:r>
            <a:r>
              <a:rPr lang="en-US" dirty="0" err="1"/>
              <a:t>Zuboff</a:t>
            </a:r>
            <a:r>
              <a:rPr lang="en-US" dirty="0"/>
              <a:t> describes as Surveillance Capitalism? which seems to me to be a combination of Marketing/Bureaucracy and AI...</a:t>
            </a:r>
          </a:p>
          <a:p>
            <a:r>
              <a:rPr lang="en-US" dirty="0"/>
              <a:t>Almost certainly these things change teaching completely and so teacher education….but that is OK ….Summit Learning also do teacher training!</a:t>
            </a:r>
          </a:p>
        </p:txBody>
      </p:sp>
      <p:sp>
        <p:nvSpPr>
          <p:cNvPr id="4" name="Slide Number Placeholder 3"/>
          <p:cNvSpPr>
            <a:spLocks noGrp="1"/>
          </p:cNvSpPr>
          <p:nvPr>
            <p:ph type="sldNum" sz="quarter" idx="5"/>
          </p:nvPr>
        </p:nvSpPr>
        <p:spPr>
          <a:xfrm>
            <a:off x="6451599" y="8685213"/>
            <a:ext cx="404813" cy="458787"/>
          </a:xfrm>
        </p:spPr>
        <p:txBody>
          <a:bodyPr/>
          <a:lstStyle/>
          <a:p>
            <a:fld id="{19887087-9FDE-5C4E-BF59-084E188D6311}" type="slidenum">
              <a:rPr lang="en-US" smtClean="0"/>
              <a:t>7</a:t>
            </a:fld>
            <a:endParaRPr lang="en-US" dirty="0"/>
          </a:p>
        </p:txBody>
      </p:sp>
    </p:spTree>
    <p:extLst>
      <p:ext uri="{BB962C8B-B14F-4D97-AF65-F5344CB8AC3E}">
        <p14:creationId xmlns:p14="http://schemas.microsoft.com/office/powerpoint/2010/main" val="287133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8423" y="4535304"/>
            <a:ext cx="5486400" cy="3600450"/>
          </a:xfrm>
        </p:spPr>
        <p:txBody>
          <a:bodyPr/>
          <a:lstStyle/>
          <a:p>
            <a:r>
              <a:rPr lang="en-US" dirty="0"/>
              <a:t>Having used and extended  </a:t>
            </a:r>
            <a:r>
              <a:rPr lang="en-US" dirty="0" err="1"/>
              <a:t>Friedson’s</a:t>
            </a:r>
            <a:r>
              <a:rPr lang="en-US" dirty="0"/>
              <a:t> logics to set the scene lets use   the second theoretical lens the other part of the bifocals …my Place Model….</a:t>
            </a:r>
          </a:p>
          <a:p>
            <a:endParaRPr lang="en-US" dirty="0"/>
          </a:p>
          <a:p>
            <a:r>
              <a:rPr lang="en-US" dirty="0"/>
              <a:t>I don’t have time here to fully explain is origins but these are two of the key sources…. combining Geography and Sociology ….with a little Imagination and Poetry</a:t>
            </a:r>
          </a:p>
          <a:p>
            <a:endParaRPr lang="en-US" dirty="0"/>
          </a:p>
          <a:p>
            <a:endParaRPr lang="en-US" dirty="0"/>
          </a:p>
          <a:p>
            <a:endParaRPr lang="en-US" dirty="0"/>
          </a:p>
          <a:p>
            <a:r>
              <a:rPr lang="en-US" b="1" dirty="0"/>
              <a:t>Firstly….The Geographer Doreen Massey’s  concept of Geographical imagination</a:t>
            </a:r>
            <a:r>
              <a:rPr lang="en-US" dirty="0"/>
              <a:t>….how we, all of us, in our minds, locate ourselves in respect of Geographical location and Sociological status…., our place at the banquet table, the board table…is a reflection of geographical location and status…</a:t>
            </a:r>
          </a:p>
          <a:p>
            <a:endParaRPr lang="en-US" dirty="0"/>
          </a:p>
          <a:p>
            <a:endParaRPr lang="en-US" dirty="0"/>
          </a:p>
          <a:p>
            <a:r>
              <a:rPr lang="en-US" dirty="0"/>
              <a:t>Secondly ….we are the embodiment of place …as Seamus Heaney put it….Quote..</a:t>
            </a:r>
          </a:p>
          <a:p>
            <a:endParaRPr lang="en-US" dirty="0"/>
          </a:p>
          <a:p>
            <a:r>
              <a:rPr lang="en-US" dirty="0"/>
              <a:t>So in the place </a:t>
            </a:r>
            <a:r>
              <a:rPr lang="en-US" dirty="0" err="1"/>
              <a:t>moodel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9887087-9FDE-5C4E-BF59-084E188D6311}" type="slidenum">
              <a:rPr lang="en-US" smtClean="0"/>
              <a:t>8</a:t>
            </a:fld>
            <a:endParaRPr lang="en-US"/>
          </a:p>
        </p:txBody>
      </p:sp>
    </p:spTree>
    <p:extLst>
      <p:ext uri="{BB962C8B-B14F-4D97-AF65-F5344CB8AC3E}">
        <p14:creationId xmlns:p14="http://schemas.microsoft.com/office/powerpoint/2010/main" val="99440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09663"/>
            <a:ext cx="5486400" cy="3086100"/>
          </a:xfrm>
        </p:spPr>
      </p:sp>
      <p:sp>
        <p:nvSpPr>
          <p:cNvPr id="3" name="Notes Placeholder 2"/>
          <p:cNvSpPr>
            <a:spLocks noGrp="1"/>
          </p:cNvSpPr>
          <p:nvPr>
            <p:ph type="body" idx="1"/>
          </p:nvPr>
        </p:nvSpPr>
        <p:spPr/>
        <p:txBody>
          <a:bodyPr/>
          <a:lstStyle/>
          <a:p>
            <a:r>
              <a:rPr lang="en-US" dirty="0"/>
              <a:t>Read text</a:t>
            </a:r>
          </a:p>
          <a:p>
            <a:r>
              <a:rPr lang="en-US" dirty="0"/>
              <a:t>We  juxtapose </a:t>
            </a:r>
          </a:p>
          <a:p>
            <a:endParaRPr lang="en-US" dirty="0"/>
          </a:p>
          <a:p>
            <a:endParaRPr lang="en-US" dirty="0"/>
          </a:p>
          <a:p>
            <a:r>
              <a:rPr lang="en-US" dirty="0"/>
              <a:t>For you to consider…. Move on ….</a:t>
            </a:r>
          </a:p>
        </p:txBody>
      </p:sp>
      <p:sp>
        <p:nvSpPr>
          <p:cNvPr id="4" name="Slide Number Placeholder 3"/>
          <p:cNvSpPr>
            <a:spLocks noGrp="1"/>
          </p:cNvSpPr>
          <p:nvPr>
            <p:ph type="sldNum" sz="quarter" idx="5"/>
          </p:nvPr>
        </p:nvSpPr>
        <p:spPr/>
        <p:txBody>
          <a:bodyPr/>
          <a:lstStyle/>
          <a:p>
            <a:fld id="{19887087-9FDE-5C4E-BF59-084E188D6311}" type="slidenum">
              <a:rPr lang="en-US" smtClean="0"/>
              <a:t>9</a:t>
            </a:fld>
            <a:endParaRPr lang="en-US"/>
          </a:p>
        </p:txBody>
      </p:sp>
    </p:spTree>
    <p:extLst>
      <p:ext uri="{BB962C8B-B14F-4D97-AF65-F5344CB8AC3E}">
        <p14:creationId xmlns:p14="http://schemas.microsoft.com/office/powerpoint/2010/main" val="257435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2230-7229-F845-B3DB-52661DA66E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2A3490-C6ED-1147-AB15-FDDF293C8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5A0055-CA90-2246-9413-5E5468A6868D}"/>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5" name="Footer Placeholder 4">
            <a:extLst>
              <a:ext uri="{FF2B5EF4-FFF2-40B4-BE49-F238E27FC236}">
                <a16:creationId xmlns:a16="http://schemas.microsoft.com/office/drawing/2014/main" id="{9F0782C8-5C29-D846-B5B4-B6AFC5BEF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BF80F-F434-664C-9030-ECE2F55D71B6}"/>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112492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2E3E-20C2-644F-A6F1-395BDB486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CAC72A-D403-2A47-9A01-1EE0EB2DF7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093B0-7641-0346-B826-F0C0DAD5B878}"/>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5" name="Footer Placeholder 4">
            <a:extLst>
              <a:ext uri="{FF2B5EF4-FFF2-40B4-BE49-F238E27FC236}">
                <a16:creationId xmlns:a16="http://schemas.microsoft.com/office/drawing/2014/main" id="{15947138-1F9C-AC4B-B907-20A3CDB99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89507-9BA4-F54D-BC11-B3ED35350F53}"/>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400336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38C167-2759-604D-8AC5-DEEC165760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298005-6197-D24E-B630-628E8DEA73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F6390-FC24-DB48-9D12-4ED252123E9A}"/>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5" name="Footer Placeholder 4">
            <a:extLst>
              <a:ext uri="{FF2B5EF4-FFF2-40B4-BE49-F238E27FC236}">
                <a16:creationId xmlns:a16="http://schemas.microsoft.com/office/drawing/2014/main" id="{76D92C06-61C4-9342-9111-31AC14C99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A4B3F-4A85-2C49-BBAD-ACF03FCF9093}"/>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3664236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 no image just text">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3" hasCustomPrompt="1"/>
          </p:nvPr>
        </p:nvSpPr>
        <p:spPr>
          <a:xfrm>
            <a:off x="923581" y="1819747"/>
            <a:ext cx="10000452" cy="3865829"/>
          </a:xfrm>
          <a:prstGeom prst="rect">
            <a:avLst/>
          </a:prstGeom>
        </p:spPr>
        <p:txBody>
          <a:bodyPr>
            <a:noAutofit/>
          </a:bodyPr>
          <a:lstStyle>
            <a:lvl1pPr marL="285750" indent="-285750">
              <a:lnSpc>
                <a:spcPct val="100000"/>
              </a:lnSpc>
              <a:spcBef>
                <a:spcPts val="0"/>
              </a:spcBef>
              <a:buFont typeface="Arial" charset="0"/>
              <a:buChar char="•"/>
              <a:defRPr sz="1600" b="0" i="0" spc="0" baseline="0">
                <a:solidFill>
                  <a:schemeClr val="tx1">
                    <a:lumMod val="75000"/>
                    <a:lumOff val="25000"/>
                  </a:schemeClr>
                </a:solidFill>
                <a:latin typeface="Arial" charset="0"/>
                <a:ea typeface="Arial" charset="0"/>
                <a:cs typeface="Arial" charset="0"/>
              </a:defRPr>
            </a:lvl1pPr>
          </a:lstStyle>
          <a:p>
            <a:pPr lvl="0"/>
            <a:r>
              <a:rPr lang="en-US" dirty="0"/>
              <a:t>Text goes here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79" y="5882633"/>
            <a:ext cx="1560411" cy="646724"/>
          </a:xfrm>
          <a:prstGeom prst="rect">
            <a:avLst/>
          </a:prstGeom>
        </p:spPr>
      </p:pic>
      <p:sp>
        <p:nvSpPr>
          <p:cNvPr id="16" name="Text Placeholder 12"/>
          <p:cNvSpPr>
            <a:spLocks noGrp="1"/>
          </p:cNvSpPr>
          <p:nvPr>
            <p:ph type="body" sz="quarter" idx="11" hasCustomPrompt="1"/>
          </p:nvPr>
        </p:nvSpPr>
        <p:spPr>
          <a:xfrm>
            <a:off x="929650" y="573709"/>
            <a:ext cx="8604495" cy="476034"/>
          </a:xfrm>
          <a:prstGeom prst="rect">
            <a:avLst/>
          </a:prstGeom>
        </p:spPr>
        <p:txBody>
          <a:bodyPr>
            <a:noAutofit/>
          </a:bodyPr>
          <a:lstStyle>
            <a:lvl1pPr marL="0" indent="0">
              <a:buNone/>
              <a:defRPr sz="3200" b="1" i="0" spc="-100" baseline="0">
                <a:solidFill>
                  <a:srgbClr val="3D0029"/>
                </a:solidFill>
                <a:latin typeface="Arial" charset="0"/>
                <a:ea typeface="Arial" charset="0"/>
                <a:cs typeface="Arial" charset="0"/>
              </a:defRPr>
            </a:lvl1pPr>
          </a:lstStyle>
          <a:p>
            <a:pPr lvl="0"/>
            <a:r>
              <a:rPr lang="en-US" dirty="0"/>
              <a:t>Headline goes here</a:t>
            </a:r>
          </a:p>
        </p:txBody>
      </p:sp>
      <p:sp>
        <p:nvSpPr>
          <p:cNvPr id="17" name="Text Placeholder 12"/>
          <p:cNvSpPr>
            <a:spLocks noGrp="1"/>
          </p:cNvSpPr>
          <p:nvPr>
            <p:ph type="body" sz="quarter" idx="12" hasCustomPrompt="1"/>
          </p:nvPr>
        </p:nvSpPr>
        <p:spPr>
          <a:xfrm>
            <a:off x="929649" y="1049743"/>
            <a:ext cx="9360400" cy="593725"/>
          </a:xfrm>
          <a:prstGeom prst="rect">
            <a:avLst/>
          </a:prstGeom>
        </p:spPr>
        <p:txBody>
          <a:bodyPr>
            <a:noAutofit/>
          </a:bodyPr>
          <a:lstStyle>
            <a:lvl1pPr marL="0" indent="0">
              <a:buNone/>
              <a:defRPr sz="2000" b="0" i="0" spc="-50" baseline="0">
                <a:solidFill>
                  <a:srgbClr val="BAA360"/>
                </a:solidFill>
                <a:latin typeface="Arial" charset="0"/>
                <a:ea typeface="Arial" charset="0"/>
                <a:cs typeface="Arial" charset="0"/>
              </a:defRPr>
            </a:lvl1pPr>
          </a:lstStyle>
          <a:p>
            <a:pPr lvl="0"/>
            <a:r>
              <a:rPr lang="en-US" dirty="0"/>
              <a:t>Sub headline goes here</a:t>
            </a:r>
          </a:p>
        </p:txBody>
      </p:sp>
      <p:sp>
        <p:nvSpPr>
          <p:cNvPr id="11" name="Freeform 10"/>
          <p:cNvSpPr/>
          <p:nvPr userDrawn="1"/>
        </p:nvSpPr>
        <p:spPr>
          <a:xfrm>
            <a:off x="8505268" y="0"/>
            <a:ext cx="2014291" cy="964688"/>
          </a:xfrm>
          <a:custGeom>
            <a:avLst/>
            <a:gdLst>
              <a:gd name="connsiteX0" fmla="*/ 0 w 1510718"/>
              <a:gd name="connsiteY0" fmla="*/ 0 h 964688"/>
              <a:gd name="connsiteX1" fmla="*/ 594056 w 1510718"/>
              <a:gd name="connsiteY1" fmla="*/ 0 h 964688"/>
              <a:gd name="connsiteX2" fmla="*/ 601815 w 1510718"/>
              <a:gd name="connsiteY2" fmla="*/ 6637 h 964688"/>
              <a:gd name="connsiteX3" fmla="*/ 824034 w 1510718"/>
              <a:gd name="connsiteY3" fmla="*/ 213497 h 964688"/>
              <a:gd name="connsiteX4" fmla="*/ 1038980 w 1510718"/>
              <a:gd name="connsiteY4" fmla="*/ 428604 h 964688"/>
              <a:gd name="connsiteX5" fmla="*/ 1445974 w 1510718"/>
              <a:gd name="connsiteY5" fmla="*/ 882910 h 964688"/>
              <a:gd name="connsiteX6" fmla="*/ 1510718 w 1510718"/>
              <a:gd name="connsiteY6" fmla="*/ 964688 h 964688"/>
              <a:gd name="connsiteX7" fmla="*/ 1248581 w 1510718"/>
              <a:gd name="connsiteY7" fmla="*/ 761378 h 964688"/>
              <a:gd name="connsiteX8" fmla="*/ 227279 w 1510718"/>
              <a:gd name="connsiteY8" fmla="*/ 115098 h 964688"/>
              <a:gd name="connsiteX9" fmla="*/ 0 w 1510718"/>
              <a:gd name="connsiteY9" fmla="*/ 0 h 96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718" h="964688">
                <a:moveTo>
                  <a:pt x="0" y="0"/>
                </a:moveTo>
                <a:lnTo>
                  <a:pt x="594056" y="0"/>
                </a:lnTo>
                <a:lnTo>
                  <a:pt x="601815" y="6637"/>
                </a:lnTo>
                <a:lnTo>
                  <a:pt x="824034" y="213497"/>
                </a:lnTo>
                <a:lnTo>
                  <a:pt x="1038980" y="428604"/>
                </a:lnTo>
                <a:cubicBezTo>
                  <a:pt x="1179793" y="574722"/>
                  <a:pt x="1315578" y="726229"/>
                  <a:pt x="1445974" y="882910"/>
                </a:cubicBezTo>
                <a:lnTo>
                  <a:pt x="1510718" y="964688"/>
                </a:lnTo>
                <a:lnTo>
                  <a:pt x="1248581" y="761378"/>
                </a:lnTo>
                <a:cubicBezTo>
                  <a:pt x="923941" y="521800"/>
                  <a:pt x="582547" y="305797"/>
                  <a:pt x="227279" y="115098"/>
                </a:cubicBezTo>
                <a:lnTo>
                  <a:pt x="0" y="0"/>
                </a:lnTo>
                <a:close/>
              </a:path>
            </a:pathLst>
          </a:custGeom>
          <a:solidFill>
            <a:srgbClr val="8B7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reeform 11"/>
          <p:cNvSpPr/>
          <p:nvPr userDrawn="1"/>
        </p:nvSpPr>
        <p:spPr>
          <a:xfrm>
            <a:off x="9297345" y="0"/>
            <a:ext cx="2894657" cy="2205050"/>
          </a:xfrm>
          <a:custGeom>
            <a:avLst/>
            <a:gdLst>
              <a:gd name="connsiteX0" fmla="*/ 0 w 2170993"/>
              <a:gd name="connsiteY0" fmla="*/ 0 h 2205050"/>
              <a:gd name="connsiteX1" fmla="*/ 2170993 w 2170993"/>
              <a:gd name="connsiteY1" fmla="*/ 0 h 2205050"/>
              <a:gd name="connsiteX2" fmla="*/ 2170993 w 2170993"/>
              <a:gd name="connsiteY2" fmla="*/ 2205050 h 2205050"/>
              <a:gd name="connsiteX3" fmla="*/ 2141044 w 2170993"/>
              <a:gd name="connsiteY3" fmla="*/ 2167341 h 2205050"/>
              <a:gd name="connsiteX4" fmla="*/ 973473 w 2170993"/>
              <a:gd name="connsiteY4" fmla="*/ 1008751 h 2205050"/>
              <a:gd name="connsiteX5" fmla="*/ 916663 w 2170993"/>
              <a:gd name="connsiteY5" fmla="*/ 964690 h 2205050"/>
              <a:gd name="connsiteX6" fmla="*/ 916662 w 2170993"/>
              <a:gd name="connsiteY6" fmla="*/ 964688 h 2205050"/>
              <a:gd name="connsiteX7" fmla="*/ 916664 w 2170993"/>
              <a:gd name="connsiteY7" fmla="*/ 964690 h 2205050"/>
              <a:gd name="connsiteX8" fmla="*/ 851919 w 2170993"/>
              <a:gd name="connsiteY8" fmla="*/ 882910 h 2205050"/>
              <a:gd name="connsiteX9" fmla="*/ 229978 w 2170993"/>
              <a:gd name="connsiteY9" fmla="*/ 213497 h 2205050"/>
              <a:gd name="connsiteX10" fmla="*/ 229978 w 2170993"/>
              <a:gd name="connsiteY10" fmla="*/ 213497 h 2205050"/>
              <a:gd name="connsiteX11" fmla="*/ 229977 w 2170993"/>
              <a:gd name="connsiteY11" fmla="*/ 213496 h 2205050"/>
              <a:gd name="connsiteX12" fmla="*/ 7758 w 2170993"/>
              <a:gd name="connsiteY12" fmla="*/ 6636 h 2205050"/>
              <a:gd name="connsiteX13" fmla="*/ 0 w 2170993"/>
              <a:gd name="connsiteY13" fmla="*/ 0 h 22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0993" h="2205050">
                <a:moveTo>
                  <a:pt x="0" y="0"/>
                </a:moveTo>
                <a:lnTo>
                  <a:pt x="2170993" y="0"/>
                </a:lnTo>
                <a:lnTo>
                  <a:pt x="2170993" y="2205050"/>
                </a:lnTo>
                <a:lnTo>
                  <a:pt x="2141044" y="2167341"/>
                </a:lnTo>
                <a:cubicBezTo>
                  <a:pt x="1789106" y="1741830"/>
                  <a:pt x="1397531" y="1354203"/>
                  <a:pt x="973473" y="1008751"/>
                </a:cubicBezTo>
                <a:lnTo>
                  <a:pt x="916663" y="964690"/>
                </a:lnTo>
                <a:lnTo>
                  <a:pt x="916662" y="964688"/>
                </a:lnTo>
                <a:lnTo>
                  <a:pt x="916664" y="964690"/>
                </a:lnTo>
                <a:lnTo>
                  <a:pt x="851919" y="882910"/>
                </a:lnTo>
                <a:cubicBezTo>
                  <a:pt x="656324" y="647889"/>
                  <a:pt x="448606" y="424507"/>
                  <a:pt x="229978" y="213497"/>
                </a:cubicBezTo>
                <a:lnTo>
                  <a:pt x="229978" y="213497"/>
                </a:lnTo>
                <a:lnTo>
                  <a:pt x="229977" y="213496"/>
                </a:lnTo>
                <a:cubicBezTo>
                  <a:pt x="157102" y="143160"/>
                  <a:pt x="83013" y="74197"/>
                  <a:pt x="7758" y="6636"/>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reeform 17"/>
          <p:cNvSpPr/>
          <p:nvPr userDrawn="1"/>
        </p:nvSpPr>
        <p:spPr>
          <a:xfrm>
            <a:off x="10519560" y="964691"/>
            <a:ext cx="1672440" cy="2125398"/>
          </a:xfrm>
          <a:custGeom>
            <a:avLst/>
            <a:gdLst>
              <a:gd name="connsiteX0" fmla="*/ 0 w 1254330"/>
              <a:gd name="connsiteY0" fmla="*/ 0 h 2125398"/>
              <a:gd name="connsiteX1" fmla="*/ 56809 w 1254330"/>
              <a:gd name="connsiteY1" fmla="*/ 44060 h 2125398"/>
              <a:gd name="connsiteX2" fmla="*/ 1224380 w 1254330"/>
              <a:gd name="connsiteY2" fmla="*/ 1202651 h 2125398"/>
              <a:gd name="connsiteX3" fmla="*/ 1254330 w 1254330"/>
              <a:gd name="connsiteY3" fmla="*/ 1240362 h 2125398"/>
              <a:gd name="connsiteX4" fmla="*/ 1254330 w 1254330"/>
              <a:gd name="connsiteY4" fmla="*/ 2125398 h 2125398"/>
              <a:gd name="connsiteX5" fmla="*/ 1218303 w 1254330"/>
              <a:gd name="connsiteY5" fmla="*/ 2032913 h 2125398"/>
              <a:gd name="connsiteX6" fmla="*/ 188755 w 1254330"/>
              <a:gd name="connsiteY6" fmla="*/ 238416 h 2125398"/>
              <a:gd name="connsiteX7" fmla="*/ 0 w 1254330"/>
              <a:gd name="connsiteY7" fmla="*/ 0 h 212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330" h="2125398">
                <a:moveTo>
                  <a:pt x="0" y="0"/>
                </a:moveTo>
                <a:lnTo>
                  <a:pt x="56809" y="44060"/>
                </a:lnTo>
                <a:cubicBezTo>
                  <a:pt x="480867" y="389512"/>
                  <a:pt x="872442" y="777139"/>
                  <a:pt x="1224380" y="1202651"/>
                </a:cubicBezTo>
                <a:lnTo>
                  <a:pt x="1254330" y="1240362"/>
                </a:lnTo>
                <a:lnTo>
                  <a:pt x="1254330" y="2125398"/>
                </a:lnTo>
                <a:lnTo>
                  <a:pt x="1218303" y="2032913"/>
                </a:lnTo>
                <a:cubicBezTo>
                  <a:pt x="946553" y="1384194"/>
                  <a:pt x="598925" y="783362"/>
                  <a:pt x="188755" y="238416"/>
                </a:cubicBezTo>
                <a:lnTo>
                  <a:pt x="0" y="0"/>
                </a:lnTo>
                <a:close/>
              </a:path>
            </a:pathLst>
          </a:custGeom>
          <a:solidFill>
            <a:srgbClr val="BAA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0558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with image right 1">
    <p:bg>
      <p:bgPr>
        <a:solidFill>
          <a:srgbClr val="3D0029"/>
        </a:solidFill>
        <a:effectLst/>
      </p:bgPr>
    </p:bg>
    <p:spTree>
      <p:nvGrpSpPr>
        <p:cNvPr id="1" name=""/>
        <p:cNvGrpSpPr/>
        <p:nvPr/>
      </p:nvGrpSpPr>
      <p:grpSpPr>
        <a:xfrm>
          <a:off x="0" y="0"/>
          <a:ext cx="0" cy="0"/>
          <a:chOff x="0" y="0"/>
          <a:chExt cx="0" cy="0"/>
        </a:xfrm>
      </p:grpSpPr>
      <p:sp>
        <p:nvSpPr>
          <p:cNvPr id="8" name="Freeform 7"/>
          <p:cNvSpPr/>
          <p:nvPr userDrawn="1"/>
        </p:nvSpPr>
        <p:spPr>
          <a:xfrm flipH="1">
            <a:off x="6875573" y="-3176"/>
            <a:ext cx="3611639" cy="1440827"/>
          </a:xfrm>
          <a:custGeom>
            <a:avLst/>
            <a:gdLst>
              <a:gd name="connsiteX0" fmla="*/ 0 w 2661104"/>
              <a:gd name="connsiteY0" fmla="*/ 0 h 1418602"/>
              <a:gd name="connsiteX1" fmla="*/ 833275 w 2661104"/>
              <a:gd name="connsiteY1" fmla="*/ 0 h 1418602"/>
              <a:gd name="connsiteX2" fmla="*/ 2450968 w 2661104"/>
              <a:gd name="connsiteY2" fmla="*/ 1212297 h 1418602"/>
              <a:gd name="connsiteX3" fmla="*/ 2661104 w 2661104"/>
              <a:gd name="connsiteY3" fmla="*/ 1418602 h 1418602"/>
              <a:gd name="connsiteX4" fmla="*/ 2605866 w 2661104"/>
              <a:gd name="connsiteY4" fmla="*/ 1382644 h 1418602"/>
              <a:gd name="connsiteX5" fmla="*/ 445260 w 2661104"/>
              <a:gd name="connsiteY5" fmla="*/ 207296 h 1418602"/>
              <a:gd name="connsiteX6" fmla="*/ 0 w 2661104"/>
              <a:gd name="connsiteY6" fmla="*/ 0 h 1418602"/>
              <a:gd name="connsiteX0" fmla="*/ 0 w 2661104"/>
              <a:gd name="connsiteY0" fmla="*/ 22225 h 1440827"/>
              <a:gd name="connsiteX1" fmla="*/ 823750 w 2661104"/>
              <a:gd name="connsiteY1" fmla="*/ 0 h 1440827"/>
              <a:gd name="connsiteX2" fmla="*/ 2450968 w 2661104"/>
              <a:gd name="connsiteY2" fmla="*/ 1234522 h 1440827"/>
              <a:gd name="connsiteX3" fmla="*/ 2661104 w 2661104"/>
              <a:gd name="connsiteY3" fmla="*/ 1440827 h 1440827"/>
              <a:gd name="connsiteX4" fmla="*/ 2605866 w 2661104"/>
              <a:gd name="connsiteY4" fmla="*/ 1404869 h 1440827"/>
              <a:gd name="connsiteX5" fmla="*/ 445260 w 2661104"/>
              <a:gd name="connsiteY5" fmla="*/ 229521 h 1440827"/>
              <a:gd name="connsiteX6" fmla="*/ 0 w 2661104"/>
              <a:gd name="connsiteY6" fmla="*/ 22225 h 1440827"/>
              <a:gd name="connsiteX0" fmla="*/ 0 w 2692854"/>
              <a:gd name="connsiteY0" fmla="*/ 3175 h 1440827"/>
              <a:gd name="connsiteX1" fmla="*/ 855500 w 2692854"/>
              <a:gd name="connsiteY1" fmla="*/ 0 h 1440827"/>
              <a:gd name="connsiteX2" fmla="*/ 2482718 w 2692854"/>
              <a:gd name="connsiteY2" fmla="*/ 1234522 h 1440827"/>
              <a:gd name="connsiteX3" fmla="*/ 2692854 w 2692854"/>
              <a:gd name="connsiteY3" fmla="*/ 1440827 h 1440827"/>
              <a:gd name="connsiteX4" fmla="*/ 2637616 w 2692854"/>
              <a:gd name="connsiteY4" fmla="*/ 1404869 h 1440827"/>
              <a:gd name="connsiteX5" fmla="*/ 477010 w 2692854"/>
              <a:gd name="connsiteY5" fmla="*/ 229521 h 1440827"/>
              <a:gd name="connsiteX6" fmla="*/ 0 w 2692854"/>
              <a:gd name="connsiteY6" fmla="*/ 3175 h 1440827"/>
              <a:gd name="connsiteX0" fmla="*/ 0 w 2692854"/>
              <a:gd name="connsiteY0" fmla="*/ 6350 h 1440827"/>
              <a:gd name="connsiteX1" fmla="*/ 855500 w 2692854"/>
              <a:gd name="connsiteY1" fmla="*/ 0 h 1440827"/>
              <a:gd name="connsiteX2" fmla="*/ 2482718 w 2692854"/>
              <a:gd name="connsiteY2" fmla="*/ 1234522 h 1440827"/>
              <a:gd name="connsiteX3" fmla="*/ 2692854 w 2692854"/>
              <a:gd name="connsiteY3" fmla="*/ 1440827 h 1440827"/>
              <a:gd name="connsiteX4" fmla="*/ 2637616 w 2692854"/>
              <a:gd name="connsiteY4" fmla="*/ 1404869 h 1440827"/>
              <a:gd name="connsiteX5" fmla="*/ 477010 w 2692854"/>
              <a:gd name="connsiteY5" fmla="*/ 229521 h 1440827"/>
              <a:gd name="connsiteX6" fmla="*/ 0 w 2692854"/>
              <a:gd name="connsiteY6" fmla="*/ 6350 h 1440827"/>
              <a:gd name="connsiteX0" fmla="*/ 0 w 2696029"/>
              <a:gd name="connsiteY0" fmla="*/ 0 h 1440827"/>
              <a:gd name="connsiteX1" fmla="*/ 858675 w 2696029"/>
              <a:gd name="connsiteY1" fmla="*/ 0 h 1440827"/>
              <a:gd name="connsiteX2" fmla="*/ 2485893 w 2696029"/>
              <a:gd name="connsiteY2" fmla="*/ 1234522 h 1440827"/>
              <a:gd name="connsiteX3" fmla="*/ 2696029 w 2696029"/>
              <a:gd name="connsiteY3" fmla="*/ 1440827 h 1440827"/>
              <a:gd name="connsiteX4" fmla="*/ 2640791 w 2696029"/>
              <a:gd name="connsiteY4" fmla="*/ 1404869 h 1440827"/>
              <a:gd name="connsiteX5" fmla="*/ 480185 w 2696029"/>
              <a:gd name="connsiteY5" fmla="*/ 229521 h 1440827"/>
              <a:gd name="connsiteX6" fmla="*/ 0 w 2696029"/>
              <a:gd name="connsiteY6" fmla="*/ 0 h 1440827"/>
              <a:gd name="connsiteX0" fmla="*/ 0 w 2708729"/>
              <a:gd name="connsiteY0" fmla="*/ 0 h 1440827"/>
              <a:gd name="connsiteX1" fmla="*/ 871375 w 2708729"/>
              <a:gd name="connsiteY1" fmla="*/ 0 h 1440827"/>
              <a:gd name="connsiteX2" fmla="*/ 2498593 w 2708729"/>
              <a:gd name="connsiteY2" fmla="*/ 1234522 h 1440827"/>
              <a:gd name="connsiteX3" fmla="*/ 2708729 w 2708729"/>
              <a:gd name="connsiteY3" fmla="*/ 1440827 h 1440827"/>
              <a:gd name="connsiteX4" fmla="*/ 2653491 w 2708729"/>
              <a:gd name="connsiteY4" fmla="*/ 1404869 h 1440827"/>
              <a:gd name="connsiteX5" fmla="*/ 492885 w 2708729"/>
              <a:gd name="connsiteY5" fmla="*/ 229521 h 1440827"/>
              <a:gd name="connsiteX6" fmla="*/ 0 w 2708729"/>
              <a:gd name="connsiteY6" fmla="*/ 0 h 144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8729" h="1440827">
                <a:moveTo>
                  <a:pt x="0" y="0"/>
                </a:moveTo>
                <a:lnTo>
                  <a:pt x="871375" y="0"/>
                </a:lnTo>
                <a:cubicBezTo>
                  <a:pt x="1347100" y="320234"/>
                  <a:pt x="1983063" y="755066"/>
                  <a:pt x="2498593" y="1234522"/>
                </a:cubicBezTo>
                <a:lnTo>
                  <a:pt x="2708729" y="1440827"/>
                </a:lnTo>
                <a:lnTo>
                  <a:pt x="2653491" y="1404869"/>
                </a:lnTo>
                <a:cubicBezTo>
                  <a:pt x="2354584" y="1214301"/>
                  <a:pt x="1486222" y="706715"/>
                  <a:pt x="492885" y="229521"/>
                </a:cubicBezTo>
                <a:lnTo>
                  <a:pt x="0" y="0"/>
                </a:lnTo>
                <a:close/>
              </a:path>
            </a:pathLst>
          </a:custGeom>
          <a:solidFill>
            <a:srgbClr val="BAA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12"/>
          <p:cNvSpPr>
            <a:spLocks noGrp="1"/>
          </p:cNvSpPr>
          <p:nvPr>
            <p:ph type="pic" sz="quarter" idx="14" hasCustomPrompt="1"/>
          </p:nvPr>
        </p:nvSpPr>
        <p:spPr>
          <a:xfrm flipH="1">
            <a:off x="6885732" y="2"/>
            <a:ext cx="5311712" cy="6874330"/>
          </a:xfrm>
          <a:custGeom>
            <a:avLst/>
            <a:gdLst>
              <a:gd name="connsiteX0" fmla="*/ 0 w 3209925"/>
              <a:gd name="connsiteY0" fmla="*/ 0 h 6858000"/>
              <a:gd name="connsiteX1" fmla="*/ 1760515 w 3209925"/>
              <a:gd name="connsiteY1" fmla="*/ 0 h 6858000"/>
              <a:gd name="connsiteX2" fmla="*/ 3209925 w 3209925"/>
              <a:gd name="connsiteY2" fmla="*/ 1449410 h 6858000"/>
              <a:gd name="connsiteX3" fmla="*/ 3209925 w 3209925"/>
              <a:gd name="connsiteY3" fmla="*/ 6858000 h 6858000"/>
              <a:gd name="connsiteX4" fmla="*/ 0 w 3209925"/>
              <a:gd name="connsiteY4" fmla="*/ 6858000 h 6858000"/>
              <a:gd name="connsiteX5" fmla="*/ 0 w 3209925"/>
              <a:gd name="connsiteY5" fmla="*/ 0 h 6858000"/>
              <a:gd name="connsiteX0" fmla="*/ 0 w 4416933"/>
              <a:gd name="connsiteY0" fmla="*/ 0 h 6858000"/>
              <a:gd name="connsiteX1" fmla="*/ 1760515 w 4416933"/>
              <a:gd name="connsiteY1" fmla="*/ 0 h 6858000"/>
              <a:gd name="connsiteX2" fmla="*/ 4416933 w 4416933"/>
              <a:gd name="connsiteY2" fmla="*/ 1449410 h 6858000"/>
              <a:gd name="connsiteX3" fmla="*/ 3209925 w 4416933"/>
              <a:gd name="connsiteY3" fmla="*/ 6858000 h 6858000"/>
              <a:gd name="connsiteX4" fmla="*/ 0 w 4416933"/>
              <a:gd name="connsiteY4" fmla="*/ 6858000 h 6858000"/>
              <a:gd name="connsiteX5" fmla="*/ 0 w 4416933"/>
              <a:gd name="connsiteY5" fmla="*/ 0 h 6858000"/>
              <a:gd name="connsiteX0" fmla="*/ 0 w 4420108"/>
              <a:gd name="connsiteY0" fmla="*/ 0 h 6858000"/>
              <a:gd name="connsiteX1" fmla="*/ 1760515 w 4420108"/>
              <a:gd name="connsiteY1" fmla="*/ 0 h 6858000"/>
              <a:gd name="connsiteX2" fmla="*/ 4420108 w 4420108"/>
              <a:gd name="connsiteY2" fmla="*/ 1433535 h 6858000"/>
              <a:gd name="connsiteX3" fmla="*/ 3209925 w 4420108"/>
              <a:gd name="connsiteY3" fmla="*/ 6858000 h 6858000"/>
              <a:gd name="connsiteX4" fmla="*/ 0 w 4420108"/>
              <a:gd name="connsiteY4" fmla="*/ 6858000 h 6858000"/>
              <a:gd name="connsiteX5" fmla="*/ 0 w 4420108"/>
              <a:gd name="connsiteY5" fmla="*/ 0 h 6858000"/>
              <a:gd name="connsiteX0" fmla="*/ 0 w 4420108"/>
              <a:gd name="connsiteY0" fmla="*/ 0 h 6858000"/>
              <a:gd name="connsiteX1" fmla="*/ 1735115 w 4420108"/>
              <a:gd name="connsiteY1" fmla="*/ 3175 h 6858000"/>
              <a:gd name="connsiteX2" fmla="*/ 4420108 w 4420108"/>
              <a:gd name="connsiteY2" fmla="*/ 1433535 h 6858000"/>
              <a:gd name="connsiteX3" fmla="*/ 3209925 w 4420108"/>
              <a:gd name="connsiteY3" fmla="*/ 6858000 h 6858000"/>
              <a:gd name="connsiteX4" fmla="*/ 0 w 4420108"/>
              <a:gd name="connsiteY4" fmla="*/ 6858000 h 6858000"/>
              <a:gd name="connsiteX5" fmla="*/ 0 w 4420108"/>
              <a:gd name="connsiteY5" fmla="*/ 0 h 6858000"/>
              <a:gd name="connsiteX0" fmla="*/ 0 w 4420108"/>
              <a:gd name="connsiteY0" fmla="*/ 0 h 6858000"/>
              <a:gd name="connsiteX1" fmla="*/ 1735115 w 4420108"/>
              <a:gd name="connsiteY1" fmla="*/ 3175 h 6858000"/>
              <a:gd name="connsiteX2" fmla="*/ 4420108 w 4420108"/>
              <a:gd name="connsiteY2" fmla="*/ 1433535 h 6858000"/>
              <a:gd name="connsiteX3" fmla="*/ 3209925 w 4420108"/>
              <a:gd name="connsiteY3" fmla="*/ 6858000 h 6858000"/>
              <a:gd name="connsiteX4" fmla="*/ 0 w 4420108"/>
              <a:gd name="connsiteY4" fmla="*/ 6858000 h 6858000"/>
              <a:gd name="connsiteX5" fmla="*/ 0 w 4420108"/>
              <a:gd name="connsiteY5" fmla="*/ 0 h 6858000"/>
              <a:gd name="connsiteX0" fmla="*/ 0 w 4420108"/>
              <a:gd name="connsiteY0" fmla="*/ 0 h 6858000"/>
              <a:gd name="connsiteX1" fmla="*/ 1735115 w 4420108"/>
              <a:gd name="connsiteY1" fmla="*/ 3175 h 6858000"/>
              <a:gd name="connsiteX2" fmla="*/ 4420108 w 4420108"/>
              <a:gd name="connsiteY2" fmla="*/ 1433535 h 6858000"/>
              <a:gd name="connsiteX3" fmla="*/ 3209925 w 4420108"/>
              <a:gd name="connsiteY3" fmla="*/ 6858000 h 6858000"/>
              <a:gd name="connsiteX4" fmla="*/ 0 w 4420108"/>
              <a:gd name="connsiteY4" fmla="*/ 6858000 h 6858000"/>
              <a:gd name="connsiteX5" fmla="*/ 0 w 4420108"/>
              <a:gd name="connsiteY5" fmla="*/ 0 h 6858000"/>
              <a:gd name="connsiteX0" fmla="*/ 0 w 4420108"/>
              <a:gd name="connsiteY0" fmla="*/ 0 h 6858000"/>
              <a:gd name="connsiteX1" fmla="*/ 1735115 w 4420108"/>
              <a:gd name="connsiteY1" fmla="*/ 3175 h 6858000"/>
              <a:gd name="connsiteX2" fmla="*/ 4420108 w 4420108"/>
              <a:gd name="connsiteY2" fmla="*/ 1433535 h 6858000"/>
              <a:gd name="connsiteX3" fmla="*/ 3209925 w 4420108"/>
              <a:gd name="connsiteY3" fmla="*/ 6858000 h 6858000"/>
              <a:gd name="connsiteX4" fmla="*/ 0 w 4420108"/>
              <a:gd name="connsiteY4" fmla="*/ 6858000 h 6858000"/>
              <a:gd name="connsiteX5" fmla="*/ 0 w 4420108"/>
              <a:gd name="connsiteY5" fmla="*/ 0 h 6858000"/>
              <a:gd name="connsiteX0" fmla="*/ 0 w 4420108"/>
              <a:gd name="connsiteY0" fmla="*/ 0 h 6858000"/>
              <a:gd name="connsiteX1" fmla="*/ 1735115 w 4420108"/>
              <a:gd name="connsiteY1" fmla="*/ 3175 h 6858000"/>
              <a:gd name="connsiteX2" fmla="*/ 4420108 w 4420108"/>
              <a:gd name="connsiteY2" fmla="*/ 1433535 h 6858000"/>
              <a:gd name="connsiteX3" fmla="*/ 3209925 w 4420108"/>
              <a:gd name="connsiteY3" fmla="*/ 6858000 h 6858000"/>
              <a:gd name="connsiteX4" fmla="*/ 0 w 4420108"/>
              <a:gd name="connsiteY4" fmla="*/ 6858000 h 6858000"/>
              <a:gd name="connsiteX5" fmla="*/ 0 w 4420108"/>
              <a:gd name="connsiteY5" fmla="*/ 0 h 6858000"/>
              <a:gd name="connsiteX0" fmla="*/ 625033 w 5045141"/>
              <a:gd name="connsiteY0" fmla="*/ 0 h 6858000"/>
              <a:gd name="connsiteX1" fmla="*/ 2360148 w 5045141"/>
              <a:gd name="connsiteY1" fmla="*/ 3175 h 6858000"/>
              <a:gd name="connsiteX2" fmla="*/ 5045141 w 5045141"/>
              <a:gd name="connsiteY2" fmla="*/ 1433535 h 6858000"/>
              <a:gd name="connsiteX3" fmla="*/ 3834958 w 5045141"/>
              <a:gd name="connsiteY3" fmla="*/ 6858000 h 6858000"/>
              <a:gd name="connsiteX4" fmla="*/ 0 w 5045141"/>
              <a:gd name="connsiteY4" fmla="*/ 6858000 h 6858000"/>
              <a:gd name="connsiteX5" fmla="*/ 625033 w 5045141"/>
              <a:gd name="connsiteY5" fmla="*/ 0 h 6858000"/>
              <a:gd name="connsiteX0" fmla="*/ 11575 w 5045141"/>
              <a:gd name="connsiteY0" fmla="*/ 0 h 6858000"/>
              <a:gd name="connsiteX1" fmla="*/ 2360148 w 5045141"/>
              <a:gd name="connsiteY1" fmla="*/ 3175 h 6858000"/>
              <a:gd name="connsiteX2" fmla="*/ 5045141 w 5045141"/>
              <a:gd name="connsiteY2" fmla="*/ 1433535 h 6858000"/>
              <a:gd name="connsiteX3" fmla="*/ 3834958 w 5045141"/>
              <a:gd name="connsiteY3" fmla="*/ 6858000 h 6858000"/>
              <a:gd name="connsiteX4" fmla="*/ 0 w 5045141"/>
              <a:gd name="connsiteY4" fmla="*/ 6858000 h 6858000"/>
              <a:gd name="connsiteX5" fmla="*/ 11575 w 5045141"/>
              <a:gd name="connsiteY5" fmla="*/ 0 h 6858000"/>
              <a:gd name="connsiteX0" fmla="*/ 787182 w 5045141"/>
              <a:gd name="connsiteY0" fmla="*/ 4989 h 6854825"/>
              <a:gd name="connsiteX1" fmla="*/ 2360148 w 5045141"/>
              <a:gd name="connsiteY1" fmla="*/ 0 h 6854825"/>
              <a:gd name="connsiteX2" fmla="*/ 5045141 w 5045141"/>
              <a:gd name="connsiteY2" fmla="*/ 1430360 h 6854825"/>
              <a:gd name="connsiteX3" fmla="*/ 3834958 w 5045141"/>
              <a:gd name="connsiteY3" fmla="*/ 6854825 h 6854825"/>
              <a:gd name="connsiteX4" fmla="*/ 0 w 5045141"/>
              <a:gd name="connsiteY4" fmla="*/ 6854825 h 6854825"/>
              <a:gd name="connsiteX5" fmla="*/ 787182 w 5045141"/>
              <a:gd name="connsiteY5" fmla="*/ 4989 h 6854825"/>
              <a:gd name="connsiteX0" fmla="*/ 41 w 4258000"/>
              <a:gd name="connsiteY0" fmla="*/ 4989 h 6854825"/>
              <a:gd name="connsiteX1" fmla="*/ 1573007 w 4258000"/>
              <a:gd name="connsiteY1" fmla="*/ 0 h 6854825"/>
              <a:gd name="connsiteX2" fmla="*/ 4258000 w 4258000"/>
              <a:gd name="connsiteY2" fmla="*/ 1430360 h 6854825"/>
              <a:gd name="connsiteX3" fmla="*/ 3047817 w 4258000"/>
              <a:gd name="connsiteY3" fmla="*/ 6854825 h 6854825"/>
              <a:gd name="connsiteX4" fmla="*/ 266052 w 4258000"/>
              <a:gd name="connsiteY4" fmla="*/ 6854825 h 6854825"/>
              <a:gd name="connsiteX5" fmla="*/ 41 w 4258000"/>
              <a:gd name="connsiteY5" fmla="*/ 4989 h 6854825"/>
              <a:gd name="connsiteX0" fmla="*/ 21 w 4257980"/>
              <a:gd name="connsiteY0" fmla="*/ 4989 h 6862990"/>
              <a:gd name="connsiteX1" fmla="*/ 1572987 w 4257980"/>
              <a:gd name="connsiteY1" fmla="*/ 0 h 6862990"/>
              <a:gd name="connsiteX2" fmla="*/ 4257980 w 4257980"/>
              <a:gd name="connsiteY2" fmla="*/ 1430360 h 6862990"/>
              <a:gd name="connsiteX3" fmla="*/ 3047797 w 4257980"/>
              <a:gd name="connsiteY3" fmla="*/ 6854825 h 6862990"/>
              <a:gd name="connsiteX4" fmla="*/ 535453 w 4257980"/>
              <a:gd name="connsiteY4" fmla="*/ 6862990 h 6862990"/>
              <a:gd name="connsiteX5" fmla="*/ 21 w 4257980"/>
              <a:gd name="connsiteY5" fmla="*/ 4989 h 6862990"/>
              <a:gd name="connsiteX0" fmla="*/ 39 w 4257998"/>
              <a:gd name="connsiteY0" fmla="*/ 4989 h 6871155"/>
              <a:gd name="connsiteX1" fmla="*/ 1573005 w 4257998"/>
              <a:gd name="connsiteY1" fmla="*/ 0 h 6871155"/>
              <a:gd name="connsiteX2" fmla="*/ 4257998 w 4257998"/>
              <a:gd name="connsiteY2" fmla="*/ 1430360 h 6871155"/>
              <a:gd name="connsiteX3" fmla="*/ 3047815 w 4257998"/>
              <a:gd name="connsiteY3" fmla="*/ 6854825 h 6871155"/>
              <a:gd name="connsiteX4" fmla="*/ 274214 w 4257998"/>
              <a:gd name="connsiteY4" fmla="*/ 6871155 h 6871155"/>
              <a:gd name="connsiteX5" fmla="*/ 39 w 4257998"/>
              <a:gd name="connsiteY5" fmla="*/ 4989 h 6871155"/>
              <a:gd name="connsiteX0" fmla="*/ 484 w 3997186"/>
              <a:gd name="connsiteY0" fmla="*/ 0 h 6890659"/>
              <a:gd name="connsiteX1" fmla="*/ 1312193 w 3997186"/>
              <a:gd name="connsiteY1" fmla="*/ 19504 h 6890659"/>
              <a:gd name="connsiteX2" fmla="*/ 3997186 w 3997186"/>
              <a:gd name="connsiteY2" fmla="*/ 1449864 h 6890659"/>
              <a:gd name="connsiteX3" fmla="*/ 2787003 w 3997186"/>
              <a:gd name="connsiteY3" fmla="*/ 6874329 h 6890659"/>
              <a:gd name="connsiteX4" fmla="*/ 13402 w 3997186"/>
              <a:gd name="connsiteY4" fmla="*/ 6890659 h 6890659"/>
              <a:gd name="connsiteX5" fmla="*/ 484 w 3997186"/>
              <a:gd name="connsiteY5" fmla="*/ 0 h 6890659"/>
              <a:gd name="connsiteX0" fmla="*/ 223846 w 3983784"/>
              <a:gd name="connsiteY0" fmla="*/ 0 h 6874330"/>
              <a:gd name="connsiteX1" fmla="*/ 1298791 w 3983784"/>
              <a:gd name="connsiteY1" fmla="*/ 3175 h 6874330"/>
              <a:gd name="connsiteX2" fmla="*/ 3983784 w 3983784"/>
              <a:gd name="connsiteY2" fmla="*/ 1433535 h 6874330"/>
              <a:gd name="connsiteX3" fmla="*/ 2773601 w 3983784"/>
              <a:gd name="connsiteY3" fmla="*/ 6858000 h 6874330"/>
              <a:gd name="connsiteX4" fmla="*/ 0 w 3983784"/>
              <a:gd name="connsiteY4" fmla="*/ 6874330 h 6874330"/>
              <a:gd name="connsiteX5" fmla="*/ 223846 w 3983784"/>
              <a:gd name="connsiteY5" fmla="*/ 0 h 6874330"/>
              <a:gd name="connsiteX0" fmla="*/ 3411 w 3983784"/>
              <a:gd name="connsiteY0" fmla="*/ 0 h 6874330"/>
              <a:gd name="connsiteX1" fmla="*/ 1298791 w 3983784"/>
              <a:gd name="connsiteY1" fmla="*/ 3175 h 6874330"/>
              <a:gd name="connsiteX2" fmla="*/ 3983784 w 3983784"/>
              <a:gd name="connsiteY2" fmla="*/ 1433535 h 6874330"/>
              <a:gd name="connsiteX3" fmla="*/ 2773601 w 3983784"/>
              <a:gd name="connsiteY3" fmla="*/ 6858000 h 6874330"/>
              <a:gd name="connsiteX4" fmla="*/ 0 w 3983784"/>
              <a:gd name="connsiteY4" fmla="*/ 6874330 h 6874330"/>
              <a:gd name="connsiteX5" fmla="*/ 3411 w 3983784"/>
              <a:gd name="connsiteY5" fmla="*/ 0 h 68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3784" h="6874330">
                <a:moveTo>
                  <a:pt x="3411" y="0"/>
                </a:moveTo>
                <a:lnTo>
                  <a:pt x="1298791" y="3175"/>
                </a:lnTo>
                <a:cubicBezTo>
                  <a:pt x="2555739" y="568862"/>
                  <a:pt x="3726961" y="1261548"/>
                  <a:pt x="3983784" y="1433535"/>
                </a:cubicBezTo>
                <a:lnTo>
                  <a:pt x="2773601" y="6858000"/>
                </a:lnTo>
                <a:lnTo>
                  <a:pt x="0" y="6874330"/>
                </a:lnTo>
                <a:cubicBezTo>
                  <a:pt x="3858" y="4588330"/>
                  <a:pt x="-447" y="2286000"/>
                  <a:pt x="3411" y="0"/>
                </a:cubicBezTo>
                <a:close/>
              </a:path>
            </a:pathLst>
          </a:custGeom>
          <a:solidFill>
            <a:schemeClr val="bg1">
              <a:lumMod val="7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1"/>
                </a:solidFill>
              </a:defRPr>
            </a:lvl1pPr>
          </a:lstStyle>
          <a:p>
            <a:r>
              <a:rPr lang="en-US" dirty="0"/>
              <a:t>Click icon below to add picture</a:t>
            </a:r>
          </a:p>
        </p:txBody>
      </p:sp>
      <p:sp>
        <p:nvSpPr>
          <p:cNvPr id="9" name="Freeform 8"/>
          <p:cNvSpPr/>
          <p:nvPr userDrawn="1"/>
        </p:nvSpPr>
        <p:spPr>
          <a:xfrm flipH="1">
            <a:off x="6895616" y="1440816"/>
            <a:ext cx="1626043" cy="5429884"/>
          </a:xfrm>
          <a:custGeom>
            <a:avLst/>
            <a:gdLst>
              <a:gd name="connsiteX0" fmla="*/ 1219502 w 1219532"/>
              <a:gd name="connsiteY0" fmla="*/ 0 h 5429884"/>
              <a:gd name="connsiteX1" fmla="*/ 1219532 w 1219532"/>
              <a:gd name="connsiteY1" fmla="*/ 30 h 5429884"/>
              <a:gd name="connsiteX2" fmla="*/ 617437 w 1219532"/>
              <a:gd name="connsiteY2" fmla="*/ 5429884 h 5429884"/>
              <a:gd name="connsiteX3" fmla="*/ 0 w 1219532"/>
              <a:gd name="connsiteY3" fmla="*/ 5428857 h 5429884"/>
              <a:gd name="connsiteX4" fmla="*/ 0 w 1219532"/>
              <a:gd name="connsiteY4" fmla="*/ 5423534 h 5429884"/>
              <a:gd name="connsiteX5" fmla="*/ 9526 w 1219532"/>
              <a:gd name="connsiteY5" fmla="*/ 5423534 h 542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32" h="5429884">
                <a:moveTo>
                  <a:pt x="1219502" y="0"/>
                </a:moveTo>
                <a:lnTo>
                  <a:pt x="1219532" y="30"/>
                </a:lnTo>
                <a:lnTo>
                  <a:pt x="617437" y="5429884"/>
                </a:lnTo>
                <a:lnTo>
                  <a:pt x="0" y="5428857"/>
                </a:lnTo>
                <a:lnTo>
                  <a:pt x="0" y="5423534"/>
                </a:lnTo>
                <a:lnTo>
                  <a:pt x="9526" y="5423534"/>
                </a:lnTo>
                <a:close/>
              </a:path>
            </a:pathLst>
          </a:custGeom>
          <a:solidFill>
            <a:srgbClr val="8B7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2"/>
          <p:cNvSpPr>
            <a:spLocks noGrp="1"/>
          </p:cNvSpPr>
          <p:nvPr>
            <p:ph type="body" sz="quarter" idx="11" hasCustomPrompt="1"/>
          </p:nvPr>
        </p:nvSpPr>
        <p:spPr>
          <a:xfrm>
            <a:off x="929649" y="2681289"/>
            <a:ext cx="5852152" cy="593725"/>
          </a:xfrm>
          <a:prstGeom prst="rect">
            <a:avLst/>
          </a:prstGeom>
        </p:spPr>
        <p:txBody>
          <a:bodyPr>
            <a:noAutofit/>
          </a:bodyPr>
          <a:lstStyle>
            <a:lvl1pPr marL="0" indent="0">
              <a:buNone/>
              <a:defRPr sz="3200" b="1" i="0" spc="-100" baseline="0">
                <a:solidFill>
                  <a:schemeClr val="bg1"/>
                </a:solidFill>
                <a:latin typeface="Arial" charset="0"/>
                <a:ea typeface="Arial" charset="0"/>
                <a:cs typeface="Arial" charset="0"/>
              </a:defRPr>
            </a:lvl1pPr>
          </a:lstStyle>
          <a:p>
            <a:pPr lvl="0"/>
            <a:r>
              <a:rPr lang="en-US" dirty="0"/>
              <a:t>Headline goes here</a:t>
            </a:r>
          </a:p>
        </p:txBody>
      </p:sp>
      <p:sp>
        <p:nvSpPr>
          <p:cNvPr id="12" name="Text Placeholder 12"/>
          <p:cNvSpPr>
            <a:spLocks noGrp="1"/>
          </p:cNvSpPr>
          <p:nvPr>
            <p:ph type="body" sz="quarter" idx="12" hasCustomPrompt="1"/>
          </p:nvPr>
        </p:nvSpPr>
        <p:spPr>
          <a:xfrm>
            <a:off x="929649" y="3184483"/>
            <a:ext cx="5852153" cy="593725"/>
          </a:xfrm>
          <a:prstGeom prst="rect">
            <a:avLst/>
          </a:prstGeom>
        </p:spPr>
        <p:txBody>
          <a:bodyPr>
            <a:noAutofit/>
          </a:bodyPr>
          <a:lstStyle>
            <a:lvl1pPr marL="0" indent="0">
              <a:buNone/>
              <a:defRPr sz="2000" b="0" i="0" spc="-50" baseline="0">
                <a:solidFill>
                  <a:srgbClr val="BAA360"/>
                </a:solidFill>
                <a:latin typeface="Arial" charset="0"/>
                <a:ea typeface="Arial" charset="0"/>
                <a:cs typeface="Arial" charset="0"/>
              </a:defRPr>
            </a:lvl1pPr>
          </a:lstStyle>
          <a:p>
            <a:pPr lvl="0"/>
            <a:r>
              <a:rPr lang="en-US" dirty="0"/>
              <a:t>Sub headline goes here</a:t>
            </a:r>
          </a:p>
        </p:txBody>
      </p:sp>
      <p:sp>
        <p:nvSpPr>
          <p:cNvPr id="13" name="Text Placeholder 12"/>
          <p:cNvSpPr>
            <a:spLocks noGrp="1"/>
          </p:cNvSpPr>
          <p:nvPr>
            <p:ph type="body" sz="quarter" idx="13" hasCustomPrompt="1"/>
          </p:nvPr>
        </p:nvSpPr>
        <p:spPr>
          <a:xfrm>
            <a:off x="929649" y="4769644"/>
            <a:ext cx="6098097" cy="593725"/>
          </a:xfrm>
          <a:prstGeom prst="rect">
            <a:avLst/>
          </a:prstGeom>
        </p:spPr>
        <p:txBody>
          <a:bodyPr>
            <a:noAutofit/>
          </a:bodyPr>
          <a:lstStyle>
            <a:lvl1pPr marL="0" indent="0">
              <a:lnSpc>
                <a:spcPct val="100000"/>
              </a:lnSpc>
              <a:spcBef>
                <a:spcPts val="0"/>
              </a:spcBef>
              <a:buNone/>
              <a:defRPr sz="1600" b="0" i="0" spc="-30" baseline="0">
                <a:solidFill>
                  <a:schemeClr val="bg1"/>
                </a:solidFill>
                <a:latin typeface="Arial" charset="0"/>
                <a:ea typeface="Arial" charset="0"/>
                <a:cs typeface="Arial" charset="0"/>
              </a:defRPr>
            </a:lvl1pPr>
          </a:lstStyle>
          <a:p>
            <a:pPr lvl="0"/>
            <a:r>
              <a:rPr lang="en-US" dirty="0"/>
              <a:t>Further contact information</a:t>
            </a:r>
          </a:p>
          <a:p>
            <a:pPr lvl="0"/>
            <a:r>
              <a:rPr lang="en-US" dirty="0"/>
              <a:t>Time and Date etc.</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649" y="381461"/>
            <a:ext cx="1793063" cy="743147"/>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646" y="6242208"/>
            <a:ext cx="1329485" cy="152170"/>
          </a:xfrm>
          <a:prstGeom prst="rect">
            <a:avLst/>
          </a:prstGeom>
        </p:spPr>
      </p:pic>
    </p:spTree>
    <p:extLst>
      <p:ext uri="{BB962C8B-B14F-4D97-AF65-F5344CB8AC3E}">
        <p14:creationId xmlns:p14="http://schemas.microsoft.com/office/powerpoint/2010/main" val="74758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60F3-C24B-7047-A2AD-CC703CA32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E2118B-434F-2843-B0F4-F632B9BA80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86A81-95BC-C24F-B4E2-96E525BBCFDF}"/>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5" name="Footer Placeholder 4">
            <a:extLst>
              <a:ext uri="{FF2B5EF4-FFF2-40B4-BE49-F238E27FC236}">
                <a16:creationId xmlns:a16="http://schemas.microsoft.com/office/drawing/2014/main" id="{D22A2014-D7C2-A947-B8F6-9C093E182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DB064-6C42-E146-8762-1AD5CB6AC8BF}"/>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103904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AD0-CBDE-4149-8EF0-CE169600E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607283-521C-E947-A46B-2CB9D17A7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E90738-F7DC-A447-A0B3-2F0AC0CAE4FD}"/>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5" name="Footer Placeholder 4">
            <a:extLst>
              <a:ext uri="{FF2B5EF4-FFF2-40B4-BE49-F238E27FC236}">
                <a16:creationId xmlns:a16="http://schemas.microsoft.com/office/drawing/2014/main" id="{3CA807DE-B388-B34E-8377-E20B15FE5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AF505-D984-B34C-8812-2F53C9290C35}"/>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256839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682B-B705-8145-ADAA-3277C5C3A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1DBAC-E97D-2749-BFB4-3FB356C0EA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8A3D8-8C81-D24E-A572-F5276C06B5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185BB4-0897-B247-859E-8066C2C01982}"/>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6" name="Footer Placeholder 5">
            <a:extLst>
              <a:ext uri="{FF2B5EF4-FFF2-40B4-BE49-F238E27FC236}">
                <a16:creationId xmlns:a16="http://schemas.microsoft.com/office/drawing/2014/main" id="{4B195C94-347D-CC41-85DA-65F25D18D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90D32-5DF6-F345-928B-BD0389893C24}"/>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2617368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EB18-C2D1-6545-8584-BF05B428B3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C3443D-BF81-394B-A126-070536803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BCE874-CAF4-414E-8AD5-07F19B8EDC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26D932-47BD-D049-B357-573FD8E42D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55A173-AE59-EF49-A552-59850699B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476D7-D65A-D44E-A6AF-ECDF6EF6E5F2}"/>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8" name="Footer Placeholder 7">
            <a:extLst>
              <a:ext uri="{FF2B5EF4-FFF2-40B4-BE49-F238E27FC236}">
                <a16:creationId xmlns:a16="http://schemas.microsoft.com/office/drawing/2014/main" id="{65247BBE-28CD-594E-93A7-798861858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F39CC-7696-D244-80FD-D0A359CC2A55}"/>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177959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8B3B-0039-054F-8532-0FB4DD8567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029EB-2F3B-414A-A238-C7E5F256B2C3}"/>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4" name="Footer Placeholder 3">
            <a:extLst>
              <a:ext uri="{FF2B5EF4-FFF2-40B4-BE49-F238E27FC236}">
                <a16:creationId xmlns:a16="http://schemas.microsoft.com/office/drawing/2014/main" id="{2C4FD035-9D52-E04C-BC87-80C37D2142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65DC1-F388-684F-AE0D-433D3A3FF433}"/>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2687430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AEB6A-AE8A-D947-97B0-FDE59339D744}"/>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3" name="Footer Placeholder 2">
            <a:extLst>
              <a:ext uri="{FF2B5EF4-FFF2-40B4-BE49-F238E27FC236}">
                <a16:creationId xmlns:a16="http://schemas.microsoft.com/office/drawing/2014/main" id="{43168BFA-E8CE-8D41-A18D-BCE5F628F2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AE0898-75FA-E442-8AB0-5B07B3DE574B}"/>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1844165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0C2A-A8EB-EE44-A0B8-9046E5676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0E82C-7584-5A48-A2DD-F3CD84D5A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805790-F1A6-3149-BDF8-08CBAD6E2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3DB358-C6E3-6041-85A4-D1F42B070960}"/>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6" name="Footer Placeholder 5">
            <a:extLst>
              <a:ext uri="{FF2B5EF4-FFF2-40B4-BE49-F238E27FC236}">
                <a16:creationId xmlns:a16="http://schemas.microsoft.com/office/drawing/2014/main" id="{8E9C63E7-8B0F-1A48-BE1E-76AC9AD8D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A64FC-3E01-C741-9ED1-ADE40435AE18}"/>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1964647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D7F4-2192-B64B-ABE2-60EC1DCCD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4D36CA-281E-294D-A3CC-343DF22FA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5BB00-0BF5-1249-AE27-D937BBEA4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FF01FC-D768-8647-88AE-06831DCF212C}"/>
              </a:ext>
            </a:extLst>
          </p:cNvPr>
          <p:cNvSpPr>
            <a:spLocks noGrp="1"/>
          </p:cNvSpPr>
          <p:nvPr>
            <p:ph type="dt" sz="half" idx="10"/>
          </p:nvPr>
        </p:nvSpPr>
        <p:spPr/>
        <p:txBody>
          <a:bodyPr/>
          <a:lstStyle/>
          <a:p>
            <a:fld id="{89179C5B-299A-9744-8C5D-F84F602D9F52}" type="datetimeFigureOut">
              <a:rPr lang="en-US" smtClean="0"/>
              <a:t>5/13/19</a:t>
            </a:fld>
            <a:endParaRPr lang="en-US"/>
          </a:p>
        </p:txBody>
      </p:sp>
      <p:sp>
        <p:nvSpPr>
          <p:cNvPr id="6" name="Footer Placeholder 5">
            <a:extLst>
              <a:ext uri="{FF2B5EF4-FFF2-40B4-BE49-F238E27FC236}">
                <a16:creationId xmlns:a16="http://schemas.microsoft.com/office/drawing/2014/main" id="{6D621A7E-1FD8-174C-9678-B1B2A7C21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3B40F-5B1E-4748-BD80-89F1A9BED0A7}"/>
              </a:ext>
            </a:extLst>
          </p:cNvPr>
          <p:cNvSpPr>
            <a:spLocks noGrp="1"/>
          </p:cNvSpPr>
          <p:nvPr>
            <p:ph type="sldNum" sz="quarter" idx="12"/>
          </p:nvPr>
        </p:nvSpPr>
        <p:spPr/>
        <p:txBody>
          <a:bodyPr/>
          <a:lstStyle/>
          <a:p>
            <a:fld id="{70AC5945-0A66-194D-837C-C9A60434AA93}" type="slidenum">
              <a:rPr lang="en-US" smtClean="0"/>
              <a:t>‹#›</a:t>
            </a:fld>
            <a:endParaRPr lang="en-US"/>
          </a:p>
        </p:txBody>
      </p:sp>
    </p:spTree>
    <p:extLst>
      <p:ext uri="{BB962C8B-B14F-4D97-AF65-F5344CB8AC3E}">
        <p14:creationId xmlns:p14="http://schemas.microsoft.com/office/powerpoint/2010/main" val="2206031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D3032-876A-5C46-AB01-6C4EB37CE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968D4-684C-4840-80F4-86E128D77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A2B97-F572-5D4A-94DE-6EF6481A9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79C5B-299A-9744-8C5D-F84F602D9F52}" type="datetimeFigureOut">
              <a:rPr lang="en-US" smtClean="0"/>
              <a:t>5/13/19</a:t>
            </a:fld>
            <a:endParaRPr lang="en-US"/>
          </a:p>
        </p:txBody>
      </p:sp>
      <p:sp>
        <p:nvSpPr>
          <p:cNvPr id="5" name="Footer Placeholder 4">
            <a:extLst>
              <a:ext uri="{FF2B5EF4-FFF2-40B4-BE49-F238E27FC236}">
                <a16:creationId xmlns:a16="http://schemas.microsoft.com/office/drawing/2014/main" id="{75B4C6B9-978C-C247-BC93-8E7EA64C9D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E307A3-2FBA-D943-B00B-D82B51408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C5945-0A66-194D-837C-C9A60434AA93}" type="slidenum">
              <a:rPr lang="en-US" smtClean="0"/>
              <a:t>‹#›</a:t>
            </a:fld>
            <a:endParaRPr lang="en-US"/>
          </a:p>
        </p:txBody>
      </p:sp>
    </p:spTree>
    <p:extLst>
      <p:ext uri="{BB962C8B-B14F-4D97-AF65-F5344CB8AC3E}">
        <p14:creationId xmlns:p14="http://schemas.microsoft.com/office/powerpoint/2010/main" val="169934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B3OjfK0t1XM"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4.tiff"/><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2.tiff"/><Relationship Id="rId4" Type="http://schemas.openxmlformats.org/officeDocument/2006/relationships/image" Target="../media/image17.tiff"/></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29649" y="2681289"/>
            <a:ext cx="5730232" cy="1494630"/>
          </a:xfrm>
        </p:spPr>
        <p:txBody>
          <a:bodyPr/>
          <a:lstStyle/>
          <a:p>
            <a:r>
              <a:rPr lang="en-US" dirty="0"/>
              <a:t>The Professional Place of Teacher Educators</a:t>
            </a:r>
          </a:p>
          <a:p>
            <a:endParaRPr lang="en-US" dirty="0"/>
          </a:p>
        </p:txBody>
      </p:sp>
      <p:sp>
        <p:nvSpPr>
          <p:cNvPr id="4" name="Text Placeholder 3"/>
          <p:cNvSpPr>
            <a:spLocks noGrp="1"/>
          </p:cNvSpPr>
          <p:nvPr>
            <p:ph type="body" sz="quarter" idx="12"/>
          </p:nvPr>
        </p:nvSpPr>
        <p:spPr>
          <a:xfrm>
            <a:off x="1901961" y="5363369"/>
            <a:ext cx="5852153" cy="593725"/>
          </a:xfrm>
        </p:spPr>
        <p:txBody>
          <a:bodyPr/>
          <a:lstStyle/>
          <a:p>
            <a:r>
              <a:rPr lang="en-US" dirty="0"/>
              <a:t>TEAN Annual Conference</a:t>
            </a:r>
          </a:p>
        </p:txBody>
      </p:sp>
      <p:sp>
        <p:nvSpPr>
          <p:cNvPr id="5" name="Text Placeholder 4"/>
          <p:cNvSpPr>
            <a:spLocks noGrp="1"/>
          </p:cNvSpPr>
          <p:nvPr>
            <p:ph type="body" sz="quarter" idx="13"/>
          </p:nvPr>
        </p:nvSpPr>
        <p:spPr>
          <a:xfrm>
            <a:off x="929648" y="4769644"/>
            <a:ext cx="6098097" cy="593725"/>
          </a:xfrm>
        </p:spPr>
        <p:txBody>
          <a:bodyPr/>
          <a:lstStyle/>
          <a:p>
            <a:r>
              <a:rPr lang="en-US" dirty="0"/>
              <a:t>Professor Linda Clarke</a:t>
            </a:r>
          </a:p>
          <a:p>
            <a:endParaRPr lang="en-US" dirty="0"/>
          </a:p>
        </p:txBody>
      </p:sp>
    </p:spTree>
    <p:extLst>
      <p:ext uri="{BB962C8B-B14F-4D97-AF65-F5344CB8AC3E}">
        <p14:creationId xmlns:p14="http://schemas.microsoft.com/office/powerpoint/2010/main" val="79951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1221A-2E36-5B47-8F80-9AFBFE1C2F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062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2FCD0-93E2-F540-8033-8CF4986FF332}"/>
              </a:ext>
            </a:extLst>
          </p:cNvPr>
          <p:cNvSpPr>
            <a:spLocks noGrp="1"/>
          </p:cNvSpPr>
          <p:nvPr>
            <p:ph type="body" sz="quarter" idx="13"/>
          </p:nvPr>
        </p:nvSpPr>
        <p:spPr>
          <a:xfrm>
            <a:off x="-1" y="1378039"/>
            <a:ext cx="6503831" cy="5310015"/>
          </a:xfrm>
        </p:spPr>
        <p:txBody>
          <a:bodyPr/>
          <a:lstStyle/>
          <a:p>
            <a:pPr marL="0" indent="0">
              <a:buNone/>
            </a:pPr>
            <a:r>
              <a:rPr lang="en-US" sz="1800" b="1" dirty="0">
                <a:solidFill>
                  <a:srgbClr val="FF0000"/>
                </a:solidFill>
              </a:rPr>
              <a:t>The horizontal axis </a:t>
            </a:r>
            <a:r>
              <a:rPr lang="en-US" sz="1800" b="1" dirty="0"/>
              <a:t>– Cumulative career-long professional learning journey …building expertise and trustworthiness</a:t>
            </a:r>
          </a:p>
          <a:p>
            <a:pPr marL="0" indent="0">
              <a:buNone/>
            </a:pPr>
            <a:endParaRPr lang="en-US" sz="1800" dirty="0"/>
          </a:p>
          <a:p>
            <a:r>
              <a:rPr lang="en-US" sz="1800" dirty="0"/>
              <a:t>Hoyle’s (1983) </a:t>
            </a:r>
            <a:r>
              <a:rPr lang="en-US" sz="1800" i="1" dirty="0"/>
              <a:t>restricted professionals </a:t>
            </a:r>
            <a:r>
              <a:rPr lang="en-US" sz="1800" dirty="0"/>
              <a:t>and </a:t>
            </a:r>
            <a:r>
              <a:rPr lang="en-US" sz="1800" i="1" dirty="0"/>
              <a:t>extend</a:t>
            </a:r>
            <a:r>
              <a:rPr lang="en-US" sz="1800" dirty="0"/>
              <a:t>ed </a:t>
            </a:r>
            <a:r>
              <a:rPr lang="en-US" sz="1800" i="1" dirty="0"/>
              <a:t>professionals</a:t>
            </a:r>
            <a:r>
              <a:rPr lang="en-US" sz="1800" dirty="0"/>
              <a:t> </a:t>
            </a:r>
          </a:p>
          <a:p>
            <a:r>
              <a:rPr lang="en-US" sz="1800" dirty="0"/>
              <a:t>Evans’ (2008) location of individual teachers on a </a:t>
            </a:r>
            <a:r>
              <a:rPr lang="en-US" sz="1800" i="1" dirty="0"/>
              <a:t>‘restricted-extended’</a:t>
            </a:r>
            <a:r>
              <a:rPr lang="en-US" sz="1800" dirty="0"/>
              <a:t> </a:t>
            </a:r>
            <a:r>
              <a:rPr lang="en-US" sz="1800" i="1" dirty="0"/>
              <a:t>continuum </a:t>
            </a:r>
            <a:r>
              <a:rPr lang="en-US" sz="1800" dirty="0"/>
              <a:t>(p. 30). </a:t>
            </a:r>
            <a:r>
              <a:rPr lang="en-US" sz="1800" i="1" dirty="0"/>
              <a:t> </a:t>
            </a:r>
          </a:p>
          <a:p>
            <a:r>
              <a:rPr lang="en-US" sz="1800" dirty="0"/>
              <a:t>content, mode and loci of the journey are a matters for debate </a:t>
            </a:r>
          </a:p>
          <a:p>
            <a:r>
              <a:rPr lang="en-US" sz="1800" i="1" dirty="0"/>
              <a:t>not a timeline</a:t>
            </a:r>
          </a:p>
          <a:p>
            <a:r>
              <a:rPr lang="en-US" sz="1800" dirty="0"/>
              <a:t>an expanding horizon of </a:t>
            </a:r>
            <a:r>
              <a:rPr lang="en-US" sz="1800" dirty="0" err="1"/>
              <a:t>outwardlookingness</a:t>
            </a:r>
            <a:r>
              <a:rPr lang="en-US" sz="1800" dirty="0"/>
              <a:t> (Massey) …permits teacher educators to </a:t>
            </a:r>
            <a:r>
              <a:rPr lang="en-US" sz="1800" dirty="0">
                <a:solidFill>
                  <a:srgbClr val="FF0000"/>
                </a:solidFill>
              </a:rPr>
              <a:t>critically</a:t>
            </a:r>
            <a:r>
              <a:rPr lang="en-US" sz="1800" dirty="0"/>
              <a:t> expand their students’ horizons (although practice is local)</a:t>
            </a:r>
          </a:p>
          <a:p>
            <a:r>
              <a:rPr lang="en-US" sz="1800" dirty="0"/>
              <a:t>a straight line does not convey the sinuosity, intermittence and variety of the lived learning journey  </a:t>
            </a:r>
          </a:p>
          <a:p>
            <a:pPr marL="0" indent="0">
              <a:buNone/>
            </a:pPr>
            <a:endParaRPr lang="en-US" dirty="0"/>
          </a:p>
          <a:p>
            <a:pPr marL="0" indent="0">
              <a:buNone/>
            </a:pPr>
            <a:endParaRPr lang="en-GB" dirty="0"/>
          </a:p>
          <a:p>
            <a:endParaRPr lang="en-US" dirty="0"/>
          </a:p>
        </p:txBody>
      </p:sp>
      <p:sp>
        <p:nvSpPr>
          <p:cNvPr id="3" name="Text Placeholder 2">
            <a:extLst>
              <a:ext uri="{FF2B5EF4-FFF2-40B4-BE49-F238E27FC236}">
                <a16:creationId xmlns:a16="http://schemas.microsoft.com/office/drawing/2014/main" id="{D3BBC222-23C2-8F46-AED8-E2C4002442A9}"/>
              </a:ext>
            </a:extLst>
          </p:cNvPr>
          <p:cNvSpPr>
            <a:spLocks noGrp="1"/>
          </p:cNvSpPr>
          <p:nvPr>
            <p:ph type="body" sz="quarter" idx="11"/>
          </p:nvPr>
        </p:nvSpPr>
        <p:spPr/>
        <p:txBody>
          <a:bodyPr/>
          <a:lstStyle/>
          <a:p>
            <a:r>
              <a:rPr lang="en-US" dirty="0"/>
              <a:t>Components of the Place Model</a:t>
            </a:r>
          </a:p>
        </p:txBody>
      </p:sp>
      <p:sp>
        <p:nvSpPr>
          <p:cNvPr id="4" name="Text Placeholder 3">
            <a:extLst>
              <a:ext uri="{FF2B5EF4-FFF2-40B4-BE49-F238E27FC236}">
                <a16:creationId xmlns:a16="http://schemas.microsoft.com/office/drawing/2014/main" id="{55917A15-1143-7043-9E4D-D4C658D236FB}"/>
              </a:ext>
            </a:extLst>
          </p:cNvPr>
          <p:cNvSpPr>
            <a:spLocks noGrp="1"/>
          </p:cNvSpPr>
          <p:nvPr>
            <p:ph type="body" sz="quarter" idx="12"/>
          </p:nvPr>
        </p:nvSpPr>
        <p:spPr/>
        <p:txBody>
          <a:bodyPr/>
          <a:lstStyle/>
          <a:p>
            <a:r>
              <a:rPr lang="en-US" dirty="0"/>
              <a:t>The axes</a:t>
            </a:r>
          </a:p>
        </p:txBody>
      </p:sp>
      <p:pic>
        <p:nvPicPr>
          <p:cNvPr id="5" name="Picture 4">
            <a:extLst>
              <a:ext uri="{FF2B5EF4-FFF2-40B4-BE49-F238E27FC236}">
                <a16:creationId xmlns:a16="http://schemas.microsoft.com/office/drawing/2014/main" id="{3416107E-2252-514F-A380-B4FDBA8AB21A}"/>
              </a:ext>
            </a:extLst>
          </p:cNvPr>
          <p:cNvPicPr>
            <a:picLocks noChangeAspect="1"/>
          </p:cNvPicPr>
          <p:nvPr/>
        </p:nvPicPr>
        <p:blipFill>
          <a:blip r:embed="rId3"/>
          <a:stretch>
            <a:fillRect/>
          </a:stretch>
        </p:blipFill>
        <p:spPr>
          <a:xfrm>
            <a:off x="7584242" y="4255499"/>
            <a:ext cx="4483261" cy="2521835"/>
          </a:xfrm>
          <a:prstGeom prst="rect">
            <a:avLst/>
          </a:prstGeom>
        </p:spPr>
      </p:pic>
      <p:sp>
        <p:nvSpPr>
          <p:cNvPr id="6" name="TextBox 5">
            <a:extLst>
              <a:ext uri="{FF2B5EF4-FFF2-40B4-BE49-F238E27FC236}">
                <a16:creationId xmlns:a16="http://schemas.microsoft.com/office/drawing/2014/main" id="{D1F3DE15-7557-EF48-8826-CFF4D4258A3F}"/>
              </a:ext>
            </a:extLst>
          </p:cNvPr>
          <p:cNvSpPr txBox="1"/>
          <p:nvPr/>
        </p:nvSpPr>
        <p:spPr>
          <a:xfrm>
            <a:off x="6643432" y="1498459"/>
            <a:ext cx="5424071" cy="2308324"/>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The vertical axis </a:t>
            </a:r>
            <a:r>
              <a:rPr lang="en-US" b="1" dirty="0">
                <a:latin typeface="Arial" panose="020B0604020202020204" pitchFamily="34" charset="0"/>
                <a:cs typeface="Arial" panose="020B0604020202020204" pitchFamily="34" charset="0"/>
              </a:rPr>
              <a:t>–  Professions are also about esteem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teacher educators have have much less agency in respect of the vertical axis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depends on the exigencies of public opinion of teacher educator status </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about remuneration, although this is often a significant reflection of it.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278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B26B7-32A9-5543-B8E3-E950E9CC1493}"/>
              </a:ext>
            </a:extLst>
          </p:cNvPr>
          <p:cNvSpPr>
            <a:spLocks noGrp="1"/>
          </p:cNvSpPr>
          <p:nvPr>
            <p:ph type="body" sz="quarter" idx="13"/>
          </p:nvPr>
        </p:nvSpPr>
        <p:spPr>
          <a:xfrm>
            <a:off x="0" y="1525777"/>
            <a:ext cx="10924033" cy="4159799"/>
          </a:xfrm>
        </p:spPr>
        <p:txBody>
          <a:bodyPr/>
          <a:lstStyle/>
          <a:p>
            <a:r>
              <a:rPr lang="en-US" dirty="0">
                <a:latin typeface="Arial" panose="020B0604020202020204" pitchFamily="34" charset="0"/>
                <a:cs typeface="Arial" panose="020B0604020202020204" pitchFamily="34" charset="0"/>
              </a:rPr>
              <a:t>In universities …the choice starts with appointment - Teacher Educators  appointed for  practitioner prowess, or research prowess …ETI (OFSTED) or ….REF?  In schools…busy senior </a:t>
            </a:r>
          </a:p>
          <a:p>
            <a:r>
              <a:rPr lang="en-US" dirty="0">
                <a:latin typeface="Arial" panose="020B0604020202020204" pitchFamily="34" charset="0"/>
                <a:cs typeface="Arial" panose="020B0604020202020204" pitchFamily="34" charset="0"/>
              </a:rPr>
              <a:t>Too little induction of neophytes (Murray) – dealing with </a:t>
            </a:r>
            <a:r>
              <a:rPr lang="en-US" dirty="0">
                <a:latin typeface="Arial" panose="020B0604020202020204" pitchFamily="34" charset="0"/>
                <a:cs typeface="Arial" panose="020B0604020202020204" pitchFamily="34" charset="0"/>
                <a:hlinkClick r:id="rId3"/>
              </a:rPr>
              <a:t>multiple new demands </a:t>
            </a:r>
            <a:r>
              <a:rPr lang="en-US" dirty="0">
                <a:latin typeface="Arial" panose="020B0604020202020204" pitchFamily="34" charset="0"/>
                <a:cs typeface="Arial" panose="020B0604020202020204" pitchFamily="34" charset="0"/>
              </a:rPr>
              <a:t>and impostor syndrome </a:t>
            </a:r>
          </a:p>
          <a:p>
            <a:r>
              <a:rPr lang="en-US">
                <a:latin typeface="Arial" panose="020B0604020202020204" pitchFamily="34" charset="0"/>
                <a:cs typeface="Arial" panose="020B0604020202020204" pitchFamily="34" charset="0"/>
              </a:rPr>
              <a:t>Clearly </a:t>
            </a:r>
            <a:r>
              <a:rPr lang="en-US" dirty="0">
                <a:latin typeface="Arial" panose="020B0604020202020204" pitchFamily="34" charset="0"/>
                <a:cs typeface="Arial" panose="020B0604020202020204" pitchFamily="34" charset="0"/>
              </a:rPr>
              <a:t>defined and delimited role which is open to Robotization </a:t>
            </a:r>
            <a:endParaRPr lang="en-GB" dirty="0">
              <a:solidFill>
                <a:schemeClr val="accent4">
                  <a:lumMod val="75000"/>
                </a:schemeClr>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PhD advertised in Ulster…teachers as  </a:t>
            </a:r>
            <a:r>
              <a:rPr lang="en-GB" i="1" dirty="0">
                <a:solidFill>
                  <a:schemeClr val="tx1"/>
                </a:solidFill>
                <a:latin typeface="Arial" panose="020B0604020202020204" pitchFamily="34" charset="0"/>
                <a:cs typeface="Arial" panose="020B0604020202020204" pitchFamily="34" charset="0"/>
              </a:rPr>
              <a:t>street level bureaucrats </a:t>
            </a:r>
            <a:r>
              <a:rPr lang="en-GB" dirty="0">
                <a:solidFill>
                  <a:schemeClr val="tx1"/>
                </a:solidFill>
                <a:latin typeface="Arial" panose="020B0604020202020204" pitchFamily="34" charset="0"/>
                <a:cs typeface="Arial" panose="020B0604020202020204" pitchFamily="34" charset="0"/>
              </a:rPr>
              <a:t>(Lipsky, 1980)…’delivering’ education in conflict affected societies.</a:t>
            </a:r>
            <a:endParaRPr lang="en-US" dirty="0">
              <a:solidFill>
                <a:schemeClr val="tx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Training in skills only </a:t>
            </a:r>
            <a:r>
              <a:rPr lang="en-GB" dirty="0">
                <a:latin typeface="Arial" panose="020B0604020202020204" pitchFamily="34" charset="0"/>
                <a:cs typeface="Arial" panose="020B0604020202020204" pitchFamily="34" charset="0"/>
              </a:rPr>
              <a:t>– can deny students access to the theoretical knowledge they need to participate in debates and controversies in society and in their occupational field of practice.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Stay here by choice?</a:t>
            </a:r>
          </a:p>
        </p:txBody>
      </p:sp>
      <p:sp>
        <p:nvSpPr>
          <p:cNvPr id="3" name="Text Placeholder 2">
            <a:extLst>
              <a:ext uri="{FF2B5EF4-FFF2-40B4-BE49-F238E27FC236}">
                <a16:creationId xmlns:a16="http://schemas.microsoft.com/office/drawing/2014/main" id="{56FC005C-C11E-484D-BD00-D91E54A5E2E3}"/>
              </a:ext>
            </a:extLst>
          </p:cNvPr>
          <p:cNvSpPr>
            <a:spLocks noGrp="1"/>
          </p:cNvSpPr>
          <p:nvPr>
            <p:ph type="body" sz="quarter" idx="11"/>
          </p:nvPr>
        </p:nvSpPr>
        <p:spPr/>
        <p:txBody>
          <a:bodyPr/>
          <a:lstStyle/>
          <a:p>
            <a:r>
              <a:rPr lang="en-US" dirty="0"/>
              <a:t>Proto-Professional</a:t>
            </a:r>
          </a:p>
        </p:txBody>
      </p:sp>
      <p:sp>
        <p:nvSpPr>
          <p:cNvPr id="4" name="Text Placeholder 3">
            <a:extLst>
              <a:ext uri="{FF2B5EF4-FFF2-40B4-BE49-F238E27FC236}">
                <a16:creationId xmlns:a16="http://schemas.microsoft.com/office/drawing/2014/main" id="{A52907DB-D6E2-8F45-AA42-33401D8AD14A}"/>
              </a:ext>
            </a:extLst>
          </p:cNvPr>
          <p:cNvSpPr>
            <a:spLocks noGrp="1"/>
          </p:cNvSpPr>
          <p:nvPr>
            <p:ph type="body" sz="quarter" idx="12"/>
          </p:nvPr>
        </p:nvSpPr>
        <p:spPr>
          <a:xfrm>
            <a:off x="169817" y="1049743"/>
            <a:ext cx="10120232" cy="593725"/>
          </a:xfrm>
        </p:spPr>
        <p:txBody>
          <a:bodyPr/>
          <a:lstStyle/>
          <a:p>
            <a:r>
              <a:rPr lang="en-US" dirty="0"/>
              <a:t>New to teacher education….increasingly subject to limiting and  disparaging narratives….</a:t>
            </a:r>
          </a:p>
        </p:txBody>
      </p:sp>
      <p:pic>
        <p:nvPicPr>
          <p:cNvPr id="6" name="Picture 5">
            <a:extLst>
              <a:ext uri="{FF2B5EF4-FFF2-40B4-BE49-F238E27FC236}">
                <a16:creationId xmlns:a16="http://schemas.microsoft.com/office/drawing/2014/main" id="{521CE815-BA3E-1441-AE71-E32F717BF538}"/>
              </a:ext>
            </a:extLst>
          </p:cNvPr>
          <p:cNvPicPr>
            <a:picLocks noChangeAspect="1"/>
          </p:cNvPicPr>
          <p:nvPr/>
        </p:nvPicPr>
        <p:blipFill>
          <a:blip r:embed="rId4"/>
          <a:stretch>
            <a:fillRect/>
          </a:stretch>
        </p:blipFill>
        <p:spPr>
          <a:xfrm>
            <a:off x="7708739" y="4336165"/>
            <a:ext cx="4483261" cy="2521835"/>
          </a:xfrm>
          <a:prstGeom prst="rect">
            <a:avLst/>
          </a:prstGeom>
        </p:spPr>
      </p:pic>
    </p:spTree>
    <p:extLst>
      <p:ext uri="{BB962C8B-B14F-4D97-AF65-F5344CB8AC3E}">
        <p14:creationId xmlns:p14="http://schemas.microsoft.com/office/powerpoint/2010/main" val="214810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266721-A084-4845-81DB-C06FFB933A43}"/>
              </a:ext>
            </a:extLst>
          </p:cNvPr>
          <p:cNvSpPr>
            <a:spLocks noGrp="1"/>
          </p:cNvSpPr>
          <p:nvPr>
            <p:ph type="body" sz="quarter" idx="13"/>
          </p:nvPr>
        </p:nvSpPr>
        <p:spPr/>
        <p:txBody>
          <a:bodyPr/>
          <a:lstStyle/>
          <a:p>
            <a:r>
              <a:rPr lang="en-US" dirty="0"/>
              <a:t>No agreed qualification either locally or internationally</a:t>
            </a:r>
          </a:p>
          <a:p>
            <a:r>
              <a:rPr lang="en-US" dirty="0"/>
              <a:t>But in parts of the world teachers and teacher educators are in enormous demand</a:t>
            </a:r>
          </a:p>
          <a:p>
            <a:r>
              <a:rPr lang="en-GB" dirty="0"/>
              <a:t>Data on teacher education at a national and international level remains strikingly scarce. Using national-level definitions, the report found that 85% of primary teachers were trained in 2017 globally, a decline of 1.5 percentage points since 2013. </a:t>
            </a:r>
            <a:r>
              <a:rPr lang="en-GB" sz="1400" dirty="0">
                <a:solidFill>
                  <a:schemeClr val="accent4">
                    <a:lumMod val="75000"/>
                  </a:schemeClr>
                </a:solidFill>
              </a:rPr>
              <a:t>(UNESCO: </a:t>
            </a:r>
            <a:r>
              <a:rPr lang="en-GB" sz="1400" b="1" dirty="0">
                <a:solidFill>
                  <a:schemeClr val="accent4">
                    <a:lumMod val="75000"/>
                  </a:schemeClr>
                </a:solidFill>
              </a:rPr>
              <a:t>The global state of learning in 2018: findings from the 2019 Global Education Monitoring Report)</a:t>
            </a:r>
          </a:p>
          <a:p>
            <a:r>
              <a:rPr lang="en-GB" dirty="0"/>
              <a:t>Curriculum areas with no teacher education</a:t>
            </a:r>
          </a:p>
          <a:p>
            <a:r>
              <a:rPr lang="en-GB" dirty="0"/>
              <a:t>Long standing gaps…e.g. Irish Sign Language…ITE from Sept 2019 at DCU</a:t>
            </a:r>
          </a:p>
          <a:p>
            <a:r>
              <a:rPr lang="en-GB" dirty="0"/>
              <a:t>Philanthropist funded personalised online learning (PFPOL)</a:t>
            </a:r>
          </a:p>
          <a:p>
            <a:endParaRPr lang="en-US" sz="1400" dirty="0">
              <a:solidFill>
                <a:schemeClr val="accent4">
                  <a:lumMod val="75000"/>
                </a:schemeClr>
              </a:solidFill>
            </a:endParaRPr>
          </a:p>
          <a:p>
            <a:endParaRPr lang="en-US" dirty="0"/>
          </a:p>
          <a:p>
            <a:endParaRPr lang="en-US" dirty="0"/>
          </a:p>
        </p:txBody>
      </p:sp>
      <p:sp>
        <p:nvSpPr>
          <p:cNvPr id="3" name="Text Placeholder 2">
            <a:extLst>
              <a:ext uri="{FF2B5EF4-FFF2-40B4-BE49-F238E27FC236}">
                <a16:creationId xmlns:a16="http://schemas.microsoft.com/office/drawing/2014/main" id="{40AFC926-2350-B84A-8296-E91B0F464B1E}"/>
              </a:ext>
            </a:extLst>
          </p:cNvPr>
          <p:cNvSpPr>
            <a:spLocks noGrp="1"/>
          </p:cNvSpPr>
          <p:nvPr>
            <p:ph type="body" sz="quarter" idx="11"/>
          </p:nvPr>
        </p:nvSpPr>
        <p:spPr/>
        <p:txBody>
          <a:bodyPr/>
          <a:lstStyle/>
          <a:p>
            <a:r>
              <a:rPr lang="en-US" dirty="0"/>
              <a:t>No Professional – no teacher educators</a:t>
            </a:r>
          </a:p>
        </p:txBody>
      </p:sp>
      <p:sp>
        <p:nvSpPr>
          <p:cNvPr id="4" name="Text Placeholder 3">
            <a:extLst>
              <a:ext uri="{FF2B5EF4-FFF2-40B4-BE49-F238E27FC236}">
                <a16:creationId xmlns:a16="http://schemas.microsoft.com/office/drawing/2014/main" id="{4CB386DD-FA71-4F48-B9F6-9ED756DDF7D8}"/>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33FB8BF5-B64C-EE45-8259-F7F39F30D7D0}"/>
              </a:ext>
            </a:extLst>
          </p:cNvPr>
          <p:cNvPicPr>
            <a:picLocks noChangeAspect="1"/>
          </p:cNvPicPr>
          <p:nvPr/>
        </p:nvPicPr>
        <p:blipFill>
          <a:blip r:embed="rId3"/>
          <a:stretch>
            <a:fillRect/>
          </a:stretch>
        </p:blipFill>
        <p:spPr>
          <a:xfrm>
            <a:off x="7708739" y="4214245"/>
            <a:ext cx="4483261" cy="2521835"/>
          </a:xfrm>
          <a:prstGeom prst="rect">
            <a:avLst/>
          </a:prstGeom>
        </p:spPr>
      </p:pic>
    </p:spTree>
    <p:extLst>
      <p:ext uri="{BB962C8B-B14F-4D97-AF65-F5344CB8AC3E}">
        <p14:creationId xmlns:p14="http://schemas.microsoft.com/office/powerpoint/2010/main" val="134386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FCD16-0CD6-AD41-9910-7D358464945C}"/>
              </a:ext>
            </a:extLst>
          </p:cNvPr>
          <p:cNvSpPr>
            <a:spLocks noGrp="1"/>
          </p:cNvSpPr>
          <p:nvPr>
            <p:ph type="body" sz="quarter" idx="13"/>
          </p:nvPr>
        </p:nvSpPr>
        <p:spPr>
          <a:xfrm>
            <a:off x="1143500" y="1643468"/>
            <a:ext cx="10000452" cy="3865829"/>
          </a:xfrm>
        </p:spPr>
        <p:txBody>
          <a:bodyPr/>
          <a:lstStyle/>
          <a:p>
            <a:pPr marL="0" indent="0">
              <a:buNone/>
            </a:pPr>
            <a:r>
              <a:rPr lang="en-US" b="1" dirty="0"/>
              <a:t>Transient Teacher Educators</a:t>
            </a:r>
          </a:p>
          <a:p>
            <a:r>
              <a:rPr lang="en-US" dirty="0"/>
              <a:t>Casualization of contracts - especially for supervision of teaching practice…</a:t>
            </a:r>
          </a:p>
          <a:p>
            <a:r>
              <a:rPr lang="en-US" dirty="0"/>
              <a:t>Unable to build a career or research profile ….to extend learning along horizontal axis</a:t>
            </a:r>
          </a:p>
          <a:p>
            <a:endParaRPr lang="en-US" dirty="0"/>
          </a:p>
          <a:p>
            <a:endParaRPr lang="en-US" dirty="0"/>
          </a:p>
          <a:p>
            <a:endParaRPr lang="en-US" dirty="0"/>
          </a:p>
          <a:p>
            <a:endParaRPr lang="en-US" dirty="0"/>
          </a:p>
          <a:p>
            <a:pPr marL="0" indent="0">
              <a:buNone/>
            </a:pPr>
            <a:r>
              <a:rPr lang="en-US" b="1" dirty="0" err="1"/>
              <a:t>Unprofessionals</a:t>
            </a:r>
            <a:endParaRPr lang="en-US" b="1" dirty="0"/>
          </a:p>
          <a:p>
            <a:r>
              <a:rPr lang="en-US" dirty="0"/>
              <a:t>Unprofessional teachers </a:t>
            </a:r>
            <a:r>
              <a:rPr lang="en-GB" dirty="0"/>
              <a:t>- 1,820,000 results in Google.  Teacher Educators….?</a:t>
            </a:r>
          </a:p>
          <a:p>
            <a:r>
              <a:rPr lang="en-GB" dirty="0"/>
              <a:t>No professional body </a:t>
            </a:r>
          </a:p>
        </p:txBody>
      </p:sp>
      <p:sp>
        <p:nvSpPr>
          <p:cNvPr id="3" name="Text Placeholder 2">
            <a:extLst>
              <a:ext uri="{FF2B5EF4-FFF2-40B4-BE49-F238E27FC236}">
                <a16:creationId xmlns:a16="http://schemas.microsoft.com/office/drawing/2014/main" id="{C557A388-1708-0C49-82AD-D11A0E5C636C}"/>
              </a:ext>
            </a:extLst>
          </p:cNvPr>
          <p:cNvSpPr>
            <a:spLocks noGrp="1"/>
          </p:cNvSpPr>
          <p:nvPr>
            <p:ph type="body" sz="quarter" idx="11"/>
          </p:nvPr>
        </p:nvSpPr>
        <p:spPr/>
        <p:txBody>
          <a:bodyPr/>
          <a:lstStyle/>
          <a:p>
            <a:r>
              <a:rPr lang="en-US" dirty="0"/>
              <a:t>Precarious Professionals</a:t>
            </a:r>
          </a:p>
        </p:txBody>
      </p:sp>
      <p:sp>
        <p:nvSpPr>
          <p:cNvPr id="4" name="Text Placeholder 3">
            <a:extLst>
              <a:ext uri="{FF2B5EF4-FFF2-40B4-BE49-F238E27FC236}">
                <a16:creationId xmlns:a16="http://schemas.microsoft.com/office/drawing/2014/main" id="{B993F65B-B16C-2E45-8267-F6FC800DC9BE}"/>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D0BCD350-E038-9B40-8010-5914416B7F2C}"/>
              </a:ext>
            </a:extLst>
          </p:cNvPr>
          <p:cNvPicPr>
            <a:picLocks noChangeAspect="1"/>
          </p:cNvPicPr>
          <p:nvPr/>
        </p:nvPicPr>
        <p:blipFill>
          <a:blip r:embed="rId3"/>
          <a:stretch>
            <a:fillRect/>
          </a:stretch>
        </p:blipFill>
        <p:spPr>
          <a:xfrm>
            <a:off x="7708739" y="4248379"/>
            <a:ext cx="4483261" cy="2521835"/>
          </a:xfrm>
          <a:prstGeom prst="rect">
            <a:avLst/>
          </a:prstGeom>
        </p:spPr>
      </p:pic>
    </p:spTree>
    <p:extLst>
      <p:ext uri="{BB962C8B-B14F-4D97-AF65-F5344CB8AC3E}">
        <p14:creationId xmlns:p14="http://schemas.microsoft.com/office/powerpoint/2010/main" val="311294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4A9A7E-470B-0F47-A088-60C55889B2D3}"/>
              </a:ext>
            </a:extLst>
          </p:cNvPr>
          <p:cNvPicPr>
            <a:picLocks noChangeAspect="1"/>
          </p:cNvPicPr>
          <p:nvPr/>
        </p:nvPicPr>
        <p:blipFill rotWithShape="1">
          <a:blip r:embed="rId3"/>
          <a:srcRect b="28957"/>
          <a:stretch/>
        </p:blipFill>
        <p:spPr>
          <a:xfrm>
            <a:off x="361491" y="3335628"/>
            <a:ext cx="5271350" cy="3350922"/>
          </a:xfrm>
          <a:prstGeom prst="rect">
            <a:avLst/>
          </a:prstGeom>
        </p:spPr>
      </p:pic>
      <p:sp>
        <p:nvSpPr>
          <p:cNvPr id="2" name="Text Placeholder 1">
            <a:extLst>
              <a:ext uri="{FF2B5EF4-FFF2-40B4-BE49-F238E27FC236}">
                <a16:creationId xmlns:a16="http://schemas.microsoft.com/office/drawing/2014/main" id="{8CD5E97A-D6C7-6446-8E82-CF18517DDC7F}"/>
              </a:ext>
            </a:extLst>
          </p:cNvPr>
          <p:cNvSpPr>
            <a:spLocks noGrp="1"/>
          </p:cNvSpPr>
          <p:nvPr>
            <p:ph type="body" sz="quarter" idx="13"/>
          </p:nvPr>
        </p:nvSpPr>
        <p:spPr>
          <a:xfrm>
            <a:off x="923581" y="1819747"/>
            <a:ext cx="10000452" cy="3865829"/>
          </a:xfrm>
        </p:spPr>
        <p:txBody>
          <a:bodyPr/>
          <a:lstStyle/>
          <a:p>
            <a:r>
              <a:rPr lang="en-US" dirty="0"/>
              <a:t>Cynics…easier than falling off a log! But informed skepticism is useful </a:t>
            </a:r>
          </a:p>
          <a:p>
            <a:r>
              <a:rPr lang="en-US" dirty="0"/>
              <a:t>Dismissed by politicians seeking to create rhetorical space for reform </a:t>
            </a:r>
            <a:r>
              <a:rPr lang="en-US" i="1" dirty="0"/>
              <a:t>Enemies of Promise, The Blob </a:t>
            </a:r>
            <a:r>
              <a:rPr lang="en-US" dirty="0"/>
              <a:t>(Gove)</a:t>
            </a:r>
          </a:p>
          <a:p>
            <a:r>
              <a:rPr lang="en-US" dirty="0"/>
              <a:t>Migrant and refugees teacher educators whose qualifications are not recognized… teachers can help to ensure that migrant children do not move away form education</a:t>
            </a:r>
          </a:p>
        </p:txBody>
      </p:sp>
      <p:sp>
        <p:nvSpPr>
          <p:cNvPr id="3" name="Text Placeholder 2">
            <a:extLst>
              <a:ext uri="{FF2B5EF4-FFF2-40B4-BE49-F238E27FC236}">
                <a16:creationId xmlns:a16="http://schemas.microsoft.com/office/drawing/2014/main" id="{9CE54082-3607-844C-9E4E-2FF19A3F6818}"/>
              </a:ext>
            </a:extLst>
          </p:cNvPr>
          <p:cNvSpPr>
            <a:spLocks noGrp="1"/>
          </p:cNvSpPr>
          <p:nvPr>
            <p:ph type="body" sz="quarter" idx="11"/>
          </p:nvPr>
        </p:nvSpPr>
        <p:spPr/>
        <p:txBody>
          <a:bodyPr/>
          <a:lstStyle/>
          <a:p>
            <a:r>
              <a:rPr lang="en-US" dirty="0"/>
              <a:t>De-</a:t>
            </a:r>
            <a:r>
              <a:rPr lang="en-US" dirty="0" err="1"/>
              <a:t>professionalised</a:t>
            </a:r>
            <a:endParaRPr lang="en-US" dirty="0"/>
          </a:p>
        </p:txBody>
      </p:sp>
      <p:sp>
        <p:nvSpPr>
          <p:cNvPr id="4" name="Text Placeholder 3">
            <a:extLst>
              <a:ext uri="{FF2B5EF4-FFF2-40B4-BE49-F238E27FC236}">
                <a16:creationId xmlns:a16="http://schemas.microsoft.com/office/drawing/2014/main" id="{4C44187B-F792-8742-A221-B94E189E3007}"/>
              </a:ext>
            </a:extLst>
          </p:cNvPr>
          <p:cNvSpPr>
            <a:spLocks noGrp="1"/>
          </p:cNvSpPr>
          <p:nvPr>
            <p:ph type="body" sz="quarter" idx="12"/>
          </p:nvPr>
        </p:nvSpPr>
        <p:spPr/>
        <p:txBody>
          <a:bodyPr/>
          <a:lstStyle/>
          <a:p>
            <a:r>
              <a:rPr lang="en-US" dirty="0"/>
              <a:t>(Or dis-</a:t>
            </a:r>
            <a:r>
              <a:rPr lang="en-US" dirty="0" err="1"/>
              <a:t>professionalised</a:t>
            </a:r>
            <a:r>
              <a:rPr lang="en-US" dirty="0"/>
              <a:t>?)</a:t>
            </a:r>
          </a:p>
        </p:txBody>
      </p:sp>
      <p:pic>
        <p:nvPicPr>
          <p:cNvPr id="6" name="Picture 5">
            <a:extLst>
              <a:ext uri="{FF2B5EF4-FFF2-40B4-BE49-F238E27FC236}">
                <a16:creationId xmlns:a16="http://schemas.microsoft.com/office/drawing/2014/main" id="{7659CAD8-2596-5147-BBF1-A574F3AD49FB}"/>
              </a:ext>
            </a:extLst>
          </p:cNvPr>
          <p:cNvPicPr>
            <a:picLocks noChangeAspect="1"/>
          </p:cNvPicPr>
          <p:nvPr/>
        </p:nvPicPr>
        <p:blipFill>
          <a:blip r:embed="rId4"/>
          <a:stretch>
            <a:fillRect/>
          </a:stretch>
        </p:blipFill>
        <p:spPr>
          <a:xfrm>
            <a:off x="7708739" y="4164715"/>
            <a:ext cx="4483261" cy="2521835"/>
          </a:xfrm>
          <a:prstGeom prst="rect">
            <a:avLst/>
          </a:prstGeom>
        </p:spPr>
      </p:pic>
      <p:pic>
        <p:nvPicPr>
          <p:cNvPr id="7" name="Picture 6">
            <a:extLst>
              <a:ext uri="{FF2B5EF4-FFF2-40B4-BE49-F238E27FC236}">
                <a16:creationId xmlns:a16="http://schemas.microsoft.com/office/drawing/2014/main" id="{F90DE490-FF11-E349-867A-3EBCFBB6FD41}"/>
              </a:ext>
            </a:extLst>
          </p:cNvPr>
          <p:cNvPicPr>
            <a:picLocks noChangeAspect="1"/>
          </p:cNvPicPr>
          <p:nvPr/>
        </p:nvPicPr>
        <p:blipFill>
          <a:blip r:embed="rId5"/>
          <a:stretch>
            <a:fillRect/>
          </a:stretch>
        </p:blipFill>
        <p:spPr>
          <a:xfrm>
            <a:off x="5988676" y="4487370"/>
            <a:ext cx="1637517" cy="2370630"/>
          </a:xfrm>
          <a:prstGeom prst="rect">
            <a:avLst/>
          </a:prstGeom>
        </p:spPr>
      </p:pic>
    </p:spTree>
    <p:extLst>
      <p:ext uri="{BB962C8B-B14F-4D97-AF65-F5344CB8AC3E}">
        <p14:creationId xmlns:p14="http://schemas.microsoft.com/office/powerpoint/2010/main" val="108005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3C7C0A-16B9-C24D-86C1-F631ACA3F2A5}"/>
              </a:ext>
            </a:extLst>
          </p:cNvPr>
          <p:cNvSpPr>
            <a:spLocks noGrp="1"/>
          </p:cNvSpPr>
          <p:nvPr>
            <p:ph type="body" sz="quarter" idx="13"/>
          </p:nvPr>
        </p:nvSpPr>
        <p:spPr>
          <a:xfrm>
            <a:off x="309093" y="1525777"/>
            <a:ext cx="11500834" cy="4159799"/>
          </a:xfrm>
        </p:spPr>
        <p:txBody>
          <a:bodyPr/>
          <a:lstStyle/>
          <a:p>
            <a:pPr marL="0" indent="0">
              <a:buNone/>
            </a:pPr>
            <a:r>
              <a:rPr lang="en-US" sz="1800" dirty="0">
                <a:solidFill>
                  <a:srgbClr val="FF0000"/>
                </a:solidFill>
              </a:rPr>
              <a:t>Marilyn Cochran-Smith </a:t>
            </a:r>
            <a:r>
              <a:rPr lang="en-US" sz="1800" dirty="0"/>
              <a:t>– e.g. research about equity democratic teacher education</a:t>
            </a:r>
          </a:p>
          <a:p>
            <a:pPr marL="0" indent="0">
              <a:buNone/>
            </a:pPr>
            <a:r>
              <a:rPr lang="en-US" sz="1800" dirty="0"/>
              <a:t>Challenges us to apply ideas locally</a:t>
            </a:r>
          </a:p>
          <a:p>
            <a:endParaRPr lang="en-GB" sz="1800" dirty="0"/>
          </a:p>
          <a:p>
            <a:pPr marL="0" indent="0">
              <a:buNone/>
            </a:pPr>
            <a:endParaRPr lang="en-US" sz="1800" dirty="0"/>
          </a:p>
          <a:p>
            <a:pPr marL="0" indent="0">
              <a:buNone/>
            </a:pPr>
            <a:endParaRPr lang="en-US" sz="1800" dirty="0"/>
          </a:p>
          <a:p>
            <a:pPr marL="0" indent="0">
              <a:buNone/>
            </a:pPr>
            <a:r>
              <a:rPr lang="en-US" sz="1800" dirty="0"/>
              <a:t>All of us….who  make no apologies for saying that teacher educators should be:</a:t>
            </a:r>
          </a:p>
          <a:p>
            <a:r>
              <a:rPr lang="en-US" sz="1800" dirty="0"/>
              <a:t>highly esteemed, trustworthy experts </a:t>
            </a:r>
          </a:p>
          <a:p>
            <a:r>
              <a:rPr lang="en-US" sz="1800" dirty="0"/>
              <a:t>with academic freedom </a:t>
            </a:r>
            <a:r>
              <a:rPr lang="en-US" sz="1800" i="1" dirty="0"/>
              <a:t>to ask inconvenient questions and cause problems rather than just solving them </a:t>
            </a:r>
            <a:r>
              <a:rPr lang="en-US" sz="1800" dirty="0"/>
              <a:t>(</a:t>
            </a:r>
            <a:r>
              <a:rPr lang="en-US" sz="1800" dirty="0" err="1"/>
              <a:t>Beista</a:t>
            </a:r>
            <a:r>
              <a:rPr lang="en-US" sz="1800" dirty="0"/>
              <a:t> et al, 2019)</a:t>
            </a:r>
          </a:p>
          <a:p>
            <a:r>
              <a:rPr lang="en-US" sz="1800" dirty="0"/>
              <a:t>who can stand over the highest quality, most rigorous </a:t>
            </a:r>
          </a:p>
          <a:p>
            <a:pPr marL="0" indent="0">
              <a:buNone/>
            </a:pPr>
            <a:r>
              <a:rPr lang="en-US" sz="1800" dirty="0"/>
              <a:t>Teacher Education for the benefit of all the world’s children…</a:t>
            </a:r>
          </a:p>
          <a:p>
            <a:pPr marL="0" indent="0">
              <a:buNone/>
            </a:pPr>
            <a:endParaRPr lang="en-US" sz="1800" dirty="0"/>
          </a:p>
          <a:p>
            <a:pPr marL="0" indent="0">
              <a:buNone/>
            </a:pPr>
            <a:r>
              <a:rPr lang="en-US" sz="1800" b="1" dirty="0">
                <a:solidFill>
                  <a:srgbClr val="FF0000"/>
                </a:solidFill>
              </a:rPr>
              <a:t>But are we a dystopia too? Exclusive Professionals?</a:t>
            </a:r>
          </a:p>
          <a:p>
            <a:pPr marL="0" indent="0">
              <a:buNone/>
            </a:pPr>
            <a:endParaRPr lang="en-US" sz="1800" dirty="0"/>
          </a:p>
        </p:txBody>
      </p:sp>
      <p:sp>
        <p:nvSpPr>
          <p:cNvPr id="3" name="Text Placeholder 2">
            <a:extLst>
              <a:ext uri="{FF2B5EF4-FFF2-40B4-BE49-F238E27FC236}">
                <a16:creationId xmlns:a16="http://schemas.microsoft.com/office/drawing/2014/main" id="{EA60525F-B86B-2A46-BADF-E3A5FD7B7695}"/>
              </a:ext>
            </a:extLst>
          </p:cNvPr>
          <p:cNvSpPr>
            <a:spLocks noGrp="1"/>
          </p:cNvSpPr>
          <p:nvPr>
            <p:ph type="body" sz="quarter" idx="11"/>
          </p:nvPr>
        </p:nvSpPr>
        <p:spPr/>
        <p:txBody>
          <a:bodyPr/>
          <a:lstStyle/>
          <a:p>
            <a:r>
              <a:rPr lang="en-US" dirty="0"/>
              <a:t>Professionals</a:t>
            </a:r>
          </a:p>
        </p:txBody>
      </p:sp>
      <p:sp>
        <p:nvSpPr>
          <p:cNvPr id="4" name="Text Placeholder 3">
            <a:extLst>
              <a:ext uri="{FF2B5EF4-FFF2-40B4-BE49-F238E27FC236}">
                <a16:creationId xmlns:a16="http://schemas.microsoft.com/office/drawing/2014/main" id="{6D986623-FE4C-7945-8EC1-799666C951F5}"/>
              </a:ext>
            </a:extLst>
          </p:cNvPr>
          <p:cNvSpPr>
            <a:spLocks noGrp="1"/>
          </p:cNvSpPr>
          <p:nvPr>
            <p:ph type="body" sz="quarter" idx="12"/>
          </p:nvPr>
        </p:nvSpPr>
        <p:spPr>
          <a:xfrm>
            <a:off x="929650" y="1031718"/>
            <a:ext cx="9206024" cy="476034"/>
          </a:xfrm>
        </p:spPr>
        <p:txBody>
          <a:bodyPr/>
          <a:lstStyle/>
          <a:p>
            <a:r>
              <a:rPr lang="en-US" dirty="0"/>
              <a:t>Leaders/Heroes in Teacher Education on a Global Scale </a:t>
            </a:r>
          </a:p>
        </p:txBody>
      </p:sp>
      <p:pic>
        <p:nvPicPr>
          <p:cNvPr id="5" name="Picture 4">
            <a:extLst>
              <a:ext uri="{FF2B5EF4-FFF2-40B4-BE49-F238E27FC236}">
                <a16:creationId xmlns:a16="http://schemas.microsoft.com/office/drawing/2014/main" id="{D23F85EE-E8D0-A84A-9EFA-C845458B1D73}"/>
              </a:ext>
            </a:extLst>
          </p:cNvPr>
          <p:cNvPicPr>
            <a:picLocks noChangeAspect="1"/>
          </p:cNvPicPr>
          <p:nvPr/>
        </p:nvPicPr>
        <p:blipFill>
          <a:blip r:embed="rId3"/>
          <a:stretch>
            <a:fillRect/>
          </a:stretch>
        </p:blipFill>
        <p:spPr>
          <a:xfrm>
            <a:off x="7708739" y="4115809"/>
            <a:ext cx="4483261" cy="2521835"/>
          </a:xfrm>
          <a:prstGeom prst="rect">
            <a:avLst/>
          </a:prstGeom>
        </p:spPr>
      </p:pic>
      <p:pic>
        <p:nvPicPr>
          <p:cNvPr id="6" name="Picture 5">
            <a:extLst>
              <a:ext uri="{FF2B5EF4-FFF2-40B4-BE49-F238E27FC236}">
                <a16:creationId xmlns:a16="http://schemas.microsoft.com/office/drawing/2014/main" id="{28A1E0DE-7B39-2B4A-B575-769630003B3B}"/>
              </a:ext>
            </a:extLst>
          </p:cNvPr>
          <p:cNvPicPr>
            <a:picLocks noChangeAspect="1"/>
          </p:cNvPicPr>
          <p:nvPr/>
        </p:nvPicPr>
        <p:blipFill>
          <a:blip r:embed="rId4"/>
          <a:stretch>
            <a:fillRect/>
          </a:stretch>
        </p:blipFill>
        <p:spPr>
          <a:xfrm>
            <a:off x="10330338" y="573709"/>
            <a:ext cx="1861662" cy="2792493"/>
          </a:xfrm>
          <a:prstGeom prst="rect">
            <a:avLst/>
          </a:prstGeom>
        </p:spPr>
      </p:pic>
    </p:spTree>
    <p:extLst>
      <p:ext uri="{BB962C8B-B14F-4D97-AF65-F5344CB8AC3E}">
        <p14:creationId xmlns:p14="http://schemas.microsoft.com/office/powerpoint/2010/main" val="48344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756169-7E71-8248-B77B-028FEEB0BE76}"/>
              </a:ext>
            </a:extLst>
          </p:cNvPr>
          <p:cNvSpPr>
            <a:spLocks noGrp="1"/>
          </p:cNvSpPr>
          <p:nvPr>
            <p:ph type="body" sz="quarter" idx="11"/>
          </p:nvPr>
        </p:nvSpPr>
        <p:spPr>
          <a:xfrm>
            <a:off x="193184" y="573709"/>
            <a:ext cx="9340962" cy="476034"/>
          </a:xfrm>
        </p:spPr>
        <p:txBody>
          <a:bodyPr/>
          <a:lstStyle/>
          <a:p>
            <a:r>
              <a:rPr lang="en-US" dirty="0"/>
              <a:t>Inclusive Professional: Utopia or oxymoron?</a:t>
            </a:r>
          </a:p>
        </p:txBody>
      </p:sp>
      <p:sp>
        <p:nvSpPr>
          <p:cNvPr id="4" name="Text Placeholder 3">
            <a:extLst>
              <a:ext uri="{FF2B5EF4-FFF2-40B4-BE49-F238E27FC236}">
                <a16:creationId xmlns:a16="http://schemas.microsoft.com/office/drawing/2014/main" id="{E28356B2-43DB-FE48-A6A5-1FC12B169A40}"/>
              </a:ext>
            </a:extLst>
          </p:cNvPr>
          <p:cNvSpPr>
            <a:spLocks noGrp="1"/>
          </p:cNvSpPr>
          <p:nvPr>
            <p:ph type="body" sz="quarter" idx="12"/>
          </p:nvPr>
        </p:nvSpPr>
        <p:spPr>
          <a:xfrm>
            <a:off x="193185" y="1049743"/>
            <a:ext cx="10096864" cy="593725"/>
          </a:xfrm>
        </p:spPr>
        <p:txBody>
          <a:bodyPr/>
          <a:lstStyle/>
          <a:p>
            <a:r>
              <a:rPr lang="en-US" dirty="0"/>
              <a:t>Thomas More, </a:t>
            </a:r>
            <a:r>
              <a:rPr lang="en-US" i="1" dirty="0"/>
              <a:t>Utopia </a:t>
            </a:r>
            <a:r>
              <a:rPr lang="en-US" dirty="0"/>
              <a:t>can mean either </a:t>
            </a:r>
            <a:r>
              <a:rPr lang="en-US" i="1" dirty="0"/>
              <a:t>‘Good Place’ </a:t>
            </a:r>
            <a:r>
              <a:rPr lang="en-US" dirty="0"/>
              <a:t>or </a:t>
            </a:r>
            <a:r>
              <a:rPr lang="en-US" i="1" dirty="0"/>
              <a:t>‘No Place’</a:t>
            </a:r>
          </a:p>
        </p:txBody>
      </p:sp>
      <p:sp>
        <p:nvSpPr>
          <p:cNvPr id="6" name="Rectangle 5">
            <a:extLst>
              <a:ext uri="{FF2B5EF4-FFF2-40B4-BE49-F238E27FC236}">
                <a16:creationId xmlns:a16="http://schemas.microsoft.com/office/drawing/2014/main" id="{39BA2F8A-BCB1-4448-9017-C05EEE7DF02A}"/>
              </a:ext>
            </a:extLst>
          </p:cNvPr>
          <p:cNvSpPr/>
          <p:nvPr/>
        </p:nvSpPr>
        <p:spPr>
          <a:xfrm>
            <a:off x="103032" y="1956779"/>
            <a:ext cx="11861442" cy="2862322"/>
          </a:xfrm>
          <a:prstGeom prst="rect">
            <a:avLst/>
          </a:prstGeom>
        </p:spPr>
        <p:txBody>
          <a:bodyPr wrap="square">
            <a:spAutoFit/>
          </a:bodyPr>
          <a:lstStyle/>
          <a:p>
            <a:r>
              <a:rPr lang="en-US" b="1" dirty="0"/>
              <a:t>Inclusive Professionals – an ideal or an oxymoron</a:t>
            </a:r>
          </a:p>
          <a:p>
            <a:pPr marL="285750" indent="-285750">
              <a:buFontTx/>
              <a:buChar char="-"/>
            </a:pPr>
            <a:r>
              <a:rPr lang="en-US" dirty="0">
                <a:solidFill>
                  <a:srgbClr val="FF0000"/>
                </a:solidFill>
              </a:rPr>
              <a:t>Including best people and ideas </a:t>
            </a:r>
            <a:r>
              <a:rPr lang="en-US" dirty="0"/>
              <a:t>- support for access at postgraduate level </a:t>
            </a:r>
          </a:p>
          <a:p>
            <a:pPr marL="285750" indent="-285750">
              <a:buFontTx/>
              <a:buChar char="-"/>
            </a:pPr>
            <a:r>
              <a:rPr lang="en-US" dirty="0">
                <a:solidFill>
                  <a:srgbClr val="FF0000"/>
                </a:solidFill>
              </a:rPr>
              <a:t>Including real life challenges</a:t>
            </a:r>
            <a:r>
              <a:rPr lang="en-US" dirty="0"/>
              <a:t> – akin to </a:t>
            </a:r>
            <a:r>
              <a:rPr lang="en-US" i="1" dirty="0"/>
              <a:t>democratic</a:t>
            </a:r>
            <a:r>
              <a:rPr lang="en-US" dirty="0"/>
              <a:t> </a:t>
            </a:r>
            <a:r>
              <a:rPr lang="en-US" i="1" dirty="0"/>
              <a:t>teacher education </a:t>
            </a:r>
            <a:r>
              <a:rPr lang="en-US" dirty="0"/>
              <a:t>(Cochran-Smith et al, 2018) challenging inequality, climate change, teachers with guns, surveillance capitalism (</a:t>
            </a:r>
            <a:r>
              <a:rPr lang="en-US" dirty="0" err="1"/>
              <a:t>Zuboff</a:t>
            </a:r>
            <a:r>
              <a:rPr lang="en-US" dirty="0"/>
              <a:t>, 2019)…..</a:t>
            </a:r>
          </a:p>
          <a:p>
            <a:pPr marL="285750" indent="-285750">
              <a:buFontTx/>
              <a:buChar char="-"/>
            </a:pPr>
            <a:r>
              <a:rPr lang="en-US" dirty="0">
                <a:solidFill>
                  <a:srgbClr val="FF0000"/>
                </a:solidFill>
              </a:rPr>
              <a:t>Including (augmented by) AI …</a:t>
            </a:r>
            <a:r>
              <a:rPr lang="en-GB" dirty="0"/>
              <a:t>in this most human of professions. </a:t>
            </a:r>
            <a:r>
              <a:rPr lang="en-US" dirty="0"/>
              <a:t>AI will permit inverting totem pole of esteem – Obama (</a:t>
            </a:r>
            <a:r>
              <a:rPr lang="en-US" i="1" dirty="0"/>
              <a:t>Wired</a:t>
            </a:r>
            <a:r>
              <a:rPr lang="en-US" dirty="0"/>
              <a:t> Mag Interview, 2017) most human of professions will be on top – teachers, nurses, social workers…using human strengths: care, criticality, creativity….teaching.</a:t>
            </a:r>
          </a:p>
          <a:p>
            <a:pPr marL="285750" indent="-285750">
              <a:buFontTx/>
              <a:buChar char="-"/>
            </a:pPr>
            <a:r>
              <a:rPr lang="en-US" b="1" dirty="0">
                <a:solidFill>
                  <a:srgbClr val="FF0000"/>
                </a:solidFill>
              </a:rPr>
              <a:t>Only humans teach </a:t>
            </a:r>
            <a:r>
              <a:rPr lang="en-US" dirty="0"/>
              <a:t>…</a:t>
            </a:r>
            <a:r>
              <a:rPr lang="en-US" dirty="0">
                <a:solidFill>
                  <a:srgbClr val="FF0000"/>
                </a:solidFill>
              </a:rPr>
              <a:t>Including outreach </a:t>
            </a:r>
            <a:r>
              <a:rPr lang="en-GB" dirty="0">
                <a:solidFill>
                  <a:srgbClr val="FF0000"/>
                </a:solidFill>
              </a:rPr>
              <a:t>to the public…</a:t>
            </a:r>
            <a:r>
              <a:rPr lang="en-US" dirty="0"/>
              <a:t>Teacher Educators are intrinsically inclusive?</a:t>
            </a:r>
          </a:p>
          <a:p>
            <a:endParaRPr lang="en-US" dirty="0"/>
          </a:p>
          <a:p>
            <a:r>
              <a:rPr lang="en-US" dirty="0">
                <a:solidFill>
                  <a:srgbClr val="FF0000"/>
                </a:solidFill>
              </a:rPr>
              <a:t>Ask your students?</a:t>
            </a:r>
          </a:p>
        </p:txBody>
      </p:sp>
    </p:spTree>
    <p:extLst>
      <p:ext uri="{BB962C8B-B14F-4D97-AF65-F5344CB8AC3E}">
        <p14:creationId xmlns:p14="http://schemas.microsoft.com/office/powerpoint/2010/main" val="2693196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E0E58A-657C-914F-865A-7D0FEBC73E24}"/>
              </a:ext>
            </a:extLst>
          </p:cNvPr>
          <p:cNvSpPr>
            <a:spLocks noGrp="1"/>
          </p:cNvSpPr>
          <p:nvPr>
            <p:ph type="body" sz="quarter" idx="11"/>
          </p:nvPr>
        </p:nvSpPr>
        <p:spPr>
          <a:xfrm>
            <a:off x="929650" y="573709"/>
            <a:ext cx="9527995" cy="476034"/>
          </a:xfrm>
        </p:spPr>
        <p:txBody>
          <a:bodyPr/>
          <a:lstStyle/>
          <a:p>
            <a:r>
              <a:rPr lang="en-US" dirty="0"/>
              <a:t>Using the Place Model  with your student teachers</a:t>
            </a:r>
          </a:p>
        </p:txBody>
      </p:sp>
      <p:sp>
        <p:nvSpPr>
          <p:cNvPr id="5" name="Content Placeholder 5">
            <a:extLst>
              <a:ext uri="{FF2B5EF4-FFF2-40B4-BE49-F238E27FC236}">
                <a16:creationId xmlns:a16="http://schemas.microsoft.com/office/drawing/2014/main" id="{B11D6E47-D095-2B46-91C3-909F78499C43}"/>
              </a:ext>
            </a:extLst>
          </p:cNvPr>
          <p:cNvSpPr txBox="1">
            <a:spLocks/>
          </p:cNvSpPr>
          <p:nvPr/>
        </p:nvSpPr>
        <p:spPr>
          <a:xfrm>
            <a:off x="929649" y="1655722"/>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Animal-</a:t>
            </a:r>
            <a:r>
              <a:rPr lang="en-US" dirty="0" err="1"/>
              <a:t>ation</a:t>
            </a:r>
            <a:r>
              <a:rPr lang="en-US" dirty="0"/>
              <a:t>  </a:t>
            </a:r>
          </a:p>
          <a:p>
            <a:pPr marL="0" indent="0">
              <a:buFont typeface="Arial" panose="020B0604020202020204" pitchFamily="34" charset="0"/>
              <a:buNone/>
            </a:pPr>
            <a:r>
              <a:rPr lang="en-US" i="1" dirty="0"/>
              <a:t>Teacher Status and Professional Learning </a:t>
            </a:r>
            <a:r>
              <a:rPr lang="en-US" dirty="0"/>
              <a:t>(Critical)</a:t>
            </a:r>
          </a:p>
          <a:p>
            <a:pPr marL="0" indent="0">
              <a:buFont typeface="Arial" panose="020B0604020202020204" pitchFamily="34" charset="0"/>
              <a:buNone/>
            </a:pPr>
            <a:r>
              <a:rPr lang="en-US" dirty="0"/>
              <a:t>Howard Gardner’s Harvard </a:t>
            </a:r>
            <a:r>
              <a:rPr lang="en-US" i="1" dirty="0"/>
              <a:t>Good Project </a:t>
            </a:r>
            <a:r>
              <a:rPr lang="en-US" dirty="0"/>
              <a:t>Blog on professionals</a:t>
            </a:r>
          </a:p>
          <a:p>
            <a:pPr marL="0" indent="0">
              <a:buFont typeface="Arial" panose="020B0604020202020204" pitchFamily="34" charset="0"/>
              <a:buNone/>
            </a:pPr>
            <a:r>
              <a:rPr lang="en-US" dirty="0"/>
              <a:t>The BERA Blog</a:t>
            </a:r>
          </a:p>
          <a:p>
            <a:pPr marL="0" indent="0">
              <a:buFont typeface="Arial" panose="020B0604020202020204" pitchFamily="34" charset="0"/>
              <a:buNone/>
            </a:pPr>
            <a:r>
              <a:rPr lang="en-US" dirty="0"/>
              <a:t>Article – </a:t>
            </a:r>
            <a:r>
              <a:rPr lang="en-US" i="1" dirty="0"/>
              <a:t>Discourse</a:t>
            </a:r>
            <a:r>
              <a:rPr lang="en-US" dirty="0"/>
              <a:t> </a:t>
            </a:r>
            <a:r>
              <a:rPr lang="en-US"/>
              <a:t>and forthcoming </a:t>
            </a:r>
            <a:r>
              <a:rPr lang="en-US" dirty="0"/>
              <a:t>special issue of </a:t>
            </a:r>
            <a:r>
              <a:rPr lang="en-US" i="1" dirty="0"/>
              <a:t>Journal of Education Sciences</a:t>
            </a:r>
            <a:r>
              <a:rPr lang="en-US" dirty="0"/>
              <a: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5170FDDF-1694-3343-9741-529C50F93A49}"/>
              </a:ext>
            </a:extLst>
          </p:cNvPr>
          <p:cNvPicPr>
            <a:picLocks noChangeAspect="1"/>
          </p:cNvPicPr>
          <p:nvPr/>
        </p:nvPicPr>
        <p:blipFill>
          <a:blip r:embed="rId3"/>
          <a:stretch>
            <a:fillRect/>
          </a:stretch>
        </p:blipFill>
        <p:spPr>
          <a:xfrm>
            <a:off x="5693647" y="4211597"/>
            <a:ext cx="3590925" cy="3590925"/>
          </a:xfrm>
          <a:prstGeom prst="rect">
            <a:avLst/>
          </a:prstGeom>
        </p:spPr>
      </p:pic>
      <p:sp>
        <p:nvSpPr>
          <p:cNvPr id="7" name="TextBox 6">
            <a:extLst>
              <a:ext uri="{FF2B5EF4-FFF2-40B4-BE49-F238E27FC236}">
                <a16:creationId xmlns:a16="http://schemas.microsoft.com/office/drawing/2014/main" id="{6EE2C493-0442-174B-9884-48A16115DB90}"/>
              </a:ext>
            </a:extLst>
          </p:cNvPr>
          <p:cNvSpPr txBox="1"/>
          <p:nvPr/>
        </p:nvSpPr>
        <p:spPr>
          <a:xfrm>
            <a:off x="957329" y="1049743"/>
            <a:ext cx="10250602" cy="369332"/>
          </a:xfrm>
          <a:prstGeom prst="rect">
            <a:avLst/>
          </a:prstGeom>
          <a:noFill/>
        </p:spPr>
        <p:txBody>
          <a:bodyPr wrap="square" rtlCol="0">
            <a:spAutoFit/>
          </a:bodyPr>
          <a:lstStyle/>
          <a:p>
            <a:pPr>
              <a:lnSpc>
                <a:spcPct val="90000"/>
              </a:lnSpc>
              <a:spcBef>
                <a:spcPts val="1000"/>
              </a:spcBef>
            </a:pPr>
            <a:r>
              <a:rPr lang="en-US" sz="2000" i="1" spc="-50" dirty="0">
                <a:solidFill>
                  <a:srgbClr val="BAA360"/>
                </a:solidFill>
                <a:latin typeface="Arial" charset="0"/>
                <a:cs typeface="Arial" charset="0"/>
              </a:rPr>
              <a:t>Tell me what do you plan to do with your one wild and precious life? </a:t>
            </a:r>
            <a:r>
              <a:rPr lang="en-US" sz="2000" spc="-50" dirty="0">
                <a:solidFill>
                  <a:srgbClr val="BAA360"/>
                </a:solidFill>
                <a:latin typeface="Arial" charset="0"/>
                <a:cs typeface="Arial" charset="0"/>
              </a:rPr>
              <a:t>(Mary Oliver, 1992)</a:t>
            </a:r>
          </a:p>
        </p:txBody>
      </p:sp>
      <p:pic>
        <p:nvPicPr>
          <p:cNvPr id="8" name="Picture 7">
            <a:extLst>
              <a:ext uri="{FF2B5EF4-FFF2-40B4-BE49-F238E27FC236}">
                <a16:creationId xmlns:a16="http://schemas.microsoft.com/office/drawing/2014/main" id="{D525E567-55E4-D849-B4E9-DA8D68E9E78E}"/>
              </a:ext>
            </a:extLst>
          </p:cNvPr>
          <p:cNvPicPr>
            <a:picLocks noChangeAspect="1"/>
          </p:cNvPicPr>
          <p:nvPr/>
        </p:nvPicPr>
        <p:blipFill>
          <a:blip r:embed="rId4"/>
          <a:stretch>
            <a:fillRect/>
          </a:stretch>
        </p:blipFill>
        <p:spPr>
          <a:xfrm>
            <a:off x="8983800" y="4169993"/>
            <a:ext cx="3325468" cy="2462291"/>
          </a:xfrm>
          <a:prstGeom prst="rect">
            <a:avLst/>
          </a:prstGeom>
        </p:spPr>
      </p:pic>
      <p:sp>
        <p:nvSpPr>
          <p:cNvPr id="13" name="Rectangle 12">
            <a:extLst>
              <a:ext uri="{FF2B5EF4-FFF2-40B4-BE49-F238E27FC236}">
                <a16:creationId xmlns:a16="http://schemas.microsoft.com/office/drawing/2014/main" id="{763110A5-3FA9-9D43-BABD-9F238F9061EA}"/>
              </a:ext>
            </a:extLst>
          </p:cNvPr>
          <p:cNvSpPr/>
          <p:nvPr/>
        </p:nvSpPr>
        <p:spPr>
          <a:xfrm>
            <a:off x="1038896" y="1049743"/>
            <a:ext cx="6096000" cy="369332"/>
          </a:xfrm>
          <a:prstGeom prst="rect">
            <a:avLst/>
          </a:prstGeom>
        </p:spPr>
        <p:txBody>
          <a:bodyPr>
            <a:spAutoFit/>
          </a:bodyPr>
          <a:lstStyle/>
          <a:p>
            <a:endParaRPr lang="en-US" i="1" dirty="0"/>
          </a:p>
        </p:txBody>
      </p:sp>
      <p:pic>
        <p:nvPicPr>
          <p:cNvPr id="9" name="Picture 8">
            <a:extLst>
              <a:ext uri="{FF2B5EF4-FFF2-40B4-BE49-F238E27FC236}">
                <a16:creationId xmlns:a16="http://schemas.microsoft.com/office/drawing/2014/main" id="{1E567C85-DC39-C04C-ADE5-0920C2A05A3D}"/>
              </a:ext>
            </a:extLst>
          </p:cNvPr>
          <p:cNvPicPr>
            <a:picLocks noChangeAspect="1"/>
          </p:cNvPicPr>
          <p:nvPr/>
        </p:nvPicPr>
        <p:blipFill>
          <a:blip r:embed="rId5"/>
          <a:stretch>
            <a:fillRect/>
          </a:stretch>
        </p:blipFill>
        <p:spPr>
          <a:xfrm>
            <a:off x="3346268" y="5220781"/>
            <a:ext cx="2966720" cy="1637219"/>
          </a:xfrm>
          <a:prstGeom prst="rect">
            <a:avLst/>
          </a:prstGeom>
        </p:spPr>
      </p:pic>
    </p:spTree>
    <p:extLst>
      <p:ext uri="{BB962C8B-B14F-4D97-AF65-F5344CB8AC3E}">
        <p14:creationId xmlns:p14="http://schemas.microsoft.com/office/powerpoint/2010/main" val="648297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B9E46D-E3C8-6B4A-ADC5-0D49E9C8E755}"/>
              </a:ext>
            </a:extLst>
          </p:cNvPr>
          <p:cNvSpPr>
            <a:spLocks noGrp="1"/>
          </p:cNvSpPr>
          <p:nvPr>
            <p:ph type="pic" sz="quarter" idx="14"/>
          </p:nvPr>
        </p:nvSpPr>
        <p:spPr>
          <a:xfrm flipH="1">
            <a:off x="6880288" y="0"/>
            <a:ext cx="5311712" cy="6874330"/>
          </a:xfrm>
          <a:solidFill>
            <a:schemeClr val="bg1"/>
          </a:solidFill>
        </p:spPr>
      </p:sp>
      <p:sp>
        <p:nvSpPr>
          <p:cNvPr id="3" name="Text Placeholder 2">
            <a:extLst>
              <a:ext uri="{FF2B5EF4-FFF2-40B4-BE49-F238E27FC236}">
                <a16:creationId xmlns:a16="http://schemas.microsoft.com/office/drawing/2014/main" id="{293FBE9B-CF51-1644-A79B-24A2EC5ED1C5}"/>
              </a:ext>
            </a:extLst>
          </p:cNvPr>
          <p:cNvSpPr>
            <a:spLocks noGrp="1"/>
          </p:cNvSpPr>
          <p:nvPr>
            <p:ph type="body" sz="quarter" idx="11"/>
          </p:nvPr>
        </p:nvSpPr>
        <p:spPr/>
        <p:txBody>
          <a:bodyPr/>
          <a:lstStyle/>
          <a:p>
            <a:r>
              <a:rPr lang="en-US" dirty="0"/>
              <a:t>Thank you </a:t>
            </a:r>
          </a:p>
        </p:txBody>
      </p:sp>
      <p:sp>
        <p:nvSpPr>
          <p:cNvPr id="6" name="TextBox 5">
            <a:extLst>
              <a:ext uri="{FF2B5EF4-FFF2-40B4-BE49-F238E27FC236}">
                <a16:creationId xmlns:a16="http://schemas.microsoft.com/office/drawing/2014/main" id="{1F062608-46F4-1548-B558-D1BF02A6B646}"/>
              </a:ext>
            </a:extLst>
          </p:cNvPr>
          <p:cNvSpPr txBox="1"/>
          <p:nvPr/>
        </p:nvSpPr>
        <p:spPr>
          <a:xfrm>
            <a:off x="9061268" y="854492"/>
            <a:ext cx="3992880" cy="4247317"/>
          </a:xfrm>
          <a:prstGeom prst="rect">
            <a:avLst/>
          </a:prstGeom>
          <a:noFill/>
        </p:spPr>
        <p:txBody>
          <a:bodyPr wrap="square" rtlCol="0">
            <a:spAutoFit/>
          </a:bodyPr>
          <a:lstStyle/>
          <a:p>
            <a:endParaRPr lang="en-US" dirty="0"/>
          </a:p>
          <a:p>
            <a:pPr marL="342900" indent="-342900">
              <a:buAutoNum type="arabicPeriod"/>
            </a:pPr>
            <a:r>
              <a:rPr lang="en-US" dirty="0"/>
              <a:t>Rationale</a:t>
            </a:r>
          </a:p>
          <a:p>
            <a:pPr marL="342900" indent="-342900">
              <a:buAutoNum type="arabicPeriod"/>
            </a:pPr>
            <a:r>
              <a:rPr lang="en-US" dirty="0"/>
              <a:t>2 lenses….</a:t>
            </a:r>
          </a:p>
          <a:p>
            <a:endParaRPr lang="en-US" dirty="0"/>
          </a:p>
          <a:p>
            <a:pPr marL="285750" indent="-285750">
              <a:buFont typeface="Wingdings" pitchFamily="2" charset="2"/>
              <a:buChar char="ü"/>
            </a:pPr>
            <a:r>
              <a:rPr lang="en-US" dirty="0" err="1"/>
              <a:t>Freidison’s</a:t>
            </a:r>
            <a:r>
              <a:rPr lang="en-US" dirty="0"/>
              <a:t> (2001) 3 Logics</a:t>
            </a:r>
          </a:p>
          <a:p>
            <a:pPr marL="742950" lvl="1" indent="-285750">
              <a:buFont typeface="Wingdings" pitchFamily="2" charset="2"/>
              <a:buChar char="ü"/>
            </a:pPr>
            <a:r>
              <a:rPr lang="en-US" dirty="0"/>
              <a:t>Professionalism</a:t>
            </a:r>
          </a:p>
          <a:p>
            <a:pPr marL="742950" lvl="1" indent="-285750">
              <a:buFont typeface="Wingdings" pitchFamily="2" charset="2"/>
              <a:buChar char="ü"/>
            </a:pPr>
            <a:r>
              <a:rPr lang="en-US" dirty="0"/>
              <a:t>Markets</a:t>
            </a:r>
          </a:p>
          <a:p>
            <a:pPr marL="742950" lvl="1" indent="-285750">
              <a:buFont typeface="Wingdings" pitchFamily="2" charset="2"/>
              <a:buChar char="ü"/>
            </a:pPr>
            <a:r>
              <a:rPr lang="en-US" dirty="0"/>
              <a:t>Bureaucracy</a:t>
            </a:r>
          </a:p>
          <a:p>
            <a:pPr marL="742950" lvl="1" indent="-285750">
              <a:buFont typeface="Wingdings" pitchFamily="2" charset="2"/>
              <a:buChar char="ü"/>
            </a:pPr>
            <a:r>
              <a:rPr lang="en-US" dirty="0"/>
              <a:t>(Artificial Intelligence)</a:t>
            </a:r>
          </a:p>
          <a:p>
            <a:pPr marL="285750" indent="-285750">
              <a:buFont typeface="Wingdings" pitchFamily="2" charset="2"/>
              <a:buChar char="ü"/>
            </a:pPr>
            <a:endParaRPr lang="en-US" dirty="0"/>
          </a:p>
          <a:p>
            <a:pPr marL="285750" indent="-285750">
              <a:buFont typeface="Wingdings" pitchFamily="2" charset="2"/>
              <a:buChar char="ü"/>
            </a:pPr>
            <a:r>
              <a:rPr lang="en-US" dirty="0"/>
              <a:t>The Place Model</a:t>
            </a:r>
          </a:p>
          <a:p>
            <a:endParaRPr lang="en-US" dirty="0"/>
          </a:p>
          <a:p>
            <a:r>
              <a:rPr lang="en-US" dirty="0"/>
              <a:t>3. How you might use this </a:t>
            </a:r>
          </a:p>
          <a:p>
            <a:endParaRPr lang="en-US" dirty="0"/>
          </a:p>
          <a:p>
            <a:endParaRPr lang="en-US" dirty="0"/>
          </a:p>
        </p:txBody>
      </p:sp>
      <p:pic>
        <p:nvPicPr>
          <p:cNvPr id="8" name="Picture 7">
            <a:extLst>
              <a:ext uri="{FF2B5EF4-FFF2-40B4-BE49-F238E27FC236}">
                <a16:creationId xmlns:a16="http://schemas.microsoft.com/office/drawing/2014/main" id="{BE1046DD-82EE-7541-9801-B321315BF0C7}"/>
              </a:ext>
            </a:extLst>
          </p:cNvPr>
          <p:cNvPicPr>
            <a:picLocks noChangeAspect="1"/>
          </p:cNvPicPr>
          <p:nvPr/>
        </p:nvPicPr>
        <p:blipFill>
          <a:blip r:embed="rId3"/>
          <a:stretch>
            <a:fillRect/>
          </a:stretch>
        </p:blipFill>
        <p:spPr>
          <a:xfrm>
            <a:off x="8949571" y="5040621"/>
            <a:ext cx="3255750" cy="1831360"/>
          </a:xfrm>
          <a:prstGeom prst="rect">
            <a:avLst/>
          </a:prstGeom>
        </p:spPr>
      </p:pic>
    </p:spTree>
    <p:extLst>
      <p:ext uri="{BB962C8B-B14F-4D97-AF65-F5344CB8AC3E}">
        <p14:creationId xmlns:p14="http://schemas.microsoft.com/office/powerpoint/2010/main" val="2932317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B9E46D-E3C8-6B4A-ADC5-0D49E9C8E755}"/>
              </a:ext>
            </a:extLst>
          </p:cNvPr>
          <p:cNvSpPr>
            <a:spLocks noGrp="1"/>
          </p:cNvSpPr>
          <p:nvPr>
            <p:ph type="pic" sz="quarter" idx="14"/>
          </p:nvPr>
        </p:nvSpPr>
        <p:spPr>
          <a:xfrm flipH="1">
            <a:off x="6880288" y="0"/>
            <a:ext cx="5311712" cy="6874330"/>
          </a:xfrm>
          <a:solidFill>
            <a:schemeClr val="bg1"/>
          </a:solidFill>
        </p:spPr>
      </p:sp>
      <p:sp>
        <p:nvSpPr>
          <p:cNvPr id="3" name="Text Placeholder 2">
            <a:extLst>
              <a:ext uri="{FF2B5EF4-FFF2-40B4-BE49-F238E27FC236}">
                <a16:creationId xmlns:a16="http://schemas.microsoft.com/office/drawing/2014/main" id="{293FBE9B-CF51-1644-A79B-24A2EC5ED1C5}"/>
              </a:ext>
            </a:extLst>
          </p:cNvPr>
          <p:cNvSpPr>
            <a:spLocks noGrp="1"/>
          </p:cNvSpPr>
          <p:nvPr>
            <p:ph type="body" sz="quarter" idx="11"/>
          </p:nvPr>
        </p:nvSpPr>
        <p:spPr/>
        <p:txBody>
          <a:bodyPr/>
          <a:lstStyle/>
          <a:p>
            <a:r>
              <a:rPr lang="en-US" dirty="0"/>
              <a:t>Today </a:t>
            </a:r>
          </a:p>
        </p:txBody>
      </p:sp>
      <p:sp>
        <p:nvSpPr>
          <p:cNvPr id="6" name="TextBox 5">
            <a:extLst>
              <a:ext uri="{FF2B5EF4-FFF2-40B4-BE49-F238E27FC236}">
                <a16:creationId xmlns:a16="http://schemas.microsoft.com/office/drawing/2014/main" id="{1F062608-46F4-1548-B558-D1BF02A6B646}"/>
              </a:ext>
            </a:extLst>
          </p:cNvPr>
          <p:cNvSpPr txBox="1"/>
          <p:nvPr/>
        </p:nvSpPr>
        <p:spPr>
          <a:xfrm>
            <a:off x="8815879" y="779323"/>
            <a:ext cx="3992880" cy="4247317"/>
          </a:xfrm>
          <a:prstGeom prst="rect">
            <a:avLst/>
          </a:prstGeom>
          <a:noFill/>
        </p:spPr>
        <p:txBody>
          <a:bodyPr wrap="square" rtlCol="0">
            <a:spAutoFit/>
          </a:bodyPr>
          <a:lstStyle/>
          <a:p>
            <a:endParaRPr lang="en-US" dirty="0"/>
          </a:p>
          <a:p>
            <a:pPr marL="342900" indent="-342900">
              <a:buAutoNum type="arabicPeriod"/>
            </a:pPr>
            <a:r>
              <a:rPr lang="en-US" dirty="0"/>
              <a:t>Rationale</a:t>
            </a:r>
          </a:p>
          <a:p>
            <a:pPr marL="342900" indent="-342900">
              <a:buAutoNum type="arabicPeriod"/>
            </a:pPr>
            <a:r>
              <a:rPr lang="en-US" dirty="0"/>
              <a:t>2 lenses….</a:t>
            </a:r>
          </a:p>
          <a:p>
            <a:endParaRPr lang="en-US" dirty="0"/>
          </a:p>
          <a:p>
            <a:pPr marL="285750" indent="-285750">
              <a:buFont typeface="Wingdings" pitchFamily="2" charset="2"/>
              <a:buChar char="ü"/>
            </a:pPr>
            <a:r>
              <a:rPr lang="en-US" dirty="0" err="1"/>
              <a:t>Freidison’s</a:t>
            </a:r>
            <a:r>
              <a:rPr lang="en-US" dirty="0"/>
              <a:t> (2001) 3 Logics</a:t>
            </a:r>
          </a:p>
          <a:p>
            <a:pPr marL="742950" lvl="1" indent="-285750">
              <a:buFont typeface="Wingdings" pitchFamily="2" charset="2"/>
              <a:buChar char="ü"/>
            </a:pPr>
            <a:r>
              <a:rPr lang="en-US" dirty="0"/>
              <a:t>Professionalism</a:t>
            </a:r>
          </a:p>
          <a:p>
            <a:pPr marL="742950" lvl="1" indent="-285750">
              <a:buFont typeface="Wingdings" pitchFamily="2" charset="2"/>
              <a:buChar char="ü"/>
            </a:pPr>
            <a:r>
              <a:rPr lang="en-US" dirty="0"/>
              <a:t>Markets</a:t>
            </a:r>
          </a:p>
          <a:p>
            <a:pPr marL="742950" lvl="1" indent="-285750">
              <a:buFont typeface="Wingdings" pitchFamily="2" charset="2"/>
              <a:buChar char="ü"/>
            </a:pPr>
            <a:r>
              <a:rPr lang="en-US" dirty="0"/>
              <a:t>Bureaucracy</a:t>
            </a:r>
          </a:p>
          <a:p>
            <a:pPr marL="742950" lvl="1" indent="-285750">
              <a:buFont typeface="Wingdings" pitchFamily="2" charset="2"/>
              <a:buChar char="ü"/>
            </a:pPr>
            <a:r>
              <a:rPr lang="en-US" dirty="0"/>
              <a:t>(Artificial Intelligence)</a:t>
            </a:r>
          </a:p>
          <a:p>
            <a:pPr marL="285750" indent="-285750">
              <a:buFont typeface="Wingdings" pitchFamily="2" charset="2"/>
              <a:buChar char="ü"/>
            </a:pPr>
            <a:endParaRPr lang="en-US" dirty="0"/>
          </a:p>
          <a:p>
            <a:pPr marL="285750" indent="-285750">
              <a:buFont typeface="Wingdings" pitchFamily="2" charset="2"/>
              <a:buChar char="ü"/>
            </a:pPr>
            <a:r>
              <a:rPr lang="en-US" dirty="0"/>
              <a:t>The Place Model</a:t>
            </a:r>
          </a:p>
          <a:p>
            <a:endParaRPr lang="en-US" dirty="0"/>
          </a:p>
          <a:p>
            <a:r>
              <a:rPr lang="en-US" dirty="0"/>
              <a:t>3. How you might use this </a:t>
            </a:r>
          </a:p>
          <a:p>
            <a:endParaRPr lang="en-US" dirty="0"/>
          </a:p>
          <a:p>
            <a:endParaRPr lang="en-US" dirty="0"/>
          </a:p>
        </p:txBody>
      </p:sp>
      <p:pic>
        <p:nvPicPr>
          <p:cNvPr id="8" name="Picture 7">
            <a:extLst>
              <a:ext uri="{FF2B5EF4-FFF2-40B4-BE49-F238E27FC236}">
                <a16:creationId xmlns:a16="http://schemas.microsoft.com/office/drawing/2014/main" id="{BE1046DD-82EE-7541-9801-B321315BF0C7}"/>
              </a:ext>
            </a:extLst>
          </p:cNvPr>
          <p:cNvPicPr>
            <a:picLocks noChangeAspect="1"/>
          </p:cNvPicPr>
          <p:nvPr/>
        </p:nvPicPr>
        <p:blipFill>
          <a:blip r:embed="rId3"/>
          <a:stretch>
            <a:fillRect/>
          </a:stretch>
        </p:blipFill>
        <p:spPr>
          <a:xfrm>
            <a:off x="8936250" y="5026640"/>
            <a:ext cx="3255750" cy="1831360"/>
          </a:xfrm>
          <a:prstGeom prst="rect">
            <a:avLst/>
          </a:prstGeom>
        </p:spPr>
      </p:pic>
    </p:spTree>
    <p:extLst>
      <p:ext uri="{BB962C8B-B14F-4D97-AF65-F5344CB8AC3E}">
        <p14:creationId xmlns:p14="http://schemas.microsoft.com/office/powerpoint/2010/main" val="1605977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5B5388-4B42-2D45-BDEB-598711F6C2CD}"/>
              </a:ext>
            </a:extLst>
          </p:cNvPr>
          <p:cNvSpPr>
            <a:spLocks noGrp="1"/>
          </p:cNvSpPr>
          <p:nvPr>
            <p:ph idx="1"/>
          </p:nvPr>
        </p:nvSpPr>
        <p:spPr>
          <a:xfrm>
            <a:off x="606382" y="2045337"/>
            <a:ext cx="7005033" cy="4351338"/>
          </a:xfrm>
        </p:spPr>
        <p:txBody>
          <a:bodyPr>
            <a:normAutofit/>
          </a:bodyPr>
          <a:lstStyle/>
          <a:p>
            <a:pPr marL="0" indent="0">
              <a:buNone/>
            </a:pPr>
            <a:r>
              <a:rPr lang="en-GB" i="1" dirty="0"/>
              <a:t> Where we stand apart most significantly is in cultural accumulation and transmission. </a:t>
            </a:r>
          </a:p>
          <a:p>
            <a:pPr marL="0" indent="0">
              <a:buNone/>
            </a:pPr>
            <a:r>
              <a:rPr lang="en-GB" i="1" dirty="0">
                <a:solidFill>
                  <a:srgbClr val="FF0000"/>
                </a:solidFill>
              </a:rPr>
              <a:t>Many animals learn. </a:t>
            </a:r>
          </a:p>
          <a:p>
            <a:pPr marL="0" indent="0">
              <a:buNone/>
            </a:pPr>
            <a:r>
              <a:rPr lang="en-GB" i="1" dirty="0">
                <a:solidFill>
                  <a:srgbClr val="FF0000"/>
                </a:solidFill>
              </a:rPr>
              <a:t>Only humans teach.</a:t>
            </a:r>
          </a:p>
          <a:p>
            <a:pPr marL="0" lvl="0" indent="0">
              <a:buNone/>
            </a:pPr>
            <a:r>
              <a:rPr lang="en-GB" sz="1400" spc="-50" dirty="0">
                <a:solidFill>
                  <a:srgbClr val="BAA360"/>
                </a:solidFill>
              </a:rPr>
              <a:t>Adam Rutherford T</a:t>
            </a:r>
            <a:r>
              <a:rPr lang="en-GB" sz="1400" i="1" spc="-50" dirty="0">
                <a:solidFill>
                  <a:srgbClr val="BAA360"/>
                </a:solidFill>
              </a:rPr>
              <a:t>he Book of Humans: The Story of How We Became Us, (2018) </a:t>
            </a:r>
            <a:r>
              <a:rPr lang="en-GB" sz="1400" spc="-50" dirty="0">
                <a:solidFill>
                  <a:srgbClr val="BAA360"/>
                </a:solidFill>
              </a:rPr>
              <a:t> Weidenfeld &amp; Nicolson </a:t>
            </a:r>
          </a:p>
          <a:p>
            <a:pPr marL="0" indent="0">
              <a:buNone/>
            </a:pPr>
            <a:endParaRPr lang="en-GB" i="1" dirty="0">
              <a:solidFill>
                <a:srgbClr val="FF0000"/>
              </a:solidFill>
            </a:endParaRPr>
          </a:p>
          <a:p>
            <a:pPr marL="0" indent="0">
              <a:buNone/>
            </a:pPr>
            <a:r>
              <a:rPr lang="en-US" dirty="0">
                <a:solidFill>
                  <a:srgbClr val="FF0000"/>
                </a:solidFill>
              </a:rPr>
              <a:t>Only teacher educators teach teachers to teach…</a:t>
            </a:r>
          </a:p>
          <a:p>
            <a:pPr marL="0" indent="0">
              <a:buNone/>
            </a:pPr>
            <a:endParaRPr lang="en-GB" i="1" dirty="0">
              <a:solidFill>
                <a:srgbClr val="FF0000"/>
              </a:solidFill>
            </a:endParaRPr>
          </a:p>
          <a:p>
            <a:endParaRPr lang="en-GB" i="1" dirty="0">
              <a:solidFill>
                <a:srgbClr val="FF0000"/>
              </a:solidFill>
            </a:endParaRPr>
          </a:p>
        </p:txBody>
      </p:sp>
      <p:pic>
        <p:nvPicPr>
          <p:cNvPr id="7" name="Picture 6">
            <a:extLst>
              <a:ext uri="{FF2B5EF4-FFF2-40B4-BE49-F238E27FC236}">
                <a16:creationId xmlns:a16="http://schemas.microsoft.com/office/drawing/2014/main" id="{86BAD74D-4BC8-814F-A734-40A0784FD6A4}"/>
              </a:ext>
            </a:extLst>
          </p:cNvPr>
          <p:cNvPicPr>
            <a:picLocks noChangeAspect="1"/>
          </p:cNvPicPr>
          <p:nvPr/>
        </p:nvPicPr>
        <p:blipFill>
          <a:blip r:embed="rId3"/>
          <a:stretch>
            <a:fillRect/>
          </a:stretch>
        </p:blipFill>
        <p:spPr>
          <a:xfrm>
            <a:off x="8891396" y="1870421"/>
            <a:ext cx="3300604" cy="4987579"/>
          </a:xfrm>
          <a:prstGeom prst="rect">
            <a:avLst/>
          </a:prstGeom>
        </p:spPr>
      </p:pic>
      <p:sp>
        <p:nvSpPr>
          <p:cNvPr id="3" name="Rectangle 2">
            <a:extLst>
              <a:ext uri="{FF2B5EF4-FFF2-40B4-BE49-F238E27FC236}">
                <a16:creationId xmlns:a16="http://schemas.microsoft.com/office/drawing/2014/main" id="{2964FC6E-9B0D-CB4D-AD45-FA96682537F9}"/>
              </a:ext>
            </a:extLst>
          </p:cNvPr>
          <p:cNvSpPr/>
          <p:nvPr/>
        </p:nvSpPr>
        <p:spPr>
          <a:xfrm>
            <a:off x="838200" y="850059"/>
            <a:ext cx="7455794" cy="867930"/>
          </a:xfrm>
          <a:prstGeom prst="rect">
            <a:avLst/>
          </a:prstGeom>
        </p:spPr>
        <p:txBody>
          <a:bodyPr wrap="square">
            <a:spAutoFit/>
          </a:bodyPr>
          <a:lstStyle/>
          <a:p>
            <a:pPr>
              <a:lnSpc>
                <a:spcPct val="90000"/>
              </a:lnSpc>
              <a:spcBef>
                <a:spcPts val="1000"/>
              </a:spcBef>
            </a:pPr>
            <a:r>
              <a:rPr lang="en-US" sz="2800" b="1" spc="-50" dirty="0">
                <a:solidFill>
                  <a:srgbClr val="BAA360"/>
                </a:solidFill>
                <a:latin typeface="Arial" charset="0"/>
                <a:cs typeface="Arial" charset="0"/>
              </a:rPr>
              <a:t>1. Because teacher educators have a unique and undervalued role</a:t>
            </a:r>
          </a:p>
        </p:txBody>
      </p:sp>
      <p:sp>
        <p:nvSpPr>
          <p:cNvPr id="6" name="Rectangle 5">
            <a:extLst>
              <a:ext uri="{FF2B5EF4-FFF2-40B4-BE49-F238E27FC236}">
                <a16:creationId xmlns:a16="http://schemas.microsoft.com/office/drawing/2014/main" id="{44687D73-9942-434B-9558-AD91FF504A3E}"/>
              </a:ext>
            </a:extLst>
          </p:cNvPr>
          <p:cNvSpPr/>
          <p:nvPr/>
        </p:nvSpPr>
        <p:spPr>
          <a:xfrm>
            <a:off x="838200" y="317053"/>
            <a:ext cx="7455794" cy="535531"/>
          </a:xfrm>
          <a:prstGeom prst="rect">
            <a:avLst/>
          </a:prstGeom>
        </p:spPr>
        <p:txBody>
          <a:bodyPr wrap="square">
            <a:spAutoFit/>
          </a:bodyPr>
          <a:lstStyle/>
          <a:p>
            <a:pPr>
              <a:lnSpc>
                <a:spcPct val="90000"/>
              </a:lnSpc>
              <a:spcBef>
                <a:spcPts val="1000"/>
              </a:spcBef>
            </a:pPr>
            <a:r>
              <a:rPr lang="en-US" sz="3200" b="1" spc="-100" dirty="0">
                <a:solidFill>
                  <a:srgbClr val="3D0029"/>
                </a:solidFill>
                <a:latin typeface="Arial" charset="0"/>
                <a:cs typeface="Arial" charset="0"/>
              </a:rPr>
              <a:t>Why? </a:t>
            </a:r>
          </a:p>
        </p:txBody>
      </p:sp>
    </p:spTree>
    <p:extLst>
      <p:ext uri="{BB962C8B-B14F-4D97-AF65-F5344CB8AC3E}">
        <p14:creationId xmlns:p14="http://schemas.microsoft.com/office/powerpoint/2010/main" val="200758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C249D7-D4DE-9442-81A0-0DFE9D84B1E8}"/>
              </a:ext>
            </a:extLst>
          </p:cNvPr>
          <p:cNvSpPr>
            <a:spLocks noGrp="1"/>
          </p:cNvSpPr>
          <p:nvPr>
            <p:ph type="body" sz="quarter" idx="13"/>
          </p:nvPr>
        </p:nvSpPr>
        <p:spPr>
          <a:xfrm>
            <a:off x="923581" y="1819747"/>
            <a:ext cx="10000452" cy="763305"/>
          </a:xfrm>
        </p:spPr>
        <p:txBody>
          <a:bodyPr/>
          <a:lstStyle/>
          <a:p>
            <a:pPr marL="0" indent="0">
              <a:buNone/>
            </a:pP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solidFill>
                <a:srgbClr val="FF0000"/>
              </a:solidFill>
            </a:endParaRPr>
          </a:p>
          <a:p>
            <a:endParaRPr lang="en-US" dirty="0">
              <a:solidFill>
                <a:srgbClr val="FF0000"/>
              </a:solidFill>
            </a:endParaRPr>
          </a:p>
          <a:p>
            <a:pPr marL="0" indent="0">
              <a:buNone/>
            </a:pPr>
            <a:endParaRPr lang="en-US" dirty="0">
              <a:solidFill>
                <a:schemeClr val="tx1"/>
              </a:solidFill>
            </a:endParaRPr>
          </a:p>
          <a:p>
            <a:pPr marL="0" indent="0">
              <a:buNone/>
            </a:pPr>
            <a:endParaRPr lang="en-US" dirty="0"/>
          </a:p>
        </p:txBody>
      </p:sp>
      <p:sp>
        <p:nvSpPr>
          <p:cNvPr id="3" name="Text Placeholder 2">
            <a:extLst>
              <a:ext uri="{FF2B5EF4-FFF2-40B4-BE49-F238E27FC236}">
                <a16:creationId xmlns:a16="http://schemas.microsoft.com/office/drawing/2014/main" id="{41F7AF2A-6D0F-C246-BDAE-9A4FB3E961A3}"/>
              </a:ext>
            </a:extLst>
          </p:cNvPr>
          <p:cNvSpPr>
            <a:spLocks noGrp="1"/>
          </p:cNvSpPr>
          <p:nvPr>
            <p:ph type="body" sz="quarter" idx="11"/>
          </p:nvPr>
        </p:nvSpPr>
        <p:spPr/>
        <p:txBody>
          <a:bodyPr/>
          <a:lstStyle/>
          <a:p>
            <a:r>
              <a:rPr lang="en-US" dirty="0"/>
              <a:t>Why? </a:t>
            </a:r>
          </a:p>
        </p:txBody>
      </p:sp>
      <p:sp>
        <p:nvSpPr>
          <p:cNvPr id="4" name="Text Placeholder 3">
            <a:extLst>
              <a:ext uri="{FF2B5EF4-FFF2-40B4-BE49-F238E27FC236}">
                <a16:creationId xmlns:a16="http://schemas.microsoft.com/office/drawing/2014/main" id="{04A2D5CC-57C5-5240-A22A-6D04409F5E7D}"/>
              </a:ext>
            </a:extLst>
          </p:cNvPr>
          <p:cNvSpPr>
            <a:spLocks noGrp="1"/>
          </p:cNvSpPr>
          <p:nvPr>
            <p:ph type="body" sz="quarter" idx="12"/>
          </p:nvPr>
        </p:nvSpPr>
        <p:spPr/>
        <p:txBody>
          <a:bodyPr/>
          <a:lstStyle/>
          <a:p>
            <a:r>
              <a:rPr lang="en-US" sz="2800" b="1" dirty="0"/>
              <a:t>2. Being called </a:t>
            </a:r>
            <a:r>
              <a:rPr lang="en-US" sz="2800" b="1" i="1" dirty="0"/>
              <a:t>an enemy of promise</a:t>
            </a:r>
            <a:r>
              <a:rPr lang="en-US" sz="2800" b="1" dirty="0"/>
              <a:t>…a member of </a:t>
            </a:r>
            <a:r>
              <a:rPr lang="en-US" sz="2800" b="1" i="1" dirty="0"/>
              <a:t>the blob </a:t>
            </a:r>
            <a:r>
              <a:rPr lang="en-US" sz="2800" b="1" dirty="0"/>
              <a:t>(Gove, 2013)</a:t>
            </a:r>
          </a:p>
          <a:p>
            <a:endParaRPr lang="en-US" sz="2800" b="1" dirty="0"/>
          </a:p>
        </p:txBody>
      </p:sp>
      <p:pic>
        <p:nvPicPr>
          <p:cNvPr id="6" name="Picture 5">
            <a:extLst>
              <a:ext uri="{FF2B5EF4-FFF2-40B4-BE49-F238E27FC236}">
                <a16:creationId xmlns:a16="http://schemas.microsoft.com/office/drawing/2014/main" id="{AD150310-BE49-DE4F-9ACC-780A0A497F1B}"/>
              </a:ext>
            </a:extLst>
          </p:cNvPr>
          <p:cNvPicPr>
            <a:picLocks noChangeAspect="1"/>
          </p:cNvPicPr>
          <p:nvPr/>
        </p:nvPicPr>
        <p:blipFill>
          <a:blip r:embed="rId3"/>
          <a:stretch>
            <a:fillRect/>
          </a:stretch>
        </p:blipFill>
        <p:spPr>
          <a:xfrm>
            <a:off x="6593863" y="3291926"/>
            <a:ext cx="5598137" cy="3566074"/>
          </a:xfrm>
          <a:prstGeom prst="rect">
            <a:avLst/>
          </a:prstGeom>
        </p:spPr>
      </p:pic>
    </p:spTree>
    <p:extLst>
      <p:ext uri="{BB962C8B-B14F-4D97-AF65-F5344CB8AC3E}">
        <p14:creationId xmlns:p14="http://schemas.microsoft.com/office/powerpoint/2010/main" val="174717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C249D7-D4DE-9442-81A0-0DFE9D84B1E8}"/>
              </a:ext>
            </a:extLst>
          </p:cNvPr>
          <p:cNvSpPr>
            <a:spLocks noGrp="1"/>
          </p:cNvSpPr>
          <p:nvPr>
            <p:ph type="body" sz="quarter" idx="13"/>
          </p:nvPr>
        </p:nvSpPr>
        <p:spPr>
          <a:xfrm>
            <a:off x="723556" y="1643468"/>
            <a:ext cx="10000452" cy="3865829"/>
          </a:xfrm>
        </p:spPr>
        <p:txBody>
          <a:bodyPr/>
          <a:lstStyle/>
          <a:p>
            <a:pPr marL="0" indent="0">
              <a:buNone/>
            </a:pPr>
            <a:endParaRPr lang="en-GB" sz="2400" i="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solidFill>
                <a:srgbClr val="FF0000"/>
              </a:solidFill>
            </a:endParaRPr>
          </a:p>
          <a:p>
            <a:endParaRPr lang="en-US" dirty="0">
              <a:solidFill>
                <a:srgbClr val="FF0000"/>
              </a:solidFill>
            </a:endParaRPr>
          </a:p>
          <a:p>
            <a:pPr marL="0" indent="0">
              <a:buNone/>
            </a:pPr>
            <a:endParaRPr lang="en-US" dirty="0">
              <a:solidFill>
                <a:schemeClr val="tx1"/>
              </a:solidFill>
            </a:endParaRPr>
          </a:p>
          <a:p>
            <a:pPr marL="0" indent="0">
              <a:buNone/>
            </a:pPr>
            <a:endParaRPr lang="en-US" dirty="0"/>
          </a:p>
        </p:txBody>
      </p:sp>
      <p:sp>
        <p:nvSpPr>
          <p:cNvPr id="3" name="Text Placeholder 2">
            <a:extLst>
              <a:ext uri="{FF2B5EF4-FFF2-40B4-BE49-F238E27FC236}">
                <a16:creationId xmlns:a16="http://schemas.microsoft.com/office/drawing/2014/main" id="{41F7AF2A-6D0F-C246-BDAE-9A4FB3E961A3}"/>
              </a:ext>
            </a:extLst>
          </p:cNvPr>
          <p:cNvSpPr>
            <a:spLocks noGrp="1"/>
          </p:cNvSpPr>
          <p:nvPr>
            <p:ph type="body" sz="quarter" idx="11"/>
          </p:nvPr>
        </p:nvSpPr>
        <p:spPr/>
        <p:txBody>
          <a:bodyPr/>
          <a:lstStyle/>
          <a:p>
            <a:r>
              <a:rPr lang="en-US" dirty="0"/>
              <a:t>Why? </a:t>
            </a:r>
          </a:p>
        </p:txBody>
      </p:sp>
      <p:sp>
        <p:nvSpPr>
          <p:cNvPr id="4" name="Text Placeholder 3">
            <a:extLst>
              <a:ext uri="{FF2B5EF4-FFF2-40B4-BE49-F238E27FC236}">
                <a16:creationId xmlns:a16="http://schemas.microsoft.com/office/drawing/2014/main" id="{04A2D5CC-57C5-5240-A22A-6D04409F5E7D}"/>
              </a:ext>
            </a:extLst>
          </p:cNvPr>
          <p:cNvSpPr>
            <a:spLocks noGrp="1"/>
          </p:cNvSpPr>
          <p:nvPr>
            <p:ph type="body" sz="quarter" idx="12"/>
          </p:nvPr>
        </p:nvSpPr>
        <p:spPr/>
        <p:txBody>
          <a:bodyPr/>
          <a:lstStyle/>
          <a:p>
            <a:r>
              <a:rPr lang="en-US" sz="2800" b="1" dirty="0"/>
              <a:t>3. Because I saw this sign on a highway just outside Houston Texas …..</a:t>
            </a:r>
            <a:endParaRPr lang="en-US" dirty="0"/>
          </a:p>
        </p:txBody>
      </p:sp>
    </p:spTree>
    <p:extLst>
      <p:ext uri="{BB962C8B-B14F-4D97-AF65-F5344CB8AC3E}">
        <p14:creationId xmlns:p14="http://schemas.microsoft.com/office/powerpoint/2010/main" val="257600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BAF0D1-C127-634C-87C0-EE25D5C7DD7D}"/>
              </a:ext>
            </a:extLst>
          </p:cNvPr>
          <p:cNvSpPr>
            <a:spLocks noGrp="1"/>
          </p:cNvSpPr>
          <p:nvPr>
            <p:ph type="body" sz="quarter" idx="13"/>
          </p:nvPr>
        </p:nvSpPr>
        <p:spPr/>
        <p:txBody>
          <a:bodyPr/>
          <a:lstStyle/>
          <a:p>
            <a:pPr marL="0" indent="0">
              <a:buNone/>
            </a:pPr>
            <a:endParaRPr lang="en-US" sz="2400" dirty="0">
              <a:solidFill>
                <a:schemeClr val="tx1"/>
              </a:solidFill>
            </a:endParaRPr>
          </a:p>
          <a:p>
            <a:endParaRPr lang="en-US" dirty="0"/>
          </a:p>
        </p:txBody>
      </p:sp>
      <p:sp>
        <p:nvSpPr>
          <p:cNvPr id="3" name="Text Placeholder 2">
            <a:extLst>
              <a:ext uri="{FF2B5EF4-FFF2-40B4-BE49-F238E27FC236}">
                <a16:creationId xmlns:a16="http://schemas.microsoft.com/office/drawing/2014/main" id="{36134459-F58E-B149-9C06-914B9EB07DE8}"/>
              </a:ext>
            </a:extLst>
          </p:cNvPr>
          <p:cNvSpPr>
            <a:spLocks noGrp="1"/>
          </p:cNvSpPr>
          <p:nvPr>
            <p:ph type="body" sz="quarter" idx="11"/>
          </p:nvPr>
        </p:nvSpPr>
        <p:spPr/>
        <p:txBody>
          <a:bodyPr/>
          <a:lstStyle/>
          <a:p>
            <a:r>
              <a:rPr lang="en-US" dirty="0">
                <a:solidFill>
                  <a:schemeClr val="tx1"/>
                </a:solidFill>
              </a:rPr>
              <a:t>Why</a:t>
            </a:r>
            <a:r>
              <a:rPr lang="en-US" dirty="0"/>
              <a:t> …finally? </a:t>
            </a:r>
          </a:p>
        </p:txBody>
      </p:sp>
      <p:sp>
        <p:nvSpPr>
          <p:cNvPr id="4" name="Text Placeholder 3">
            <a:extLst>
              <a:ext uri="{FF2B5EF4-FFF2-40B4-BE49-F238E27FC236}">
                <a16:creationId xmlns:a16="http://schemas.microsoft.com/office/drawing/2014/main" id="{F22C5832-1F88-944B-A2FE-44E93B59F44B}"/>
              </a:ext>
            </a:extLst>
          </p:cNvPr>
          <p:cNvSpPr>
            <a:spLocks noGrp="1"/>
          </p:cNvSpPr>
          <p:nvPr>
            <p:ph type="body" sz="quarter" idx="12"/>
          </p:nvPr>
        </p:nvSpPr>
        <p:spPr/>
        <p:txBody>
          <a:bodyPr/>
          <a:lstStyle/>
          <a:p>
            <a:r>
              <a:rPr lang="en-US" sz="2800" b="1" dirty="0"/>
              <a:t>4. Because I (might) agree with Bourdieu…..</a:t>
            </a:r>
          </a:p>
        </p:txBody>
      </p:sp>
      <p:sp>
        <p:nvSpPr>
          <p:cNvPr id="5" name="Rectangle 4">
            <a:extLst>
              <a:ext uri="{FF2B5EF4-FFF2-40B4-BE49-F238E27FC236}">
                <a16:creationId xmlns:a16="http://schemas.microsoft.com/office/drawing/2014/main" id="{1DB93E89-E3F2-D84B-8A68-037C1326157C}"/>
              </a:ext>
            </a:extLst>
          </p:cNvPr>
          <p:cNvSpPr/>
          <p:nvPr/>
        </p:nvSpPr>
        <p:spPr>
          <a:xfrm>
            <a:off x="717823" y="1902977"/>
            <a:ext cx="8631936" cy="2585323"/>
          </a:xfrm>
          <a:prstGeom prst="rect">
            <a:avLst/>
          </a:prstGeom>
        </p:spPr>
        <p:txBody>
          <a:bodyPr wrap="square">
            <a:spAutoFit/>
          </a:bodyPr>
          <a:lstStyle/>
          <a:p>
            <a:endParaRPr lang="en-US" sz="2400" i="1" dirty="0">
              <a:solidFill>
                <a:srgbClr val="FF0000"/>
              </a:solidFill>
            </a:endParaRPr>
          </a:p>
          <a:p>
            <a:r>
              <a:rPr lang="en-US" sz="2400" i="1" dirty="0">
                <a:solidFill>
                  <a:srgbClr val="FF0000"/>
                </a:solidFill>
              </a:rPr>
              <a:t>We should not even use the term ‘professional’:</a:t>
            </a:r>
          </a:p>
          <a:p>
            <a:r>
              <a:rPr lang="en-US" sz="2400" i="1" dirty="0">
                <a:solidFill>
                  <a:srgbClr val="FF0000"/>
                </a:solidFill>
              </a:rPr>
              <a:t> professional is a folk concept which has been smuggled into scientific language </a:t>
            </a:r>
          </a:p>
          <a:p>
            <a:r>
              <a:rPr lang="en-US" sz="2400" dirty="0"/>
              <a:t> (</a:t>
            </a:r>
            <a:r>
              <a:rPr lang="fr-FR" sz="2400" dirty="0"/>
              <a:t>Bourdieu and </a:t>
            </a:r>
            <a:r>
              <a:rPr lang="fr-FR" sz="2400" dirty="0" err="1"/>
              <a:t>Wacquant</a:t>
            </a:r>
            <a:r>
              <a:rPr lang="fr-FR" sz="2400" dirty="0"/>
              <a:t>,</a:t>
            </a:r>
            <a:r>
              <a:rPr lang="en-US" sz="2400" dirty="0"/>
              <a:t>1992, p.342)</a:t>
            </a:r>
            <a:r>
              <a:rPr lang="en-GB" sz="2400" dirty="0"/>
              <a:t> </a:t>
            </a:r>
          </a:p>
          <a:p>
            <a:endParaRPr lang="en-US" sz="2400" dirty="0"/>
          </a:p>
          <a:p>
            <a:endParaRPr lang="en-US" dirty="0"/>
          </a:p>
        </p:txBody>
      </p:sp>
      <p:pic>
        <p:nvPicPr>
          <p:cNvPr id="6" name="Picture 5">
            <a:extLst>
              <a:ext uri="{FF2B5EF4-FFF2-40B4-BE49-F238E27FC236}">
                <a16:creationId xmlns:a16="http://schemas.microsoft.com/office/drawing/2014/main" id="{0EF61F7E-B783-F047-BE0F-6CCBC506AD2B}"/>
              </a:ext>
            </a:extLst>
          </p:cNvPr>
          <p:cNvPicPr>
            <a:picLocks noChangeAspect="1"/>
          </p:cNvPicPr>
          <p:nvPr/>
        </p:nvPicPr>
        <p:blipFill>
          <a:blip r:embed="rId3"/>
          <a:stretch>
            <a:fillRect/>
          </a:stretch>
        </p:blipFill>
        <p:spPr>
          <a:xfrm>
            <a:off x="8425543" y="3091543"/>
            <a:ext cx="3766457" cy="3766457"/>
          </a:xfrm>
          <a:prstGeom prst="rect">
            <a:avLst/>
          </a:prstGeom>
        </p:spPr>
      </p:pic>
    </p:spTree>
    <p:extLst>
      <p:ext uri="{BB962C8B-B14F-4D97-AF65-F5344CB8AC3E}">
        <p14:creationId xmlns:p14="http://schemas.microsoft.com/office/powerpoint/2010/main" val="217985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938001" y="1893735"/>
            <a:ext cx="3364247" cy="4625039"/>
          </a:xfrm>
        </p:spPr>
        <p:txBody>
          <a:bodyPr/>
          <a:lstStyle/>
          <a:p>
            <a:pPr marL="0" indent="0">
              <a:buNone/>
            </a:pPr>
            <a:r>
              <a:rPr lang="en-US" b="1" dirty="0"/>
              <a:t>Markets/Capitalism</a:t>
            </a:r>
          </a:p>
          <a:p>
            <a:pPr marL="0" indent="0">
              <a:buNone/>
            </a:pPr>
            <a:endParaRPr lang="en-US" b="1" dirty="0"/>
          </a:p>
          <a:p>
            <a:pPr marL="0" indent="0">
              <a:buNone/>
            </a:pPr>
            <a:r>
              <a:rPr lang="en-US" dirty="0"/>
              <a:t>Move </a:t>
            </a:r>
            <a:r>
              <a:rPr lang="en-US" dirty="0">
                <a:solidFill>
                  <a:srgbClr val="FF0000"/>
                </a:solidFill>
              </a:rPr>
              <a:t>from:</a:t>
            </a:r>
          </a:p>
          <a:p>
            <a:pPr marL="0" indent="0">
              <a:buNone/>
            </a:pPr>
            <a:r>
              <a:rPr lang="en-US" dirty="0"/>
              <a:t>Expensive, </a:t>
            </a:r>
            <a:r>
              <a:rPr lang="en-US" dirty="0" err="1"/>
              <a:t>credentialist</a:t>
            </a:r>
            <a:r>
              <a:rPr lang="en-US" dirty="0"/>
              <a:t>, elite, research, theory based IT</a:t>
            </a:r>
            <a:r>
              <a:rPr lang="en-US" dirty="0">
                <a:solidFill>
                  <a:srgbClr val="FF0000"/>
                </a:solidFill>
              </a:rPr>
              <a:t>E</a:t>
            </a:r>
            <a:r>
              <a:rPr lang="en-US" dirty="0"/>
              <a:t> in </a:t>
            </a:r>
            <a:r>
              <a:rPr lang="en-US" dirty="0" err="1"/>
              <a:t>unis</a:t>
            </a:r>
            <a:endParaRPr lang="en-US" dirty="0"/>
          </a:p>
          <a:p>
            <a:pPr marL="0" indent="0">
              <a:buNone/>
            </a:pPr>
            <a:endParaRPr lang="en-US" dirty="0"/>
          </a:p>
          <a:p>
            <a:pPr marL="0" indent="0">
              <a:buNone/>
            </a:pPr>
            <a:r>
              <a:rPr lang="en-US" dirty="0">
                <a:solidFill>
                  <a:srgbClr val="FF0000"/>
                </a:solidFill>
              </a:rPr>
              <a:t>To: </a:t>
            </a:r>
            <a:r>
              <a:rPr lang="en-US" i="1" dirty="0"/>
              <a:t>entrepreneurial competitive </a:t>
            </a:r>
            <a:r>
              <a:rPr lang="en-GB" dirty="0"/>
              <a:t>IT</a:t>
            </a:r>
            <a:r>
              <a:rPr lang="en-GB" dirty="0">
                <a:solidFill>
                  <a:srgbClr val="FF0000"/>
                </a:solidFill>
              </a:rPr>
              <a:t>T</a:t>
            </a:r>
            <a:r>
              <a:rPr lang="en-US" i="1" dirty="0"/>
              <a:t> </a:t>
            </a:r>
          </a:p>
          <a:p>
            <a:pPr marL="0" indent="0">
              <a:buNone/>
            </a:pPr>
            <a:r>
              <a:rPr lang="en-GB" dirty="0">
                <a:solidFill>
                  <a:srgbClr val="FF0000"/>
                </a:solidFill>
              </a:rPr>
              <a:t>e.g. USA: </a:t>
            </a:r>
            <a:r>
              <a:rPr lang="en-GB" dirty="0" err="1"/>
              <a:t>nGSEs</a:t>
            </a:r>
            <a:r>
              <a:rPr lang="en-GB" dirty="0"/>
              <a:t>, (</a:t>
            </a:r>
            <a:r>
              <a:rPr lang="en-GB" i="1" dirty="0"/>
              <a:t>new Graduate Schools of Education) </a:t>
            </a:r>
            <a:r>
              <a:rPr lang="en-GB" dirty="0"/>
              <a:t>–more affordable, speedy, more practical, less research and theory, urban schools</a:t>
            </a:r>
            <a:r>
              <a:rPr lang="en-US" dirty="0"/>
              <a:t>. </a:t>
            </a:r>
            <a:r>
              <a:rPr lang="en-GB" sz="1100" dirty="0"/>
              <a:t>(</a:t>
            </a:r>
            <a:r>
              <a:rPr lang="en-US" sz="1100" dirty="0"/>
              <a:t>Cochran-Smith, Keefe &amp; Carney, 2018) </a:t>
            </a:r>
          </a:p>
          <a:p>
            <a:pPr marL="0" indent="0">
              <a:buNone/>
            </a:pPr>
            <a:endParaRPr lang="en-US" sz="1100" dirty="0"/>
          </a:p>
          <a:p>
            <a:pPr marL="0" indent="0">
              <a:buNone/>
            </a:pPr>
            <a:r>
              <a:rPr lang="en-US" dirty="0"/>
              <a:t>Philanthropists – beneficial or  </a:t>
            </a:r>
            <a:r>
              <a:rPr lang="en-US" i="1" dirty="0"/>
              <a:t>Winners Take All?</a:t>
            </a:r>
          </a:p>
          <a:p>
            <a:pPr marL="0" indent="0">
              <a:buNone/>
            </a:pPr>
            <a:r>
              <a:rPr lang="en-US" sz="1200" dirty="0" err="1"/>
              <a:t>Giridharadas</a:t>
            </a:r>
            <a:endParaRPr lang="en-US" sz="1200" dirty="0"/>
          </a:p>
          <a:p>
            <a:pPr marL="0" indent="0">
              <a:buNone/>
            </a:pPr>
            <a:endParaRPr lang="en-US" sz="11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ext Placeholder 2"/>
          <p:cNvSpPr>
            <a:spLocks noGrp="1"/>
          </p:cNvSpPr>
          <p:nvPr>
            <p:ph type="body" sz="quarter" idx="11"/>
          </p:nvPr>
        </p:nvSpPr>
        <p:spPr>
          <a:xfrm>
            <a:off x="152400" y="573709"/>
            <a:ext cx="9381745" cy="476034"/>
          </a:xfrm>
        </p:spPr>
        <p:txBody>
          <a:bodyPr/>
          <a:lstStyle/>
          <a:p>
            <a:r>
              <a:rPr lang="en-US" dirty="0"/>
              <a:t>Professions under attack from the other two ‘Logics’ (Eliot </a:t>
            </a:r>
            <a:r>
              <a:rPr lang="en-US" dirty="0" err="1"/>
              <a:t>Friedson</a:t>
            </a:r>
            <a:r>
              <a:rPr lang="en-US" dirty="0"/>
              <a:t>)</a:t>
            </a:r>
          </a:p>
        </p:txBody>
      </p:sp>
      <p:sp>
        <p:nvSpPr>
          <p:cNvPr id="4" name="Text Placeholder 3"/>
          <p:cNvSpPr>
            <a:spLocks noGrp="1"/>
          </p:cNvSpPr>
          <p:nvPr>
            <p:ph type="body" sz="quarter" idx="12"/>
          </p:nvPr>
        </p:nvSpPr>
        <p:spPr>
          <a:xfrm>
            <a:off x="5134492" y="1075895"/>
            <a:ext cx="9360400" cy="593725"/>
          </a:xfrm>
        </p:spPr>
        <p:txBody>
          <a:bodyPr/>
          <a:lstStyle/>
          <a:p>
            <a:r>
              <a:rPr lang="en-US" sz="2800" b="1" dirty="0"/>
              <a:t>And a 4</a:t>
            </a:r>
            <a:r>
              <a:rPr lang="en-US" sz="2800" b="1" baseline="30000" dirty="0"/>
              <a:t>th</a:t>
            </a:r>
            <a:r>
              <a:rPr lang="en-US" sz="2800" b="1" dirty="0"/>
              <a:t> logic too</a:t>
            </a:r>
          </a:p>
        </p:txBody>
      </p:sp>
      <p:sp>
        <p:nvSpPr>
          <p:cNvPr id="6" name="TextBox 5">
            <a:extLst>
              <a:ext uri="{FF2B5EF4-FFF2-40B4-BE49-F238E27FC236}">
                <a16:creationId xmlns:a16="http://schemas.microsoft.com/office/drawing/2014/main" id="{722E0A50-6E65-B840-9DDC-3DC54249FDF0}"/>
              </a:ext>
            </a:extLst>
          </p:cNvPr>
          <p:cNvSpPr txBox="1"/>
          <p:nvPr/>
        </p:nvSpPr>
        <p:spPr>
          <a:xfrm>
            <a:off x="6423286" y="1865913"/>
            <a:ext cx="3001129" cy="4801314"/>
          </a:xfrm>
          <a:prstGeom prst="rect">
            <a:avLst/>
          </a:prstGeom>
          <a:noFill/>
        </p:spPr>
        <p:txBody>
          <a:bodyPr wrap="square" rtlCol="0">
            <a:spAutoFit/>
          </a:bodyPr>
          <a:lstStyle/>
          <a:p>
            <a:r>
              <a:rPr lang="en-US" b="1" dirty="0"/>
              <a:t>Bureaucracy/Managerialism</a:t>
            </a:r>
          </a:p>
          <a:p>
            <a:endParaRPr lang="en-US" b="1" dirty="0"/>
          </a:p>
          <a:p>
            <a:r>
              <a:rPr lang="en-US" dirty="0"/>
              <a:t>Accountability:</a:t>
            </a:r>
            <a:endParaRPr lang="en-US" i="1" dirty="0"/>
          </a:p>
          <a:p>
            <a:pPr marL="285750" indent="-285750">
              <a:buFont typeface="Arial" panose="020B0604020202020204" pitchFamily="34" charset="0"/>
              <a:buChar char="•"/>
            </a:pPr>
            <a:r>
              <a:rPr lang="en-US" dirty="0"/>
              <a:t>Monitoring</a:t>
            </a:r>
          </a:p>
          <a:p>
            <a:pPr marL="285750" indent="-285750">
              <a:buFont typeface="Arial" panose="020B0604020202020204" pitchFamily="34" charset="0"/>
              <a:buChar char="•"/>
            </a:pPr>
            <a:r>
              <a:rPr lang="en-US" dirty="0"/>
              <a:t>Metrics</a:t>
            </a:r>
          </a:p>
          <a:p>
            <a:pPr marL="285750" indent="-285750">
              <a:buFont typeface="Arial" panose="020B0604020202020204" pitchFamily="34" charset="0"/>
              <a:buChar char="•"/>
            </a:pPr>
            <a:r>
              <a:rPr lang="en-US" dirty="0"/>
              <a:t>Training</a:t>
            </a:r>
          </a:p>
          <a:p>
            <a:pPr marL="285750" indent="-285750">
              <a:buFont typeface="Arial" panose="020B0604020202020204" pitchFamily="34" charset="0"/>
              <a:buChar char="•"/>
            </a:pPr>
            <a:r>
              <a:rPr lang="en-US" dirty="0"/>
              <a:t>Inspection</a:t>
            </a:r>
          </a:p>
          <a:p>
            <a:pPr marL="285750" indent="-285750">
              <a:buFont typeface="Arial" panose="020B0604020202020204" pitchFamily="34" charset="0"/>
              <a:buChar char="•"/>
            </a:pPr>
            <a:r>
              <a:rPr lang="en-US" dirty="0"/>
              <a:t>Fabrication</a:t>
            </a:r>
          </a:p>
          <a:p>
            <a:pPr marL="285750" indent="-285750">
              <a:buFont typeface="Arial" panose="020B0604020202020204" pitchFamily="34" charset="0"/>
              <a:buChar char="•"/>
            </a:pPr>
            <a:r>
              <a:rPr lang="en-US" dirty="0"/>
              <a:t>Performance</a:t>
            </a:r>
          </a:p>
          <a:p>
            <a:endParaRPr lang="en-US" dirty="0"/>
          </a:p>
          <a:p>
            <a:r>
              <a:rPr lang="en-US" dirty="0"/>
              <a:t>Ensures high standards across the system</a:t>
            </a:r>
          </a:p>
          <a:p>
            <a:endParaRPr lang="en-US" dirty="0"/>
          </a:p>
          <a:p>
            <a:r>
              <a:rPr lang="en-US" dirty="0">
                <a:solidFill>
                  <a:srgbClr val="FF0000"/>
                </a:solidFill>
              </a:rPr>
              <a:t>How do we prepare teachers for a marketized system?</a:t>
            </a:r>
          </a:p>
          <a:p>
            <a:endParaRPr lang="en-US" dirty="0"/>
          </a:p>
          <a:p>
            <a:endParaRPr lang="en-US" dirty="0"/>
          </a:p>
        </p:txBody>
      </p:sp>
      <p:sp>
        <p:nvSpPr>
          <p:cNvPr id="7" name="TextBox 6">
            <a:extLst>
              <a:ext uri="{FF2B5EF4-FFF2-40B4-BE49-F238E27FC236}">
                <a16:creationId xmlns:a16="http://schemas.microsoft.com/office/drawing/2014/main" id="{16A3BF40-5C6B-DA43-9684-1FA1BE852816}"/>
              </a:ext>
            </a:extLst>
          </p:cNvPr>
          <p:cNvSpPr txBox="1"/>
          <p:nvPr/>
        </p:nvSpPr>
        <p:spPr>
          <a:xfrm>
            <a:off x="9424416" y="1865913"/>
            <a:ext cx="2767583" cy="2862322"/>
          </a:xfrm>
          <a:prstGeom prst="rect">
            <a:avLst/>
          </a:prstGeom>
          <a:noFill/>
        </p:spPr>
        <p:txBody>
          <a:bodyPr wrap="square" rtlCol="0">
            <a:spAutoFit/>
          </a:bodyPr>
          <a:lstStyle/>
          <a:p>
            <a:r>
              <a:rPr lang="en-US" b="1" dirty="0"/>
              <a:t>A 4</a:t>
            </a:r>
            <a:r>
              <a:rPr lang="en-US" b="1" baseline="30000" dirty="0"/>
              <a:t>th</a:t>
            </a:r>
            <a:r>
              <a:rPr lang="en-US" b="1" dirty="0"/>
              <a:t> Logic</a:t>
            </a:r>
          </a:p>
          <a:p>
            <a:r>
              <a:rPr lang="en-US" b="1" dirty="0"/>
              <a:t>Artificial Intelligence</a:t>
            </a:r>
          </a:p>
          <a:p>
            <a:endParaRPr lang="en-US" b="1" dirty="0"/>
          </a:p>
          <a:p>
            <a:r>
              <a:rPr lang="en-US" dirty="0"/>
              <a:t>Distinct logic because ‘black box’ and potential scale of impact.</a:t>
            </a:r>
          </a:p>
          <a:p>
            <a:endParaRPr lang="en-US" b="1" dirty="0"/>
          </a:p>
          <a:p>
            <a:r>
              <a:rPr lang="en-US" i="1" dirty="0">
                <a:solidFill>
                  <a:srgbClr val="FF0000"/>
                </a:solidFill>
              </a:rPr>
              <a:t>Only</a:t>
            </a:r>
            <a:r>
              <a:rPr lang="en-US" i="1" dirty="0"/>
              <a:t> </a:t>
            </a:r>
            <a:r>
              <a:rPr lang="en-US" i="1" u="sng" dirty="0"/>
              <a:t>humans</a:t>
            </a:r>
            <a:r>
              <a:rPr lang="en-US" i="1" dirty="0"/>
              <a:t> teach</a:t>
            </a:r>
            <a:r>
              <a:rPr lang="en-US" i="1" dirty="0">
                <a:solidFill>
                  <a:srgbClr val="FF0000"/>
                </a:solidFill>
              </a:rPr>
              <a:t>?</a:t>
            </a:r>
          </a:p>
          <a:p>
            <a:endParaRPr lang="en-US" b="1" dirty="0"/>
          </a:p>
          <a:p>
            <a:endParaRPr lang="en-US" b="1" dirty="0"/>
          </a:p>
        </p:txBody>
      </p:sp>
      <p:sp>
        <p:nvSpPr>
          <p:cNvPr id="8" name="TextBox 7">
            <a:extLst>
              <a:ext uri="{FF2B5EF4-FFF2-40B4-BE49-F238E27FC236}">
                <a16:creationId xmlns:a16="http://schemas.microsoft.com/office/drawing/2014/main" id="{CF306738-D580-464A-B6B8-A4E9BED2FBC1}"/>
              </a:ext>
            </a:extLst>
          </p:cNvPr>
          <p:cNvSpPr txBox="1"/>
          <p:nvPr/>
        </p:nvSpPr>
        <p:spPr>
          <a:xfrm>
            <a:off x="350357" y="1820985"/>
            <a:ext cx="2527125" cy="4770537"/>
          </a:xfrm>
          <a:prstGeom prst="rect">
            <a:avLst/>
          </a:prstGeom>
          <a:noFill/>
        </p:spPr>
        <p:txBody>
          <a:bodyPr wrap="square" rtlCol="0">
            <a:spAutoFit/>
          </a:bodyPr>
          <a:lstStyle/>
          <a:p>
            <a:r>
              <a:rPr lang="en-US" b="1" dirty="0"/>
              <a:t>Professionalism</a:t>
            </a:r>
          </a:p>
          <a:p>
            <a:endParaRPr lang="en-US" b="1" dirty="0"/>
          </a:p>
          <a:p>
            <a:r>
              <a:rPr lang="en-US" dirty="0">
                <a:solidFill>
                  <a:srgbClr val="FF0000"/>
                </a:solidFill>
              </a:rPr>
              <a:t>Worst: </a:t>
            </a:r>
          </a:p>
          <a:p>
            <a:pPr marL="285750" indent="-285750">
              <a:buFont typeface="Arial" panose="020B0604020202020204" pitchFamily="34" charset="0"/>
              <a:buChar char="•"/>
            </a:pPr>
            <a:r>
              <a:rPr lang="en-US" dirty="0"/>
              <a:t>Elitist</a:t>
            </a:r>
          </a:p>
          <a:p>
            <a:pPr marL="285750" indent="-285750">
              <a:buFont typeface="Arial" panose="020B0604020202020204" pitchFamily="34" charset="0"/>
              <a:buChar char="•"/>
            </a:pPr>
            <a:r>
              <a:rPr lang="en-US" dirty="0"/>
              <a:t>Theoretical </a:t>
            </a:r>
          </a:p>
          <a:p>
            <a:pPr marL="285750" indent="-285750">
              <a:buFont typeface="Arial" panose="020B0604020202020204" pitchFamily="34" charset="0"/>
              <a:buChar char="•"/>
            </a:pPr>
            <a:r>
              <a:rPr lang="en-US" dirty="0"/>
              <a:t>Credentialism,</a:t>
            </a:r>
          </a:p>
          <a:p>
            <a:pPr marL="285750" indent="-285750">
              <a:buFont typeface="Arial" panose="020B0604020202020204" pitchFamily="34" charset="0"/>
              <a:buChar char="•"/>
            </a:pPr>
            <a:r>
              <a:rPr lang="en-US" dirty="0"/>
              <a:t>Self serving </a:t>
            </a:r>
          </a:p>
          <a:p>
            <a:pPr marL="285750" indent="-285750">
              <a:buFont typeface="Arial" panose="020B0604020202020204" pitchFamily="34" charset="0"/>
              <a:buChar char="•"/>
            </a:pPr>
            <a:r>
              <a:rPr lang="en-US" i="1" dirty="0"/>
              <a:t>Conspiracy against the laity </a:t>
            </a:r>
            <a:r>
              <a:rPr lang="en-US" dirty="0"/>
              <a:t>(Shaw, 1906)</a:t>
            </a:r>
          </a:p>
          <a:p>
            <a:endParaRPr lang="en-US" dirty="0"/>
          </a:p>
          <a:p>
            <a:r>
              <a:rPr lang="en-US" dirty="0">
                <a:solidFill>
                  <a:srgbClr val="FF0000"/>
                </a:solidFill>
              </a:rPr>
              <a:t>Best: </a:t>
            </a:r>
            <a:r>
              <a:rPr lang="en-US" dirty="0"/>
              <a:t>the necessary bastions of </a:t>
            </a:r>
          </a:p>
          <a:p>
            <a:pPr marL="285750" indent="-285750">
              <a:buFont typeface="Arial" panose="020B0604020202020204" pitchFamily="34" charset="0"/>
              <a:buChar char="•"/>
            </a:pPr>
            <a:r>
              <a:rPr lang="en-US" dirty="0">
                <a:solidFill>
                  <a:srgbClr val="FF0000"/>
                </a:solidFill>
              </a:rPr>
              <a:t>Trustworthiness</a:t>
            </a:r>
          </a:p>
          <a:p>
            <a:pPr marL="285750" indent="-285750">
              <a:buFont typeface="Arial" panose="020B0604020202020204" pitchFamily="34" charset="0"/>
              <a:buChar char="•"/>
            </a:pPr>
            <a:r>
              <a:rPr lang="en-US" dirty="0">
                <a:solidFill>
                  <a:srgbClr val="FF0000"/>
                </a:solidFill>
              </a:rPr>
              <a:t>Expertise</a:t>
            </a:r>
          </a:p>
          <a:p>
            <a:endParaRPr lang="en-US" b="1" dirty="0"/>
          </a:p>
          <a:p>
            <a:endParaRPr lang="en-GB" sz="800" dirty="0"/>
          </a:p>
          <a:p>
            <a:endParaRPr lang="en-GB" sz="800" dirty="0"/>
          </a:p>
          <a:p>
            <a:endParaRPr lang="en-US" b="1" dirty="0"/>
          </a:p>
        </p:txBody>
      </p:sp>
      <p:pic>
        <p:nvPicPr>
          <p:cNvPr id="9" name="Picture 8">
            <a:extLst>
              <a:ext uri="{FF2B5EF4-FFF2-40B4-BE49-F238E27FC236}">
                <a16:creationId xmlns:a16="http://schemas.microsoft.com/office/drawing/2014/main" id="{731EBC57-7235-1041-8A45-14004BBCECBA}"/>
              </a:ext>
            </a:extLst>
          </p:cNvPr>
          <p:cNvPicPr>
            <a:picLocks noChangeAspect="1"/>
          </p:cNvPicPr>
          <p:nvPr/>
        </p:nvPicPr>
        <p:blipFill>
          <a:blip r:embed="rId3"/>
          <a:stretch>
            <a:fillRect/>
          </a:stretch>
        </p:blipFill>
        <p:spPr>
          <a:xfrm>
            <a:off x="9340884" y="5757031"/>
            <a:ext cx="2669146" cy="907510"/>
          </a:xfrm>
          <a:prstGeom prst="rect">
            <a:avLst/>
          </a:prstGeom>
        </p:spPr>
      </p:pic>
      <p:pic>
        <p:nvPicPr>
          <p:cNvPr id="10" name="Picture 9">
            <a:extLst>
              <a:ext uri="{FF2B5EF4-FFF2-40B4-BE49-F238E27FC236}">
                <a16:creationId xmlns:a16="http://schemas.microsoft.com/office/drawing/2014/main" id="{FD643072-8A3C-8046-9E15-AE54C52290DA}"/>
              </a:ext>
            </a:extLst>
          </p:cNvPr>
          <p:cNvPicPr>
            <a:picLocks noChangeAspect="1"/>
          </p:cNvPicPr>
          <p:nvPr/>
        </p:nvPicPr>
        <p:blipFill>
          <a:blip r:embed="rId4"/>
          <a:stretch>
            <a:fillRect/>
          </a:stretch>
        </p:blipFill>
        <p:spPr>
          <a:xfrm>
            <a:off x="9915541" y="4206254"/>
            <a:ext cx="1519832" cy="1643539"/>
          </a:xfrm>
          <a:prstGeom prst="rect">
            <a:avLst/>
          </a:prstGeom>
        </p:spPr>
      </p:pic>
    </p:spTree>
    <p:extLst>
      <p:ext uri="{BB962C8B-B14F-4D97-AF65-F5344CB8AC3E}">
        <p14:creationId xmlns:p14="http://schemas.microsoft.com/office/powerpoint/2010/main" val="389011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C249D7-D4DE-9442-81A0-0DFE9D84B1E8}"/>
              </a:ext>
            </a:extLst>
          </p:cNvPr>
          <p:cNvSpPr>
            <a:spLocks noGrp="1"/>
          </p:cNvSpPr>
          <p:nvPr>
            <p:ph type="body" sz="quarter" idx="13"/>
          </p:nvPr>
        </p:nvSpPr>
        <p:spPr>
          <a:xfrm>
            <a:off x="271018" y="1876550"/>
            <a:ext cx="9545574" cy="3952403"/>
          </a:xfrm>
        </p:spPr>
        <p:txBody>
          <a:bodyPr/>
          <a:lstStyle/>
          <a:p>
            <a:r>
              <a:rPr lang="en-GB" sz="2800" dirty="0"/>
              <a:t>Everyone has a </a:t>
            </a:r>
            <a:r>
              <a:rPr lang="en-GB" sz="2800" i="1" dirty="0">
                <a:solidFill>
                  <a:srgbClr val="FF0000"/>
                </a:solidFill>
              </a:rPr>
              <a:t>Geographical Imagination</a:t>
            </a:r>
            <a:r>
              <a:rPr lang="en-GB" sz="2800" dirty="0"/>
              <a:t>; a sense of their </a:t>
            </a:r>
            <a:r>
              <a:rPr lang="en-GB" sz="2800" dirty="0">
                <a:solidFill>
                  <a:srgbClr val="FF0000"/>
                </a:solidFill>
              </a:rPr>
              <a:t>place</a:t>
            </a:r>
            <a:r>
              <a:rPr lang="en-GB" sz="2800" dirty="0"/>
              <a:t>, based on </a:t>
            </a:r>
            <a:r>
              <a:rPr lang="en-GB" sz="2800" dirty="0">
                <a:solidFill>
                  <a:srgbClr val="FF0000"/>
                </a:solidFill>
              </a:rPr>
              <a:t>location</a:t>
            </a:r>
            <a:r>
              <a:rPr lang="en-GB" sz="2800" dirty="0"/>
              <a:t> and on </a:t>
            </a:r>
            <a:r>
              <a:rPr lang="en-GB" sz="2800" dirty="0">
                <a:solidFill>
                  <a:srgbClr val="FF0000"/>
                </a:solidFill>
              </a:rPr>
              <a:t>status </a:t>
            </a:r>
            <a:r>
              <a:rPr lang="en-GB" sz="1400" dirty="0">
                <a:solidFill>
                  <a:schemeClr val="tx1"/>
                </a:solidFill>
              </a:rPr>
              <a:t>(Massey, 2000)</a:t>
            </a:r>
          </a:p>
          <a:p>
            <a:pPr marL="0" indent="0">
              <a:buNone/>
            </a:pPr>
            <a:endParaRPr lang="en-US" sz="2800" i="1" dirty="0">
              <a:solidFill>
                <a:srgbClr val="FF0000"/>
              </a:solidFill>
            </a:endParaRPr>
          </a:p>
          <a:p>
            <a:r>
              <a:rPr lang="en-US" sz="2800" dirty="0"/>
              <a:t>Embodiment of place by Seamus Heaney </a:t>
            </a:r>
          </a:p>
          <a:p>
            <a:pPr marL="0" indent="0">
              <a:buNone/>
            </a:pPr>
            <a:r>
              <a:rPr lang="en-GB" sz="2800" i="1" dirty="0">
                <a:solidFill>
                  <a:srgbClr val="FF0000"/>
                </a:solidFill>
              </a:rPr>
              <a:t>I had my existence. I was there. </a:t>
            </a:r>
          </a:p>
          <a:p>
            <a:pPr marL="0" indent="0">
              <a:buNone/>
            </a:pPr>
            <a:r>
              <a:rPr lang="en-GB" sz="2800" i="1" dirty="0">
                <a:solidFill>
                  <a:srgbClr val="FF0000"/>
                </a:solidFill>
              </a:rPr>
              <a:t>Me in place and the place in me</a:t>
            </a:r>
            <a:r>
              <a:rPr lang="en-GB" sz="2800" i="1" dirty="0"/>
              <a:t> </a:t>
            </a:r>
          </a:p>
          <a:p>
            <a:pPr marL="0" indent="0">
              <a:buNone/>
            </a:pPr>
            <a:r>
              <a:rPr lang="en-GB" sz="1400" dirty="0"/>
              <a:t>(</a:t>
            </a:r>
            <a:r>
              <a:rPr lang="en-GB" sz="1400" i="1" dirty="0"/>
              <a:t>A Herbal</a:t>
            </a:r>
            <a:r>
              <a:rPr lang="en-GB" sz="1400" dirty="0"/>
              <a:t>, </a:t>
            </a:r>
            <a:r>
              <a:rPr lang="fr-FR" sz="1400" dirty="0" err="1"/>
              <a:t>Human</a:t>
            </a:r>
            <a:r>
              <a:rPr lang="fr-FR" sz="1400" dirty="0"/>
              <a:t> Chain</a:t>
            </a:r>
            <a:r>
              <a:rPr lang="en-GB" sz="1400" dirty="0"/>
              <a:t>, 2010) </a:t>
            </a:r>
            <a:endParaRPr lang="en-US" sz="1400" dirty="0"/>
          </a:p>
          <a:p>
            <a:pPr marL="0" indent="0">
              <a:buNone/>
            </a:pPr>
            <a:endParaRPr lang="en-US" dirty="0"/>
          </a:p>
          <a:p>
            <a:pPr marL="0" indent="0">
              <a:buNone/>
            </a:pPr>
            <a:endParaRPr lang="en-US" dirty="0">
              <a:solidFill>
                <a:srgbClr val="FF0000"/>
              </a:solidFill>
            </a:endParaRPr>
          </a:p>
          <a:p>
            <a:endParaRPr lang="en-US" dirty="0">
              <a:solidFill>
                <a:srgbClr val="FF0000"/>
              </a:solidFill>
            </a:endParaRPr>
          </a:p>
          <a:p>
            <a:pPr marL="0" indent="0">
              <a:buNone/>
            </a:pPr>
            <a:endParaRPr lang="en-US" dirty="0">
              <a:solidFill>
                <a:schemeClr val="tx1"/>
              </a:solidFill>
            </a:endParaRPr>
          </a:p>
          <a:p>
            <a:pPr marL="0" indent="0">
              <a:buNone/>
            </a:pPr>
            <a:endParaRPr lang="en-US" dirty="0"/>
          </a:p>
        </p:txBody>
      </p:sp>
      <p:sp>
        <p:nvSpPr>
          <p:cNvPr id="3" name="Text Placeholder 2">
            <a:extLst>
              <a:ext uri="{FF2B5EF4-FFF2-40B4-BE49-F238E27FC236}">
                <a16:creationId xmlns:a16="http://schemas.microsoft.com/office/drawing/2014/main" id="{41F7AF2A-6D0F-C246-BDAE-9A4FB3E961A3}"/>
              </a:ext>
            </a:extLst>
          </p:cNvPr>
          <p:cNvSpPr>
            <a:spLocks noGrp="1"/>
          </p:cNvSpPr>
          <p:nvPr>
            <p:ph type="body" sz="quarter" idx="11"/>
          </p:nvPr>
        </p:nvSpPr>
        <p:spPr>
          <a:xfrm>
            <a:off x="171450" y="573709"/>
            <a:ext cx="9744710" cy="476034"/>
          </a:xfrm>
        </p:spPr>
        <p:txBody>
          <a:bodyPr/>
          <a:lstStyle/>
          <a:p>
            <a:r>
              <a:rPr lang="en-US" dirty="0"/>
              <a:t>The Place Model….I do admire Bourdieu…. but  prefer </a:t>
            </a:r>
            <a:r>
              <a:rPr lang="en-US" sz="2800" spc="-50" dirty="0">
                <a:solidFill>
                  <a:srgbClr val="BAA360"/>
                </a:solidFill>
              </a:rPr>
              <a:t>Geographical Imagination</a:t>
            </a:r>
          </a:p>
        </p:txBody>
      </p:sp>
      <p:pic>
        <p:nvPicPr>
          <p:cNvPr id="6" name="Picture 5">
            <a:extLst>
              <a:ext uri="{FF2B5EF4-FFF2-40B4-BE49-F238E27FC236}">
                <a16:creationId xmlns:a16="http://schemas.microsoft.com/office/drawing/2014/main" id="{CBA7D282-87ED-184B-BB22-403F0C70232B}"/>
              </a:ext>
            </a:extLst>
          </p:cNvPr>
          <p:cNvPicPr>
            <a:picLocks noChangeAspect="1"/>
          </p:cNvPicPr>
          <p:nvPr/>
        </p:nvPicPr>
        <p:blipFill>
          <a:blip r:embed="rId3"/>
          <a:stretch>
            <a:fillRect/>
          </a:stretch>
        </p:blipFill>
        <p:spPr>
          <a:xfrm>
            <a:off x="9156207" y="2514769"/>
            <a:ext cx="3683000" cy="2209800"/>
          </a:xfrm>
          <a:prstGeom prst="rect">
            <a:avLst/>
          </a:prstGeom>
        </p:spPr>
      </p:pic>
      <p:pic>
        <p:nvPicPr>
          <p:cNvPr id="7" name="Picture 6">
            <a:extLst>
              <a:ext uri="{FF2B5EF4-FFF2-40B4-BE49-F238E27FC236}">
                <a16:creationId xmlns:a16="http://schemas.microsoft.com/office/drawing/2014/main" id="{20B8CBAA-7868-8747-89FC-A5C56AA6F6A6}"/>
              </a:ext>
            </a:extLst>
          </p:cNvPr>
          <p:cNvPicPr>
            <a:picLocks noChangeAspect="1"/>
          </p:cNvPicPr>
          <p:nvPr/>
        </p:nvPicPr>
        <p:blipFill>
          <a:blip r:embed="rId4"/>
          <a:stretch>
            <a:fillRect/>
          </a:stretch>
        </p:blipFill>
        <p:spPr>
          <a:xfrm>
            <a:off x="7409329" y="4000500"/>
            <a:ext cx="1905000" cy="2857500"/>
          </a:xfrm>
          <a:prstGeom prst="rect">
            <a:avLst/>
          </a:prstGeom>
        </p:spPr>
      </p:pic>
    </p:spTree>
    <p:extLst>
      <p:ext uri="{BB962C8B-B14F-4D97-AF65-F5344CB8AC3E}">
        <p14:creationId xmlns:p14="http://schemas.microsoft.com/office/powerpoint/2010/main" val="309930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C249D7-D4DE-9442-81A0-0DFE9D84B1E8}"/>
              </a:ext>
            </a:extLst>
          </p:cNvPr>
          <p:cNvSpPr>
            <a:spLocks noGrp="1"/>
          </p:cNvSpPr>
          <p:nvPr>
            <p:ph type="body" sz="quarter" idx="13"/>
          </p:nvPr>
        </p:nvSpPr>
        <p:spPr>
          <a:xfrm>
            <a:off x="231820" y="1643469"/>
            <a:ext cx="11191741" cy="4042108"/>
          </a:xfrm>
        </p:spPr>
        <p:txBody>
          <a:bodyPr/>
          <a:lstStyle/>
          <a:p>
            <a:pPr marL="0" indent="0">
              <a:buNone/>
            </a:pPr>
            <a:r>
              <a:rPr lang="en-US" sz="2800" dirty="0"/>
              <a:t>The model juxtaposes two senses of </a:t>
            </a:r>
            <a:r>
              <a:rPr lang="en-US" sz="2800" b="1" dirty="0"/>
              <a:t>place</a:t>
            </a:r>
            <a:endParaRPr lang="en-GB" sz="2800" b="1" dirty="0"/>
          </a:p>
          <a:p>
            <a:pPr lvl="0" fontAlgn="base"/>
            <a:r>
              <a:rPr lang="en-US" sz="2800" b="1" dirty="0">
                <a:solidFill>
                  <a:srgbClr val="FF0000"/>
                </a:solidFill>
              </a:rPr>
              <a:t>place</a:t>
            </a:r>
            <a:r>
              <a:rPr lang="en-US" sz="2800" dirty="0">
                <a:solidFill>
                  <a:srgbClr val="FF0000"/>
                </a:solidFill>
              </a:rPr>
              <a:t> in the humanistic geography tradition as a process of learning </a:t>
            </a:r>
            <a:r>
              <a:rPr lang="en-US" sz="2800" dirty="0"/>
              <a:t>- location in relation to the expanding horizon of a cumulative, career-long learning journey</a:t>
            </a:r>
            <a:endParaRPr lang="en-GB" sz="2800" dirty="0"/>
          </a:p>
          <a:p>
            <a:pPr lvl="0" fontAlgn="base"/>
            <a:r>
              <a:rPr lang="en-US" sz="2800" b="1" dirty="0">
                <a:solidFill>
                  <a:srgbClr val="FF0000"/>
                </a:solidFill>
              </a:rPr>
              <a:t>place </a:t>
            </a:r>
            <a:r>
              <a:rPr lang="en-US" sz="2800" dirty="0">
                <a:solidFill>
                  <a:srgbClr val="FF0000"/>
                </a:solidFill>
              </a:rPr>
              <a:t>in the sociological sense of esteem</a:t>
            </a:r>
            <a:endParaRPr lang="en-US" sz="2800" dirty="0"/>
          </a:p>
          <a:p>
            <a:pPr marL="0" lvl="0" indent="0" fontAlgn="base">
              <a:buNone/>
            </a:pPr>
            <a:endParaRPr lang="en-US" sz="2800" dirty="0">
              <a:solidFill>
                <a:srgbClr val="FF0000"/>
              </a:solidFill>
            </a:endParaRPr>
          </a:p>
          <a:p>
            <a:pPr marL="0" indent="0">
              <a:buNone/>
            </a:pPr>
            <a:r>
              <a:rPr lang="en-US" sz="2800" b="1" dirty="0">
                <a:solidFill>
                  <a:schemeClr val="tx1"/>
                </a:solidFill>
              </a:rPr>
              <a:t>For you….</a:t>
            </a:r>
          </a:p>
          <a:p>
            <a:pPr marL="0" indent="0">
              <a:buNone/>
            </a:pPr>
            <a:r>
              <a:rPr lang="en-US" sz="2800" dirty="0"/>
              <a:t>1. Consider where you might fit…perhaps several places in any one year/term/day…</a:t>
            </a:r>
          </a:p>
          <a:p>
            <a:pPr marL="0" indent="0">
              <a:buNone/>
            </a:pPr>
            <a:r>
              <a:rPr lang="en-US" sz="2800" dirty="0"/>
              <a:t>                          2. Spot the animals….</a:t>
            </a:r>
          </a:p>
        </p:txBody>
      </p:sp>
      <p:sp>
        <p:nvSpPr>
          <p:cNvPr id="3" name="Text Placeholder 2">
            <a:extLst>
              <a:ext uri="{FF2B5EF4-FFF2-40B4-BE49-F238E27FC236}">
                <a16:creationId xmlns:a16="http://schemas.microsoft.com/office/drawing/2014/main" id="{41F7AF2A-6D0F-C246-BDAE-9A4FB3E961A3}"/>
              </a:ext>
            </a:extLst>
          </p:cNvPr>
          <p:cNvSpPr>
            <a:spLocks noGrp="1"/>
          </p:cNvSpPr>
          <p:nvPr>
            <p:ph type="body" sz="quarter" idx="11"/>
          </p:nvPr>
        </p:nvSpPr>
        <p:spPr/>
        <p:txBody>
          <a:bodyPr/>
          <a:lstStyle/>
          <a:p>
            <a:r>
              <a:rPr lang="en-US" dirty="0"/>
              <a:t>The Place Model</a:t>
            </a:r>
          </a:p>
        </p:txBody>
      </p:sp>
      <p:sp>
        <p:nvSpPr>
          <p:cNvPr id="4" name="Text Placeholder 3">
            <a:extLst>
              <a:ext uri="{FF2B5EF4-FFF2-40B4-BE49-F238E27FC236}">
                <a16:creationId xmlns:a16="http://schemas.microsoft.com/office/drawing/2014/main" id="{04A2D5CC-57C5-5240-A22A-6D04409F5E7D}"/>
              </a:ext>
            </a:extLst>
          </p:cNvPr>
          <p:cNvSpPr>
            <a:spLocks noGrp="1"/>
          </p:cNvSpPr>
          <p:nvPr>
            <p:ph type="body" sz="quarter" idx="12"/>
          </p:nvPr>
        </p:nvSpPr>
        <p:spPr/>
        <p:txBody>
          <a:bodyPr/>
          <a:lstStyle/>
          <a:p>
            <a:r>
              <a:rPr lang="en-US" dirty="0"/>
              <a:t>is a Geographical Imagination….applied to teacher educators</a:t>
            </a:r>
          </a:p>
        </p:txBody>
      </p:sp>
      <p:pic>
        <p:nvPicPr>
          <p:cNvPr id="5" name="Picture 4">
            <a:extLst>
              <a:ext uri="{FF2B5EF4-FFF2-40B4-BE49-F238E27FC236}">
                <a16:creationId xmlns:a16="http://schemas.microsoft.com/office/drawing/2014/main" id="{A83F89D4-15ED-F540-99CF-30E5A7D686D7}"/>
              </a:ext>
            </a:extLst>
          </p:cNvPr>
          <p:cNvPicPr>
            <a:picLocks noChangeAspect="1"/>
          </p:cNvPicPr>
          <p:nvPr/>
        </p:nvPicPr>
        <p:blipFill>
          <a:blip r:embed="rId3"/>
          <a:stretch>
            <a:fillRect/>
          </a:stretch>
        </p:blipFill>
        <p:spPr>
          <a:xfrm>
            <a:off x="9121939" y="5220781"/>
            <a:ext cx="2966720" cy="1637219"/>
          </a:xfrm>
          <a:prstGeom prst="rect">
            <a:avLst/>
          </a:prstGeom>
        </p:spPr>
      </p:pic>
    </p:spTree>
    <p:extLst>
      <p:ext uri="{BB962C8B-B14F-4D97-AF65-F5344CB8AC3E}">
        <p14:creationId xmlns:p14="http://schemas.microsoft.com/office/powerpoint/2010/main" val="674904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212024</TotalTime>
  <Words>6849</Words>
  <Application>Microsoft Macintosh PowerPoint</Application>
  <PresentationFormat>Widescreen</PresentationFormat>
  <Paragraphs>474</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Clarke, Linda</dc:creator>
  <cp:lastModifiedBy>Microsoft Office User</cp:lastModifiedBy>
  <cp:revision>292</cp:revision>
  <cp:lastPrinted>2019-05-07T12:46:48Z</cp:lastPrinted>
  <dcterms:created xsi:type="dcterms:W3CDTF">2018-09-24T14:56:31Z</dcterms:created>
  <dcterms:modified xsi:type="dcterms:W3CDTF">2019-05-13T07:18:26Z</dcterms:modified>
</cp:coreProperties>
</file>