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7" r:id="rId2"/>
    <p:sldId id="348" r:id="rId3"/>
    <p:sldId id="400" r:id="rId4"/>
    <p:sldId id="401" r:id="rId5"/>
    <p:sldId id="260" r:id="rId6"/>
    <p:sldId id="351" r:id="rId7"/>
    <p:sldId id="337" r:id="rId8"/>
    <p:sldId id="344" r:id="rId9"/>
    <p:sldId id="352" r:id="rId10"/>
    <p:sldId id="362" r:id="rId11"/>
    <p:sldId id="338" r:id="rId12"/>
    <p:sldId id="368" r:id="rId13"/>
    <p:sldId id="369" r:id="rId14"/>
    <p:sldId id="370" r:id="rId15"/>
    <p:sldId id="371" r:id="rId16"/>
    <p:sldId id="393" r:id="rId17"/>
    <p:sldId id="354" r:id="rId18"/>
    <p:sldId id="365" r:id="rId19"/>
    <p:sldId id="364" r:id="rId20"/>
    <p:sldId id="355" r:id="rId21"/>
    <p:sldId id="356" r:id="rId22"/>
    <p:sldId id="357" r:id="rId23"/>
    <p:sldId id="366" r:id="rId24"/>
    <p:sldId id="367" r:id="rId25"/>
    <p:sldId id="395" r:id="rId26"/>
    <p:sldId id="396" r:id="rId27"/>
    <p:sldId id="397" r:id="rId28"/>
    <p:sldId id="359" r:id="rId29"/>
    <p:sldId id="375" r:id="rId30"/>
    <p:sldId id="358" r:id="rId31"/>
    <p:sldId id="363" r:id="rId32"/>
    <p:sldId id="360" r:id="rId33"/>
    <p:sldId id="377" r:id="rId34"/>
    <p:sldId id="389" r:id="rId35"/>
    <p:sldId id="390" r:id="rId36"/>
    <p:sldId id="379" r:id="rId37"/>
    <p:sldId id="387" r:id="rId38"/>
    <p:sldId id="388" r:id="rId39"/>
    <p:sldId id="382" r:id="rId40"/>
    <p:sldId id="383" r:id="rId41"/>
    <p:sldId id="384" r:id="rId42"/>
    <p:sldId id="391" r:id="rId43"/>
    <p:sldId id="399" r:id="rId44"/>
    <p:sldId id="385" r:id="rId45"/>
    <p:sldId id="347" r:id="rId46"/>
    <p:sldId id="398"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94" d="100"/>
          <a:sy n="94" d="100"/>
        </p:scale>
        <p:origin x="-6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AA340E-862C-4A1F-B4C2-A253CDC3A73A}" type="datetimeFigureOut">
              <a:rPr lang="en-GB" smtClean="0"/>
              <a:pPr/>
              <a:t>15/05/2015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9E6B72-E538-41E7-9371-C625E3D444C8}" type="slidenum">
              <a:rPr lang="en-GB" smtClean="0"/>
              <a:pPr/>
              <a:t>‹#›</a:t>
            </a:fld>
            <a:endParaRPr lang="en-GB" dirty="0"/>
          </a:p>
        </p:txBody>
      </p:sp>
    </p:spTree>
    <p:extLst>
      <p:ext uri="{BB962C8B-B14F-4D97-AF65-F5344CB8AC3E}">
        <p14:creationId xmlns:p14="http://schemas.microsoft.com/office/powerpoint/2010/main" val="1215433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DF4DA-AC1A-4B08-AC83-3CF419964177}" type="datetimeFigureOut">
              <a:rPr lang="en-GB" smtClean="0"/>
              <a:pPr/>
              <a:t>15/05/2015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3D2BC-F978-4F12-B2C1-F7DB4EC56734}" type="slidenum">
              <a:rPr lang="en-GB" smtClean="0"/>
              <a:pPr/>
              <a:t>‹#›</a:t>
            </a:fld>
            <a:endParaRPr lang="en-GB" dirty="0"/>
          </a:p>
        </p:txBody>
      </p:sp>
    </p:spTree>
    <p:extLst>
      <p:ext uri="{BB962C8B-B14F-4D97-AF65-F5344CB8AC3E}">
        <p14:creationId xmlns:p14="http://schemas.microsoft.com/office/powerpoint/2010/main" val="142805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6C23DFA0-8D78-4D24-B4E6-E18CB8D511D0}" type="slidenum">
              <a:rPr lang="en-GB" smtClean="0"/>
              <a:pPr>
                <a:defRPr/>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317EE8-5A5B-4ADE-9CC6-1FC1B355A007}" type="slidenum">
              <a:rPr lang="en-GB" smtClean="0"/>
              <a:pPr fontAlgn="base">
                <a:spcBef>
                  <a:spcPct val="0"/>
                </a:spcBef>
                <a:spcAft>
                  <a:spcPct val="0"/>
                </a:spcAft>
                <a:defRPr/>
              </a:pPr>
              <a:t>44</a:t>
            </a:fld>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DA54A5-A386-4529-95A6-FA048E769D27}" type="datetimeFigureOut">
              <a:rPr lang="en-GB" smtClean="0"/>
              <a:pPr/>
              <a:t>15/05/2015</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7B3694C-7986-4839-9FD1-DC55570CCEAB}"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DA54A5-A386-4529-95A6-FA048E769D27}" type="datetimeFigureOut">
              <a:rPr lang="en-GB" smtClean="0"/>
              <a:pPr/>
              <a:t>15/05/2015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7B3694C-7986-4839-9FD1-DC55570CCEA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DA54A5-A386-4529-95A6-FA048E769D27}" type="datetimeFigureOut">
              <a:rPr lang="en-GB" smtClean="0"/>
              <a:pPr/>
              <a:t>15/05/2015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7B3694C-7986-4839-9FD1-DC55570CCEA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DA54A5-A386-4529-95A6-FA048E769D27}" type="datetimeFigureOut">
              <a:rPr lang="en-GB" smtClean="0"/>
              <a:pPr/>
              <a:t>15/05/2015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7B3694C-7986-4839-9FD1-DC55570CCEAB}" type="slidenum">
              <a:rPr lang="en-GB" smtClean="0"/>
              <a:pPr/>
              <a:t>‹#›</a:t>
            </a:fld>
            <a:endParaRPr lang="en-GB"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DA54A5-A386-4529-95A6-FA048E769D27}" type="datetimeFigureOut">
              <a:rPr lang="en-GB" smtClean="0"/>
              <a:pPr/>
              <a:t>15/05/2015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7B3694C-7986-4839-9FD1-DC55570CCEAB}"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DA54A5-A386-4529-95A6-FA048E769D27}" type="datetimeFigureOut">
              <a:rPr lang="en-GB" smtClean="0"/>
              <a:pPr/>
              <a:t>15/05/2015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7B3694C-7986-4839-9FD1-DC55570CCEAB}" type="slidenum">
              <a:rPr lang="en-GB" smtClean="0"/>
              <a:pPr/>
              <a:t>‹#›</a:t>
            </a:fld>
            <a:endParaRPr lang="en-GB"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DA54A5-A386-4529-95A6-FA048E769D27}" type="datetimeFigureOut">
              <a:rPr lang="en-GB" smtClean="0"/>
              <a:pPr/>
              <a:t>15/05/2015</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E7B3694C-7986-4839-9FD1-DC55570CCEAB}"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9DA54A5-A386-4529-95A6-FA048E769D27}" type="datetimeFigureOut">
              <a:rPr lang="en-GB" smtClean="0"/>
              <a:pPr/>
              <a:t>15/05/2015</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E7B3694C-7986-4839-9FD1-DC55570CCEAB}" type="slidenum">
              <a:rPr lang="en-GB" smtClean="0"/>
              <a:pPr/>
              <a:t>‹#›</a:t>
            </a:fld>
            <a:endParaRPr lang="en-GB"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9DA54A5-A386-4529-95A6-FA048E769D27}" type="datetimeFigureOut">
              <a:rPr lang="en-GB" smtClean="0"/>
              <a:pPr/>
              <a:t>15/05/2015</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E7B3694C-7986-4839-9FD1-DC55570CCEAB}"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9DA54A5-A386-4529-95A6-FA048E769D27}" type="datetimeFigureOut">
              <a:rPr lang="en-GB" smtClean="0"/>
              <a:pPr/>
              <a:t>15/05/2015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7B3694C-7986-4839-9FD1-DC55570CCEAB}"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9DA54A5-A386-4529-95A6-FA048E769D27}" type="datetimeFigureOut">
              <a:rPr lang="en-GB" smtClean="0"/>
              <a:pPr/>
              <a:t>15/05/2015</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7B3694C-7986-4839-9FD1-DC55570CCEAB}"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9DA54A5-A386-4529-95A6-FA048E769D27}" type="datetimeFigureOut">
              <a:rPr lang="en-GB" smtClean="0"/>
              <a:pPr/>
              <a:t>15/05/2015</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B3694C-7986-4839-9FD1-DC55570CCEA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MQjRw&amp;url=http://www.allsorts4u.co.uk/Rosss_Saltire_Rock_Original_Scottish_Sweets/p14376_341331.aspx&amp;ei=Ie9IVZPsJsXkaIaigcAH&amp;psig=AFQjCNEMzoik62KXU5QS7Vn9OOIyWlh1gA&amp;ust=1430929569674703"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552" y="1268760"/>
            <a:ext cx="8208912" cy="1296144"/>
          </a:xfrm>
        </p:spPr>
        <p:txBody>
          <a:bodyPr>
            <a:normAutofit/>
          </a:bodyPr>
          <a:lstStyle/>
          <a:p>
            <a:pPr marR="64008" lvl="0">
              <a:spcBef>
                <a:spcPts val="400"/>
              </a:spcBef>
              <a:defRPr/>
            </a:pPr>
            <a:r>
              <a:rPr lang="en-US" sz="3600" dirty="0" smtClean="0">
                <a:solidFill>
                  <a:srgbClr val="464646"/>
                </a:solidFill>
                <a:effectLst/>
                <a:ea typeface="+mn-ea"/>
                <a:cs typeface="+mn-cs"/>
              </a:rPr>
              <a:t>Knowing about Teaching: Building Professional Capital</a:t>
            </a:r>
          </a:p>
        </p:txBody>
      </p:sp>
      <p:sp>
        <p:nvSpPr>
          <p:cNvPr id="4099" name="Rectangle 3"/>
          <p:cNvSpPr>
            <a:spLocks noGrp="1" noChangeArrowheads="1"/>
          </p:cNvSpPr>
          <p:nvPr>
            <p:ph type="subTitle" idx="1"/>
          </p:nvPr>
        </p:nvSpPr>
        <p:spPr>
          <a:xfrm>
            <a:off x="323528" y="3140968"/>
            <a:ext cx="8435900" cy="785813"/>
          </a:xfrm>
        </p:spPr>
        <p:txBody>
          <a:bodyPr>
            <a:normAutofit fontScale="25000" lnSpcReduction="20000"/>
          </a:bodyPr>
          <a:lstStyle/>
          <a:p>
            <a:pPr eaLnBrk="1" hangingPunct="1">
              <a:defRPr/>
            </a:pPr>
            <a:r>
              <a:rPr lang="en-US" sz="12800" dirty="0" smtClean="0"/>
              <a:t>TEAN Conference, Birmingham May 2015</a:t>
            </a:r>
          </a:p>
          <a:p>
            <a:pPr eaLnBrk="1" hangingPunct="1">
              <a:defRPr/>
            </a:pPr>
            <a:endParaRPr lang="en-US" sz="9600" dirty="0" smtClean="0"/>
          </a:p>
          <a:p>
            <a:pPr eaLnBrk="1" hangingPunct="1">
              <a:defRPr/>
            </a:pPr>
            <a:endParaRPr lang="en-US" sz="9600" dirty="0" smtClean="0"/>
          </a:p>
          <a:p>
            <a:pPr eaLnBrk="1" hangingPunct="1">
              <a:defRPr/>
            </a:pPr>
            <a:endParaRPr lang="en-US" sz="9600" dirty="0" smtClean="0"/>
          </a:p>
          <a:p>
            <a:pPr eaLnBrk="1" hangingPunct="1">
              <a:defRPr/>
            </a:pPr>
            <a:endParaRPr lang="en-US" sz="9600" dirty="0" smtClean="0"/>
          </a:p>
          <a:p>
            <a:pPr eaLnBrk="1" hangingPunct="1">
              <a:defRPr/>
            </a:pPr>
            <a:endParaRPr lang="en-US" sz="9600" dirty="0" smtClean="0"/>
          </a:p>
          <a:p>
            <a:pPr eaLnBrk="1" hangingPunct="1">
              <a:defRPr/>
            </a:pPr>
            <a:endParaRPr lang="en-US" sz="9600" dirty="0" smtClean="0"/>
          </a:p>
          <a:p>
            <a:pPr eaLnBrk="1" hangingPunct="1">
              <a:defRPr/>
            </a:pPr>
            <a:endParaRPr lang="en-US" sz="9600" dirty="0" smtClean="0">
              <a:solidFill>
                <a:schemeClr val="tx1"/>
              </a:solidFill>
            </a:endParaRPr>
          </a:p>
          <a:p>
            <a:pPr eaLnBrk="1" hangingPunct="1">
              <a:defRPr/>
            </a:pPr>
            <a:r>
              <a:rPr lang="en-US" sz="9600" dirty="0" smtClean="0">
                <a:solidFill>
                  <a:schemeClr val="tx1"/>
                </a:solidFill>
              </a:rPr>
              <a:t>Kenneth Muir </a:t>
            </a:r>
          </a:p>
          <a:p>
            <a:pPr eaLnBrk="1" hangingPunct="1">
              <a:defRPr/>
            </a:pPr>
            <a:r>
              <a:rPr lang="en-US" sz="9600" dirty="0" smtClean="0">
                <a:solidFill>
                  <a:schemeClr val="tx1"/>
                </a:solidFill>
              </a:rPr>
              <a:t>Chief Executive, General Teaching Council for Scotland</a:t>
            </a:r>
            <a:r>
              <a:rPr lang="en-GB" sz="9600" dirty="0" smtClean="0"/>
              <a:t>					</a:t>
            </a:r>
          </a:p>
          <a:p>
            <a:pPr eaLnBrk="1" hangingPunct="1">
              <a:defRPr/>
            </a:pPr>
            <a:endParaRPr lang="en-US" sz="9600" dirty="0" smtClean="0"/>
          </a:p>
        </p:txBody>
      </p:sp>
      <p:pic>
        <p:nvPicPr>
          <p:cNvPr id="1026" name="Picture 2"/>
          <p:cNvPicPr>
            <a:picLocks noChangeAspect="1" noChangeArrowheads="1"/>
          </p:cNvPicPr>
          <p:nvPr/>
        </p:nvPicPr>
        <p:blipFill>
          <a:blip r:embed="rId3" cstate="print"/>
          <a:srcRect/>
          <a:stretch>
            <a:fillRect/>
          </a:stretch>
        </p:blipFill>
        <p:spPr bwMode="auto">
          <a:xfrm>
            <a:off x="251520" y="260648"/>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72008"/>
          </a:xfrm>
        </p:spPr>
        <p:txBody>
          <a:bodyPr>
            <a:normAutofit lnSpcReduction="10000"/>
          </a:bodyPr>
          <a:lstStyle/>
          <a:p>
            <a:pPr>
              <a:buNone/>
            </a:pPr>
            <a:r>
              <a:rPr lang="en-GB" dirty="0" smtClean="0"/>
              <a:t>“There is an urgent need to recognise teachers’ work as complex and demanding, and improvement in teacher quality requires a reconceptualisation of how we prepare a new generation of teachers...It is manifested in qualities that require teachers to value and sustain the intellect, to work collaboratively with other stakeholders in education, to be responsible and accountable and to be committed to lifelong learning and reflexivity”</a:t>
            </a:r>
          </a:p>
          <a:p>
            <a:pPr>
              <a:buNone/>
            </a:pPr>
            <a:endParaRPr lang="en-GB" dirty="0" smtClean="0"/>
          </a:p>
          <a:p>
            <a:pPr algn="r">
              <a:buNone/>
            </a:pPr>
            <a:r>
              <a:rPr lang="en-GB" dirty="0" smtClean="0"/>
              <a:t>	</a:t>
            </a:r>
            <a:r>
              <a:rPr lang="en-GB" sz="1900" i="1" dirty="0" smtClean="0"/>
              <a:t>International Alliance of Leading Education Institutes (2008)</a:t>
            </a:r>
            <a:endParaRPr lang="en-GB" sz="1900" i="1" dirty="0"/>
          </a:p>
        </p:txBody>
      </p:sp>
      <p:sp>
        <p:nvSpPr>
          <p:cNvPr id="3" name="Title 2"/>
          <p:cNvSpPr>
            <a:spLocks noGrp="1"/>
          </p:cNvSpPr>
          <p:nvPr>
            <p:ph type="title"/>
          </p:nvPr>
        </p:nvSpPr>
        <p:spPr/>
        <p:txBody>
          <a:bodyPr/>
          <a:lstStyle/>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251520" y="260648"/>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79512" y="188640"/>
            <a:ext cx="6797324" cy="3600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195736" y="3933056"/>
            <a:ext cx="6781800" cy="2614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59832" y="4221088"/>
            <a:ext cx="5616624" cy="12961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3059832" y="3068960"/>
            <a:ext cx="5616624" cy="10081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3059832" y="1196752"/>
            <a:ext cx="5616624" cy="17281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a:xfrm>
            <a:off x="467544" y="188640"/>
            <a:ext cx="8229600" cy="1143000"/>
          </a:xfrm>
        </p:spPr>
        <p:txBody>
          <a:bodyPr/>
          <a:lstStyle/>
          <a:p>
            <a:pPr algn="r"/>
            <a:r>
              <a:rPr lang="en-GB" dirty="0" smtClean="0"/>
              <a:t>Carter on Complexity</a:t>
            </a:r>
            <a:endParaRPr lang="en-GB" dirty="0"/>
          </a:p>
        </p:txBody>
      </p:sp>
      <p:pic>
        <p:nvPicPr>
          <p:cNvPr id="4" name="Content Placeholder 3"/>
          <p:cNvPicPr>
            <a:picLocks noGrp="1"/>
          </p:cNvPicPr>
          <p:nvPr>
            <p:ph idx="1"/>
          </p:nvPr>
        </p:nvPicPr>
        <p:blipFill>
          <a:blip r:embed="rId2" cstate="print"/>
          <a:srcRect l="32573" t="15976" r="29204" b="5621"/>
          <a:stretch>
            <a:fillRect/>
          </a:stretch>
        </p:blipFill>
        <p:spPr bwMode="auto">
          <a:xfrm>
            <a:off x="395536" y="1340768"/>
            <a:ext cx="2448272" cy="374441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51520" y="260648"/>
            <a:ext cx="1123950" cy="809625"/>
          </a:xfrm>
          <a:prstGeom prst="rect">
            <a:avLst/>
          </a:prstGeom>
          <a:noFill/>
          <a:ln w="9525">
            <a:noFill/>
            <a:miter lim="800000"/>
            <a:headEnd/>
            <a:tailEnd/>
          </a:ln>
        </p:spPr>
      </p:pic>
      <p:sp>
        <p:nvSpPr>
          <p:cNvPr id="6" name="TextBox 5"/>
          <p:cNvSpPr txBox="1"/>
          <p:nvPr/>
        </p:nvSpPr>
        <p:spPr>
          <a:xfrm>
            <a:off x="3131840" y="908720"/>
            <a:ext cx="5616624" cy="2308324"/>
          </a:xfrm>
          <a:prstGeom prst="rect">
            <a:avLst/>
          </a:prstGeom>
          <a:noFill/>
        </p:spPr>
        <p:txBody>
          <a:bodyPr wrap="square" rtlCol="0">
            <a:spAutoFit/>
          </a:bodyPr>
          <a:lstStyle/>
          <a:p>
            <a:endParaRPr lang="en-GB" dirty="0" smtClean="0"/>
          </a:p>
          <a:p>
            <a:r>
              <a:rPr lang="en-GB" dirty="0" smtClean="0"/>
              <a:t>2.2.1. Whatever the route, it is clear that ITT has to prepare teachers to be able to cope effectively in the classroom in terms of both the knowledge and the practical skills that they will require. We believe that the complexity of this process cannot be overestimated. </a:t>
            </a:r>
          </a:p>
          <a:p>
            <a:endParaRPr lang="en-GB" dirty="0"/>
          </a:p>
        </p:txBody>
      </p:sp>
      <p:sp>
        <p:nvSpPr>
          <p:cNvPr id="7" name="TextBox 6"/>
          <p:cNvSpPr txBox="1"/>
          <p:nvPr/>
        </p:nvSpPr>
        <p:spPr>
          <a:xfrm>
            <a:off x="3059832" y="3068960"/>
            <a:ext cx="5472608" cy="1200329"/>
          </a:xfrm>
          <a:prstGeom prst="rect">
            <a:avLst/>
          </a:prstGeom>
          <a:noFill/>
        </p:spPr>
        <p:txBody>
          <a:bodyPr wrap="square" rtlCol="0">
            <a:spAutoFit/>
          </a:bodyPr>
          <a:lstStyle/>
          <a:p>
            <a:r>
              <a:rPr lang="en-GB" dirty="0" smtClean="0"/>
              <a:t>....ITT programmes need to be structured in a way that takes careful account of the complex learning needs of trainees </a:t>
            </a:r>
          </a:p>
          <a:p>
            <a:endParaRPr lang="en-GB" dirty="0"/>
          </a:p>
        </p:txBody>
      </p:sp>
      <p:sp>
        <p:nvSpPr>
          <p:cNvPr id="10" name="TextBox 9"/>
          <p:cNvSpPr txBox="1"/>
          <p:nvPr/>
        </p:nvSpPr>
        <p:spPr>
          <a:xfrm>
            <a:off x="3059832" y="4293096"/>
            <a:ext cx="5688632" cy="1477328"/>
          </a:xfrm>
          <a:prstGeom prst="rect">
            <a:avLst/>
          </a:prstGeom>
          <a:noFill/>
        </p:spPr>
        <p:txBody>
          <a:bodyPr wrap="square" rtlCol="0">
            <a:spAutoFit/>
          </a:bodyPr>
          <a:lstStyle/>
          <a:p>
            <a:r>
              <a:rPr lang="en-GB" dirty="0" smtClean="0"/>
              <a:t>....we believe it is critical that ITT should teach trainees to challenge and evaluate evidence so that new teachers have the skills to navigate this complex landscape. </a:t>
            </a:r>
          </a:p>
          <a:p>
            <a:endParaRPr lang="en-GB" dirty="0"/>
          </a:p>
        </p:txBody>
      </p:sp>
      <p:sp>
        <p:nvSpPr>
          <p:cNvPr id="14" name="TextBox 13"/>
          <p:cNvSpPr txBox="1"/>
          <p:nvPr/>
        </p:nvSpPr>
        <p:spPr>
          <a:xfrm>
            <a:off x="323528" y="5517232"/>
            <a:ext cx="8424936" cy="1723549"/>
          </a:xfrm>
          <a:prstGeom prst="rect">
            <a:avLst/>
          </a:prstGeom>
          <a:noFill/>
        </p:spPr>
        <p:txBody>
          <a:bodyPr wrap="square" rtlCol="0">
            <a:spAutoFit/>
          </a:bodyPr>
          <a:lstStyle/>
          <a:p>
            <a:endParaRPr lang="en-GB" sz="1400" dirty="0" smtClean="0"/>
          </a:p>
          <a:p>
            <a:r>
              <a:rPr lang="en-GB" sz="1400" b="1" dirty="0" smtClean="0"/>
              <a:t>Recommendation 14: Building on the development of school-led ITT, DfE should work in collaboration with the sector (all those involved in ITT) to consider the way in which teachers gain qualified teacher status (QTS) with a view to strengthening what has become a complex          </a:t>
            </a:r>
          </a:p>
          <a:p>
            <a:r>
              <a:rPr lang="en-GB" sz="1400" b="1" dirty="0" smtClean="0"/>
              <a:t>                                                                                            and sometimes confusing system. </a:t>
            </a:r>
          </a:p>
          <a:p>
            <a:r>
              <a:rPr lang="en-GB" dirty="0" smtClean="0"/>
              <a:t>	</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6" name="Content Placeholder 5"/>
          <p:cNvPicPr>
            <a:picLocks noGrp="1"/>
          </p:cNvPicPr>
          <p:nvPr>
            <p:ph idx="1"/>
          </p:nvPr>
        </p:nvPicPr>
        <p:blipFill>
          <a:blip r:embed="rId2" cstate="print"/>
          <a:srcRect l="20773" t="23373" r="20219" b="13434"/>
          <a:stretch>
            <a:fillRect/>
          </a:stretch>
        </p:blipFill>
        <p:spPr bwMode="auto">
          <a:xfrm>
            <a:off x="395536" y="188640"/>
            <a:ext cx="8352928"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424936" cy="5184576"/>
          </a:xfrm>
        </p:spPr>
        <p:txBody>
          <a:bodyPr>
            <a:noAutofit/>
          </a:bodyPr>
          <a:lstStyle/>
          <a:p>
            <a:pPr>
              <a:buNone/>
            </a:pPr>
            <a:r>
              <a:rPr lang="en-GB" sz="2000" dirty="0" smtClean="0"/>
              <a:t>   “Policy interventions such as Teach First which suggest that graduates go into teaching initially, before potentially moving on to careers in other sectors, do not ameliorate, but arguably exacerbate the profession’s weak standing. If teaching is only something that is useful to pursue for a couple of years as a part of a specially sponsored management programme, this does not actually speak well for the profession, even if a good proportion of Teach First graduates decide to stay on in teaching. A sense is being conveyed that by ‘just teaching’, graduates are perhaps limiting themselves and it is quite difficult to imagine a similar programme for professions such as medicine, law or accountancy.”</a:t>
            </a:r>
          </a:p>
          <a:p>
            <a:pPr>
              <a:buNone/>
            </a:pPr>
            <a:endParaRPr lang="en-GB" sz="1200" dirty="0" smtClean="0"/>
          </a:p>
          <a:p>
            <a:pPr>
              <a:buNone/>
            </a:pPr>
            <a:endParaRPr lang="en-GB" sz="1200" dirty="0" smtClean="0"/>
          </a:p>
          <a:p>
            <a:pPr algn="r">
              <a:buNone/>
            </a:pPr>
            <a:r>
              <a:rPr lang="en-GB" sz="1200" b="1" dirty="0" smtClean="0"/>
              <a:t>   </a:t>
            </a:r>
            <a:r>
              <a:rPr lang="en-GB" sz="1050" i="1" dirty="0" smtClean="0"/>
              <a:t>Annette Braun</a:t>
            </a:r>
          </a:p>
          <a:p>
            <a:pPr algn="r">
              <a:buNone/>
            </a:pPr>
            <a:r>
              <a:rPr lang="en-GB" sz="1050" i="1" dirty="0" smtClean="0"/>
              <a:t>    The politics of teaching as an occupation in the professional borderlands: the interplay of gender, class and professional status in a biographical study of trainee teachers in England</a:t>
            </a:r>
          </a:p>
          <a:p>
            <a:pPr algn="r">
              <a:buNone/>
            </a:pPr>
            <a:r>
              <a:rPr lang="en-GB" sz="1050" i="1" dirty="0" smtClean="0"/>
              <a:t>    Journal of Education Policy Vol 30, Issue 2, 2015</a:t>
            </a:r>
            <a:endParaRPr lang="en-GB" sz="1050" i="1" dirty="0"/>
          </a:p>
        </p:txBody>
      </p:sp>
      <p:sp>
        <p:nvSpPr>
          <p:cNvPr id="3" name="Title 2"/>
          <p:cNvSpPr>
            <a:spLocks noGrp="1"/>
          </p:cNvSpPr>
          <p:nvPr>
            <p:ph type="title"/>
          </p:nvPr>
        </p:nvSpPr>
        <p:spPr>
          <a:xfrm>
            <a:off x="539552" y="188640"/>
            <a:ext cx="8229600" cy="1143000"/>
          </a:xfrm>
        </p:spPr>
        <p:txBody>
          <a:bodyPr/>
          <a:lstStyle/>
          <a:p>
            <a:pPr algn="r"/>
            <a:r>
              <a:rPr lang="en-GB" dirty="0" smtClean="0"/>
              <a:t>Talking up the profession?</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251520"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4" name="Content Placeholder 3"/>
          <p:cNvPicPr>
            <a:picLocks noGrp="1"/>
          </p:cNvPicPr>
          <p:nvPr>
            <p:ph idx="1"/>
          </p:nvPr>
        </p:nvPicPr>
        <p:blipFill>
          <a:blip r:embed="rId2" cstate="print"/>
          <a:srcRect l="21105" t="12870" r="34686" b="4000"/>
          <a:stretch>
            <a:fillRect/>
          </a:stretch>
        </p:blipFill>
        <p:spPr bwMode="auto">
          <a:xfrm>
            <a:off x="323529" y="188640"/>
            <a:ext cx="3960440" cy="5688632"/>
          </a:xfrm>
          <a:prstGeom prst="rect">
            <a:avLst/>
          </a:prstGeom>
          <a:noFill/>
          <a:ln w="9525">
            <a:noFill/>
            <a:miter lim="800000"/>
            <a:headEnd/>
            <a:tailEnd/>
          </a:ln>
        </p:spPr>
      </p:pic>
      <p:pic>
        <p:nvPicPr>
          <p:cNvPr id="5" name="Picture 4"/>
          <p:cNvPicPr/>
          <p:nvPr/>
        </p:nvPicPr>
        <p:blipFill>
          <a:blip r:embed="rId3" cstate="print"/>
          <a:srcRect l="21573" t="10534" r="4207" b="52391"/>
          <a:stretch>
            <a:fillRect/>
          </a:stretch>
        </p:blipFill>
        <p:spPr bwMode="auto">
          <a:xfrm>
            <a:off x="3923928" y="1484784"/>
            <a:ext cx="5040560" cy="3433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507288" cy="1143000"/>
          </a:xfrm>
        </p:spPr>
        <p:txBody>
          <a:bodyPr>
            <a:normAutofit/>
          </a:bodyPr>
          <a:lstStyle/>
          <a:p>
            <a:pPr marL="624078" indent="-514350" algn="r"/>
            <a:r>
              <a:rPr lang="en-GB" sz="3200" dirty="0" smtClean="0"/>
              <a:t>The changing role of teachers and teaching in the 21</a:t>
            </a:r>
            <a:r>
              <a:rPr lang="en-GB" sz="3200" baseline="30000" dirty="0" smtClean="0"/>
              <a:t>st</a:t>
            </a:r>
            <a:r>
              <a:rPr lang="en-GB" sz="3200" dirty="0" smtClean="0"/>
              <a:t> century</a:t>
            </a:r>
          </a:p>
        </p:txBody>
      </p:sp>
      <p:sp>
        <p:nvSpPr>
          <p:cNvPr id="5123" name="Content Placeholder 2"/>
          <p:cNvSpPr>
            <a:spLocks noGrp="1"/>
          </p:cNvSpPr>
          <p:nvPr>
            <p:ph idx="1"/>
          </p:nvPr>
        </p:nvSpPr>
        <p:spPr>
          <a:xfrm>
            <a:off x="457200" y="1340768"/>
            <a:ext cx="8686800" cy="5040560"/>
          </a:xfrm>
        </p:spPr>
        <p:txBody>
          <a:bodyPr>
            <a:noAutofit/>
          </a:bodyPr>
          <a:lstStyle/>
          <a:p>
            <a:pPr>
              <a:buFont typeface="Wingdings" pitchFamily="2" charset="2"/>
              <a:buChar char="q"/>
            </a:pPr>
            <a:r>
              <a:rPr lang="en-GB" sz="2800" dirty="0" smtClean="0">
                <a:ea typeface="Verdana" pitchFamily="34" charset="0"/>
                <a:cs typeface="Verdana" pitchFamily="34" charset="0"/>
              </a:rPr>
              <a:t> What are schools for?</a:t>
            </a:r>
          </a:p>
          <a:p>
            <a:pPr>
              <a:buFont typeface="Wingdings" pitchFamily="2" charset="2"/>
              <a:buChar char="q"/>
            </a:pPr>
            <a:r>
              <a:rPr lang="en-GB" sz="2800" dirty="0" smtClean="0">
                <a:ea typeface="Verdana" pitchFamily="34" charset="0"/>
                <a:cs typeface="Verdana" pitchFamily="34" charset="0"/>
              </a:rPr>
              <a:t> What should students learn (in them)?</a:t>
            </a:r>
          </a:p>
          <a:p>
            <a:pPr>
              <a:buFont typeface="Wingdings" pitchFamily="2" charset="2"/>
              <a:buChar char="q"/>
            </a:pPr>
            <a:r>
              <a:rPr lang="en-GB" sz="2800" dirty="0" smtClean="0">
                <a:ea typeface="Verdana" pitchFamily="34" charset="0"/>
                <a:cs typeface="Verdana" pitchFamily="34" charset="0"/>
              </a:rPr>
              <a:t> What learning and teaching approaches?</a:t>
            </a:r>
          </a:p>
          <a:p>
            <a:pPr>
              <a:buFont typeface="Wingdings" pitchFamily="2" charset="2"/>
              <a:buChar char="q"/>
            </a:pPr>
            <a:r>
              <a:rPr lang="en-GB" sz="2800" dirty="0" smtClean="0">
                <a:ea typeface="Verdana" pitchFamily="34" charset="0"/>
                <a:cs typeface="Verdana" pitchFamily="34" charset="0"/>
              </a:rPr>
              <a:t> What should be assessed and how?</a:t>
            </a:r>
          </a:p>
          <a:p>
            <a:pPr>
              <a:buFont typeface="Wingdings" pitchFamily="2" charset="2"/>
              <a:buChar char="q"/>
            </a:pPr>
            <a:r>
              <a:rPr lang="en-GB" sz="2800" dirty="0" smtClean="0">
                <a:ea typeface="Verdana" pitchFamily="34" charset="0"/>
                <a:cs typeface="Verdana" pitchFamily="34" charset="0"/>
              </a:rPr>
              <a:t> How is success in education to be measured? </a:t>
            </a:r>
          </a:p>
          <a:p>
            <a:pPr>
              <a:buFont typeface="Wingdings" pitchFamily="2" charset="2"/>
              <a:buChar char="q"/>
            </a:pPr>
            <a:r>
              <a:rPr lang="en-GB" sz="2800" dirty="0" smtClean="0">
                <a:ea typeface="Verdana" pitchFamily="34" charset="0"/>
                <a:cs typeface="Verdana" pitchFamily="34" charset="0"/>
              </a:rPr>
              <a:t> What is the role and purpose of the teacher in  </a:t>
            </a:r>
          </a:p>
          <a:p>
            <a:pPr>
              <a:buNone/>
            </a:pPr>
            <a:r>
              <a:rPr lang="en-GB" sz="2800" dirty="0" smtClean="0">
                <a:ea typeface="Verdana" pitchFamily="34" charset="0"/>
                <a:cs typeface="Verdana" pitchFamily="34" charset="0"/>
              </a:rPr>
              <a:t>   a world defined by change, complexity,   </a:t>
            </a:r>
          </a:p>
          <a:p>
            <a:pPr>
              <a:buNone/>
            </a:pPr>
            <a:r>
              <a:rPr lang="en-GB" sz="2800" dirty="0" smtClean="0">
                <a:ea typeface="Verdana" pitchFamily="34" charset="0"/>
                <a:cs typeface="Verdana" pitchFamily="34" charset="0"/>
              </a:rPr>
              <a:t>   fluidity and uncertainty?</a:t>
            </a:r>
          </a:p>
          <a:p>
            <a:pPr>
              <a:buFont typeface="Wingdings" pitchFamily="2" charset="2"/>
              <a:buChar char="q"/>
            </a:pPr>
            <a:r>
              <a:rPr lang="en-GB" sz="2800" dirty="0" smtClean="0">
                <a:ea typeface="Verdana" pitchFamily="34" charset="0"/>
                <a:cs typeface="Verdana" pitchFamily="34" charset="0"/>
              </a:rPr>
              <a:t> How do we best support teachers to delivery </a:t>
            </a:r>
          </a:p>
          <a:p>
            <a:pPr>
              <a:buNone/>
            </a:pPr>
            <a:r>
              <a:rPr lang="en-GB" sz="2800" dirty="0" smtClean="0">
                <a:ea typeface="Verdana" pitchFamily="34" charset="0"/>
                <a:cs typeface="Verdana" pitchFamily="34" charset="0"/>
              </a:rPr>
              <a:t>   high quality education?</a:t>
            </a:r>
          </a:p>
        </p:txBody>
      </p:sp>
      <p:pic>
        <p:nvPicPr>
          <p:cNvPr id="4" name="Picture 2"/>
          <p:cNvPicPr>
            <a:picLocks noChangeAspect="1" noChangeArrowheads="1"/>
          </p:cNvPicPr>
          <p:nvPr/>
        </p:nvPicPr>
        <p:blipFill>
          <a:blip r:embed="rId2" cstate="print"/>
          <a:srcRect/>
          <a:stretch>
            <a:fillRect/>
          </a:stretch>
        </p:blipFill>
        <p:spPr bwMode="auto">
          <a:xfrm>
            <a:off x="251520"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a:bodyPr>
          <a:lstStyle/>
          <a:p>
            <a:pPr algn="r"/>
            <a:r>
              <a:rPr lang="en-GB" sz="4000" b="1" dirty="0" smtClean="0"/>
              <a:t>The changing role of teachers</a:t>
            </a:r>
            <a:endParaRPr lang="en-GB" sz="4000" b="1" dirty="0"/>
          </a:p>
        </p:txBody>
      </p:sp>
      <p:sp>
        <p:nvSpPr>
          <p:cNvPr id="3" name="Content Placeholder 2"/>
          <p:cNvSpPr>
            <a:spLocks noGrp="1"/>
          </p:cNvSpPr>
          <p:nvPr>
            <p:ph idx="1"/>
          </p:nvPr>
        </p:nvSpPr>
        <p:spPr>
          <a:xfrm>
            <a:off x="518864" y="1700808"/>
            <a:ext cx="8229600" cy="4425355"/>
          </a:xfrm>
        </p:spPr>
        <p:txBody>
          <a:bodyPr>
            <a:noAutofit/>
          </a:bodyPr>
          <a:lstStyle/>
          <a:p>
            <a:pPr>
              <a:buNone/>
            </a:pPr>
            <a:r>
              <a:rPr lang="en-GB" sz="3200" dirty="0" smtClean="0">
                <a:latin typeface="Verdana" pitchFamily="34" charset="0"/>
                <a:ea typeface="Verdana" pitchFamily="34" charset="0"/>
                <a:cs typeface="Verdana" pitchFamily="34" charset="0"/>
              </a:rPr>
              <a:t>“If 21</a:t>
            </a:r>
            <a:r>
              <a:rPr lang="en-GB" sz="3200" baseline="30000" dirty="0" smtClean="0">
                <a:latin typeface="Verdana" pitchFamily="34" charset="0"/>
                <a:ea typeface="Verdana" pitchFamily="34" charset="0"/>
                <a:cs typeface="Verdana" pitchFamily="34" charset="0"/>
              </a:rPr>
              <a:t>st</a:t>
            </a:r>
            <a:r>
              <a:rPr lang="en-GB" sz="3200" dirty="0" smtClean="0">
                <a:latin typeface="Verdana" pitchFamily="34" charset="0"/>
                <a:ea typeface="Verdana" pitchFamily="34" charset="0"/>
                <a:cs typeface="Verdana" pitchFamily="34" charset="0"/>
              </a:rPr>
              <a:t> c. schooling’s main aim is to build students’ “learning capacity”, to help them develop into lifelong, active, independent learners, </a:t>
            </a:r>
            <a:r>
              <a:rPr lang="en-GB" sz="3200" dirty="0" smtClean="0">
                <a:solidFill>
                  <a:srgbClr val="FF0000"/>
                </a:solidFill>
                <a:latin typeface="Verdana" pitchFamily="34" charset="0"/>
                <a:ea typeface="Verdana" pitchFamily="34" charset="0"/>
                <a:cs typeface="Verdana" pitchFamily="34" charset="0"/>
              </a:rPr>
              <a:t>then teachers need to be “learning coaches” </a:t>
            </a:r>
            <a:r>
              <a:rPr lang="en-GB" sz="3200" dirty="0" smtClean="0">
                <a:latin typeface="Verdana" pitchFamily="34" charset="0"/>
                <a:ea typeface="Verdana" pitchFamily="34" charset="0"/>
                <a:cs typeface="Verdana" pitchFamily="34" charset="0"/>
              </a:rPr>
              <a:t>– a role that is very different from that of a traditional teacher.”</a:t>
            </a:r>
          </a:p>
          <a:p>
            <a:pPr marL="0" indent="-252000">
              <a:spcBef>
                <a:spcPts val="0"/>
              </a:spcBef>
              <a:buNone/>
            </a:pPr>
            <a:r>
              <a:rPr lang="en-GB" sz="2000" dirty="0" smtClean="0"/>
              <a:t>	   			</a:t>
            </a:r>
          </a:p>
          <a:p>
            <a:pPr marL="0" indent="-252000">
              <a:spcBef>
                <a:spcPts val="0"/>
              </a:spcBef>
              <a:buNone/>
            </a:pPr>
            <a:r>
              <a:rPr lang="en-GB" sz="2000" b="1" dirty="0" smtClean="0">
                <a:solidFill>
                  <a:schemeClr val="tx2"/>
                </a:solidFill>
              </a:rPr>
              <a:t>                   </a:t>
            </a:r>
            <a:r>
              <a:rPr lang="en-GB" sz="2000" b="1" i="1" dirty="0" smtClean="0">
                <a:solidFill>
                  <a:schemeClr val="tx2"/>
                </a:solidFill>
              </a:rPr>
              <a:t>“Leading learning in 21</a:t>
            </a:r>
            <a:r>
              <a:rPr lang="en-GB" sz="2000" b="1" i="1" baseline="30000" dirty="0" smtClean="0">
                <a:solidFill>
                  <a:schemeClr val="tx2"/>
                </a:solidFill>
              </a:rPr>
              <a:t>st</a:t>
            </a:r>
            <a:r>
              <a:rPr lang="en-GB" sz="2000" b="1" i="1" dirty="0" smtClean="0">
                <a:solidFill>
                  <a:schemeClr val="tx2"/>
                </a:solidFill>
              </a:rPr>
              <a:t> century schools” Bull and 						      Gilbert  (2013)</a:t>
            </a:r>
            <a:endParaRPr lang="en-GB" b="1" i="1" dirty="0">
              <a:solidFill>
                <a:schemeClr val="tx2"/>
              </a:solidFill>
            </a:endParaRPr>
          </a:p>
        </p:txBody>
      </p:sp>
      <p:pic>
        <p:nvPicPr>
          <p:cNvPr id="4" name="Picture 2"/>
          <p:cNvPicPr>
            <a:picLocks noChangeAspect="1" noChangeArrowheads="1"/>
          </p:cNvPicPr>
          <p:nvPr/>
        </p:nvPicPr>
        <p:blipFill>
          <a:blip r:embed="rId2" cstate="print"/>
          <a:srcRect/>
          <a:stretch>
            <a:fillRect/>
          </a:stretch>
        </p:blipFill>
        <p:spPr bwMode="auto">
          <a:xfrm>
            <a:off x="251520" y="260648"/>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8229600" cy="4968552"/>
          </a:xfrm>
        </p:spPr>
        <p:txBody>
          <a:bodyPr/>
          <a:lstStyle/>
          <a:p>
            <a:pPr>
              <a:buNone/>
            </a:pPr>
            <a:endParaRPr lang="en-GB" sz="2000" dirty="0" smtClean="0"/>
          </a:p>
          <a:p>
            <a:pPr>
              <a:buNone/>
            </a:pPr>
            <a:r>
              <a:rPr lang="en-GB" sz="2800" dirty="0" smtClean="0">
                <a:latin typeface="Verdana" pitchFamily="34" charset="0"/>
                <a:ea typeface="Verdana" pitchFamily="34" charset="0"/>
                <a:cs typeface="Verdana" pitchFamily="34" charset="0"/>
              </a:rPr>
              <a:t>  </a:t>
            </a:r>
            <a:r>
              <a:rPr lang="en-GB" sz="2800" dirty="0" smtClean="0">
                <a:latin typeface="Lucida Sans Unicode" pitchFamily="34" charset="0"/>
                <a:ea typeface="Verdana" pitchFamily="34" charset="0"/>
                <a:cs typeface="Lucida Sans Unicode" pitchFamily="34" charset="0"/>
              </a:rPr>
              <a:t>21</a:t>
            </a:r>
            <a:r>
              <a:rPr lang="en-GB" sz="2800" baseline="30000" dirty="0" smtClean="0">
                <a:latin typeface="Lucida Sans Unicode" pitchFamily="34" charset="0"/>
                <a:ea typeface="Verdana" pitchFamily="34" charset="0"/>
                <a:cs typeface="Lucida Sans Unicode" pitchFamily="34" charset="0"/>
              </a:rPr>
              <a:t>st</a:t>
            </a:r>
            <a:r>
              <a:rPr lang="en-GB" sz="2800" dirty="0" smtClean="0">
                <a:latin typeface="Lucida Sans Unicode" pitchFamily="34" charset="0"/>
                <a:ea typeface="Verdana" pitchFamily="34" charset="0"/>
                <a:cs typeface="Lucida Sans Unicode" pitchFamily="34" charset="0"/>
              </a:rPr>
              <a:t> c. learning focuses on the                   need to develop students’ </a:t>
            </a:r>
          </a:p>
          <a:p>
            <a:pPr>
              <a:buNone/>
            </a:pPr>
            <a:r>
              <a:rPr lang="en-GB" sz="2800" dirty="0" smtClean="0">
                <a:latin typeface="Lucida Sans Unicode" pitchFamily="34" charset="0"/>
                <a:ea typeface="Verdana" pitchFamily="34" charset="0"/>
                <a:cs typeface="Lucida Sans Unicode" pitchFamily="34" charset="0"/>
              </a:rPr>
              <a:t>  cognitive, inter- and intra-</a:t>
            </a:r>
          </a:p>
          <a:p>
            <a:pPr>
              <a:buNone/>
            </a:pPr>
            <a:r>
              <a:rPr lang="en-GB" sz="2800" dirty="0" smtClean="0">
                <a:latin typeface="Lucida Sans Unicode" pitchFamily="34" charset="0"/>
                <a:ea typeface="Verdana" pitchFamily="34" charset="0"/>
                <a:cs typeface="Lucida Sans Unicode" pitchFamily="34" charset="0"/>
              </a:rPr>
              <a:t>  personal capacities. However, </a:t>
            </a:r>
          </a:p>
          <a:p>
            <a:pPr>
              <a:buNone/>
            </a:pPr>
            <a:r>
              <a:rPr lang="en-GB" sz="2800" dirty="0" smtClean="0">
                <a:latin typeface="Lucida Sans Unicode" pitchFamily="34" charset="0"/>
                <a:ea typeface="Verdana" pitchFamily="34" charset="0"/>
                <a:cs typeface="Lucida Sans Unicode" pitchFamily="34" charset="0"/>
              </a:rPr>
              <a:t>  a necessary precursor to this </a:t>
            </a:r>
          </a:p>
          <a:p>
            <a:pPr>
              <a:buNone/>
            </a:pPr>
            <a:r>
              <a:rPr lang="en-GB" sz="2800" dirty="0" smtClean="0">
                <a:latin typeface="Lucida Sans Unicode" pitchFamily="34" charset="0"/>
                <a:ea typeface="Verdana" pitchFamily="34" charset="0"/>
                <a:cs typeface="Lucida Sans Unicode" pitchFamily="34" charset="0"/>
              </a:rPr>
              <a:t>  is that teachers’ capacity for,                   and awareness of, their own             learning needs to be developed</a:t>
            </a:r>
          </a:p>
          <a:p>
            <a:pPr>
              <a:buNone/>
            </a:pPr>
            <a:r>
              <a:rPr lang="en-GB" sz="1800" dirty="0" smtClean="0"/>
              <a:t>					</a:t>
            </a:r>
            <a:endParaRPr lang="en-GB" sz="1800" dirty="0" smtClean="0">
              <a:solidFill>
                <a:srgbClr val="00B0F0"/>
              </a:solidFill>
            </a:endParaRPr>
          </a:p>
          <a:p>
            <a:pPr>
              <a:buNone/>
            </a:pPr>
            <a:r>
              <a:rPr lang="en-GB" sz="1800" dirty="0" smtClean="0">
                <a:solidFill>
                  <a:srgbClr val="00B0F0"/>
                </a:solidFill>
              </a:rPr>
              <a:t>		       </a:t>
            </a:r>
            <a:r>
              <a:rPr lang="en-GB" sz="1600" b="1" i="1" dirty="0" smtClean="0">
                <a:solidFill>
                  <a:schemeClr val="tx2"/>
                </a:solidFill>
              </a:rPr>
              <a:t>“Leading learning in 21</a:t>
            </a:r>
            <a:r>
              <a:rPr lang="en-GB" sz="1600" b="1" i="1" baseline="30000" dirty="0" smtClean="0">
                <a:solidFill>
                  <a:schemeClr val="tx2"/>
                </a:solidFill>
              </a:rPr>
              <a:t>st</a:t>
            </a:r>
            <a:r>
              <a:rPr lang="en-GB" sz="1600" b="1" i="1" dirty="0" smtClean="0">
                <a:solidFill>
                  <a:schemeClr val="tx2"/>
                </a:solidFill>
              </a:rPr>
              <a:t> century schools” Bull and Gilbert (2013)</a:t>
            </a:r>
          </a:p>
          <a:p>
            <a:pPr>
              <a:buNone/>
            </a:pPr>
            <a:endParaRPr lang="en-GB" dirty="0"/>
          </a:p>
        </p:txBody>
      </p:sp>
      <p:sp>
        <p:nvSpPr>
          <p:cNvPr id="3" name="Title 2"/>
          <p:cNvSpPr>
            <a:spLocks noGrp="1"/>
          </p:cNvSpPr>
          <p:nvPr>
            <p:ph type="title"/>
          </p:nvPr>
        </p:nvSpPr>
        <p:spPr>
          <a:xfrm>
            <a:off x="457200" y="274638"/>
            <a:ext cx="8435280" cy="1143000"/>
          </a:xfrm>
        </p:spPr>
        <p:txBody>
          <a:bodyPr>
            <a:normAutofit/>
          </a:bodyPr>
          <a:lstStyle/>
          <a:p>
            <a:pPr marL="624078" indent="-514350" algn="r"/>
            <a:r>
              <a:rPr lang="en-GB" sz="3200" dirty="0" smtClean="0"/>
              <a:t>  The changing role of teachers and teaching    in the 21</a:t>
            </a:r>
            <a:r>
              <a:rPr lang="en-GB" sz="3200" baseline="30000" dirty="0" smtClean="0"/>
              <a:t>st</a:t>
            </a:r>
            <a:r>
              <a:rPr lang="en-GB" sz="3200" dirty="0" smtClean="0"/>
              <a:t> century</a:t>
            </a:r>
          </a:p>
        </p:txBody>
      </p:sp>
      <p:pic>
        <p:nvPicPr>
          <p:cNvPr id="4" name="Picture 2"/>
          <p:cNvPicPr>
            <a:picLocks noChangeAspect="1" noChangeArrowheads="1"/>
          </p:cNvPicPr>
          <p:nvPr/>
        </p:nvPicPr>
        <p:blipFill>
          <a:blip r:embed="rId2" cstate="print"/>
          <a:srcRect/>
          <a:stretch>
            <a:fillRect/>
          </a:stretch>
        </p:blipFill>
        <p:spPr bwMode="auto">
          <a:xfrm>
            <a:off x="251520" y="260648"/>
            <a:ext cx="1123950" cy="809625"/>
          </a:xfrm>
          <a:prstGeom prst="rect">
            <a:avLst/>
          </a:prstGeom>
          <a:noFill/>
          <a:ln w="9525">
            <a:noFill/>
            <a:miter lim="800000"/>
            <a:headEnd/>
            <a:tailEnd/>
          </a:ln>
        </p:spPr>
      </p:pic>
      <p:pic>
        <p:nvPicPr>
          <p:cNvPr id="5" name="Content Placeholder 5" descr="Swimming-NZ.png"/>
          <p:cNvPicPr>
            <a:picLocks noChangeAspect="1"/>
          </p:cNvPicPr>
          <p:nvPr/>
        </p:nvPicPr>
        <p:blipFill>
          <a:blip r:embed="rId3" cstate="print"/>
          <a:srcRect/>
          <a:stretch>
            <a:fillRect/>
          </a:stretch>
        </p:blipFill>
        <p:spPr>
          <a:xfrm>
            <a:off x="6228184" y="1484784"/>
            <a:ext cx="2735957" cy="36522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4824536"/>
          </a:xfrm>
        </p:spPr>
        <p:txBody>
          <a:bodyPr>
            <a:normAutofit/>
          </a:bodyPr>
          <a:lstStyle/>
          <a:p>
            <a:pPr>
              <a:buFont typeface="Arial" pitchFamily="34" charset="0"/>
              <a:buChar char="•"/>
            </a:pPr>
            <a:r>
              <a:rPr lang="en-GB" dirty="0" smtClean="0"/>
              <a:t>General Teaching Council for Scotland</a:t>
            </a:r>
          </a:p>
          <a:p>
            <a:pPr>
              <a:buFont typeface="Arial" pitchFamily="34" charset="0"/>
              <a:buChar char="•"/>
            </a:pPr>
            <a:r>
              <a:rPr lang="en-GB" dirty="0" smtClean="0"/>
              <a:t>Professional Standards</a:t>
            </a:r>
          </a:p>
          <a:p>
            <a:pPr>
              <a:buFont typeface="Arial" pitchFamily="34" charset="0"/>
              <a:buChar char="•"/>
            </a:pPr>
            <a:r>
              <a:rPr lang="en-GB" dirty="0" smtClean="0"/>
              <a:t>Entrance to teaching via University ITE programmes</a:t>
            </a:r>
          </a:p>
          <a:p>
            <a:pPr>
              <a:buFont typeface="Arial" pitchFamily="34" charset="0"/>
              <a:buChar char="•"/>
            </a:pPr>
            <a:r>
              <a:rPr lang="en-GB" dirty="0" smtClean="0"/>
              <a:t>Degree/equivalent profession</a:t>
            </a:r>
          </a:p>
          <a:p>
            <a:pPr>
              <a:buFont typeface="Arial" pitchFamily="34" charset="0"/>
              <a:buChar char="•"/>
            </a:pPr>
            <a:r>
              <a:rPr lang="en-GB" dirty="0" smtClean="0"/>
              <a:t>Consensus in educational policy</a:t>
            </a:r>
          </a:p>
          <a:p>
            <a:pPr>
              <a:buFont typeface="Arial" pitchFamily="34" charset="0"/>
              <a:buChar char="•"/>
            </a:pPr>
            <a:r>
              <a:rPr lang="en-GB" dirty="0" smtClean="0"/>
              <a:t>Strong partnership working</a:t>
            </a:r>
          </a:p>
          <a:p>
            <a:pPr>
              <a:buFont typeface="Arial" pitchFamily="34" charset="0"/>
              <a:buChar char="•"/>
            </a:pPr>
            <a:r>
              <a:rPr lang="en-GB" dirty="0" smtClean="0"/>
              <a:t>No Teach First or Schools Direct</a:t>
            </a:r>
          </a:p>
          <a:p>
            <a:pPr>
              <a:buFont typeface="Arial" pitchFamily="34" charset="0"/>
              <a:buChar char="•"/>
            </a:pPr>
            <a:r>
              <a:rPr lang="en-GB" dirty="0" smtClean="0"/>
              <a:t>No Free Schools or Academies</a:t>
            </a:r>
          </a:p>
          <a:p>
            <a:pPr>
              <a:buFont typeface="Arial" pitchFamily="34" charset="0"/>
              <a:buChar char="•"/>
            </a:pPr>
            <a:r>
              <a:rPr lang="en-GB" dirty="0" smtClean="0"/>
              <a:t>No Carter Review</a:t>
            </a:r>
          </a:p>
          <a:p>
            <a:pPr>
              <a:buFont typeface="Arial" pitchFamily="34" charset="0"/>
              <a:buChar char="•"/>
            </a:pPr>
            <a:endParaRPr lang="en-GB" dirty="0" smtClean="0"/>
          </a:p>
          <a:p>
            <a:pPr>
              <a:buNone/>
            </a:pPr>
            <a:endParaRPr lang="en-GB" dirty="0" smtClean="0"/>
          </a:p>
          <a:p>
            <a:pPr>
              <a:buFont typeface="Arial" pitchFamily="34" charset="0"/>
              <a:buChar char="•"/>
            </a:pPr>
            <a:endParaRPr lang="en-GB" dirty="0" smtClean="0"/>
          </a:p>
        </p:txBody>
      </p:sp>
      <p:sp>
        <p:nvSpPr>
          <p:cNvPr id="3" name="Title 2"/>
          <p:cNvSpPr>
            <a:spLocks noGrp="1"/>
          </p:cNvSpPr>
          <p:nvPr>
            <p:ph type="title"/>
          </p:nvPr>
        </p:nvSpPr>
        <p:spPr/>
        <p:txBody>
          <a:bodyPr/>
          <a:lstStyle/>
          <a:p>
            <a:pPr algn="ctr"/>
            <a:r>
              <a:rPr lang="en-GB" dirty="0" smtClean="0"/>
              <a:t>Scotland</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251520" y="332656"/>
            <a:ext cx="1123950" cy="809625"/>
          </a:xfrm>
          <a:prstGeom prst="rect">
            <a:avLst/>
          </a:prstGeom>
          <a:noFill/>
          <a:ln w="9525">
            <a:noFill/>
            <a:miter lim="800000"/>
            <a:headEnd/>
            <a:tailEnd/>
          </a:ln>
        </p:spPr>
      </p:pic>
      <p:pic>
        <p:nvPicPr>
          <p:cNvPr id="1026" name="Picture 2" descr="https://encrypted-tbn3.gstatic.com/images?q=tbn:ANd9GcSJV1AfM89mE59gHj2rqSxThNNNPa_1rTPwiE3lsuxv1OfxDLHPN95eAOFF">
            <a:hlinkClick r:id="rId3"/>
          </p:cNvPr>
          <p:cNvPicPr>
            <a:picLocks noChangeAspect="1" noChangeArrowheads="1"/>
          </p:cNvPicPr>
          <p:nvPr/>
        </p:nvPicPr>
        <p:blipFill>
          <a:blip r:embed="rId4" cstate="print"/>
          <a:srcRect/>
          <a:stretch>
            <a:fillRect/>
          </a:stretch>
        </p:blipFill>
        <p:spPr bwMode="auto">
          <a:xfrm>
            <a:off x="6948264" y="188640"/>
            <a:ext cx="1827337" cy="1080119"/>
          </a:xfrm>
          <a:prstGeom prst="rect">
            <a:avLst/>
          </a:prstGeom>
          <a:noFill/>
        </p:spPr>
      </p:pic>
      <p:pic>
        <p:nvPicPr>
          <p:cNvPr id="6" name="Picture 2"/>
          <p:cNvPicPr>
            <a:picLocks noChangeAspect="1" noChangeArrowheads="1"/>
          </p:cNvPicPr>
          <p:nvPr/>
        </p:nvPicPr>
        <p:blipFill>
          <a:blip r:embed="rId5" cstate="print"/>
          <a:srcRect l="38371" t="28718" r="32110" b="10824"/>
          <a:stretch>
            <a:fillRect/>
          </a:stretch>
        </p:blipFill>
        <p:spPr bwMode="auto">
          <a:xfrm>
            <a:off x="6588224" y="3356992"/>
            <a:ext cx="2376264"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16023"/>
          </a:xfrm>
        </p:spPr>
        <p:txBody>
          <a:bodyPr>
            <a:normAutofit fontScale="85000" lnSpcReduction="20000"/>
          </a:bodyPr>
          <a:lstStyle/>
          <a:p>
            <a:pPr>
              <a:buNone/>
            </a:pPr>
            <a:r>
              <a:rPr lang="en-GB" sz="3000" dirty="0" smtClean="0"/>
              <a:t>“The major source of student </a:t>
            </a:r>
          </a:p>
          <a:p>
            <a:pPr>
              <a:buNone/>
            </a:pPr>
            <a:r>
              <a:rPr lang="en-GB" sz="3000" dirty="0" smtClean="0"/>
              <a:t>  variance lies within the person </a:t>
            </a:r>
          </a:p>
          <a:p>
            <a:pPr>
              <a:buNone/>
            </a:pPr>
            <a:r>
              <a:rPr lang="en-GB" sz="3000" dirty="0" smtClean="0"/>
              <a:t>  who gently closes the door </a:t>
            </a:r>
          </a:p>
          <a:p>
            <a:pPr>
              <a:buNone/>
            </a:pPr>
            <a:r>
              <a:rPr lang="en-GB" sz="3000" dirty="0" smtClean="0"/>
              <a:t>  of the classroom and </a:t>
            </a:r>
          </a:p>
          <a:p>
            <a:pPr>
              <a:buNone/>
            </a:pPr>
            <a:r>
              <a:rPr lang="en-GB" sz="3000" dirty="0" smtClean="0"/>
              <a:t>  performs the teaching act.”</a:t>
            </a:r>
          </a:p>
          <a:p>
            <a:pPr>
              <a:buNone/>
            </a:pPr>
            <a:endParaRPr lang="en-GB" sz="3000" dirty="0" smtClean="0"/>
          </a:p>
          <a:p>
            <a:pPr>
              <a:buNone/>
            </a:pPr>
            <a:r>
              <a:rPr lang="en-GB" sz="3000" dirty="0" smtClean="0"/>
              <a:t>“The remarkable feature of the </a:t>
            </a:r>
          </a:p>
          <a:p>
            <a:pPr>
              <a:buNone/>
            </a:pPr>
            <a:r>
              <a:rPr lang="en-GB" sz="3000" dirty="0" smtClean="0"/>
              <a:t>  (research) evidence is that the </a:t>
            </a:r>
          </a:p>
          <a:p>
            <a:pPr>
              <a:buNone/>
            </a:pPr>
            <a:r>
              <a:rPr lang="en-GB" sz="3000" dirty="0" smtClean="0"/>
              <a:t>  biggest effects on student </a:t>
            </a:r>
          </a:p>
          <a:p>
            <a:pPr>
              <a:buNone/>
            </a:pPr>
            <a:r>
              <a:rPr lang="en-GB" sz="3000" dirty="0" smtClean="0"/>
              <a:t>  learning occur when teachers become               </a:t>
            </a:r>
          </a:p>
          <a:p>
            <a:pPr>
              <a:buNone/>
            </a:pPr>
            <a:r>
              <a:rPr lang="en-GB" sz="3000" dirty="0" smtClean="0"/>
              <a:t>  learners of their own teaching.” </a:t>
            </a:r>
          </a:p>
          <a:p>
            <a:pPr>
              <a:buNone/>
            </a:pPr>
            <a:r>
              <a:rPr lang="en-GB" dirty="0" smtClean="0"/>
              <a:t>			</a:t>
            </a:r>
          </a:p>
          <a:p>
            <a:pPr>
              <a:buNone/>
            </a:pPr>
            <a:r>
              <a:rPr lang="en-GB" dirty="0" smtClean="0"/>
              <a:t>					</a:t>
            </a:r>
            <a:r>
              <a:rPr lang="en-GB" sz="2600" b="1" i="1" dirty="0" smtClean="0">
                <a:solidFill>
                  <a:schemeClr val="tx2"/>
                </a:solidFill>
              </a:rPr>
              <a:t>John Hattie “Visible Learning” </a:t>
            </a:r>
            <a:endParaRPr lang="en-GB" sz="2600" dirty="0"/>
          </a:p>
        </p:txBody>
      </p:sp>
      <p:sp>
        <p:nvSpPr>
          <p:cNvPr id="3" name="Title 2"/>
          <p:cNvSpPr>
            <a:spLocks noGrp="1"/>
          </p:cNvSpPr>
          <p:nvPr>
            <p:ph type="title"/>
          </p:nvPr>
        </p:nvSpPr>
        <p:spPr/>
        <p:txBody>
          <a:bodyPr>
            <a:normAutofit/>
          </a:bodyPr>
          <a:lstStyle/>
          <a:p>
            <a:pPr algn="r"/>
            <a:endParaRPr lang="en-GB" sz="2800" dirty="0"/>
          </a:p>
        </p:txBody>
      </p:sp>
      <p:pic>
        <p:nvPicPr>
          <p:cNvPr id="4" name="Picture 2"/>
          <p:cNvPicPr>
            <a:picLocks noChangeAspect="1" noChangeArrowheads="1"/>
          </p:cNvPicPr>
          <p:nvPr/>
        </p:nvPicPr>
        <p:blipFill>
          <a:blip r:embed="rId2" cstate="print"/>
          <a:srcRect/>
          <a:stretch>
            <a:fillRect/>
          </a:stretch>
        </p:blipFill>
        <p:spPr bwMode="auto">
          <a:xfrm>
            <a:off x="251520" y="260648"/>
            <a:ext cx="1123950" cy="809625"/>
          </a:xfrm>
          <a:prstGeom prst="rect">
            <a:avLst/>
          </a:prstGeom>
          <a:noFill/>
          <a:ln w="9525">
            <a:noFill/>
            <a:miter lim="800000"/>
            <a:headEnd/>
            <a:tailEnd/>
          </a:ln>
        </p:spPr>
      </p:pic>
      <p:pic>
        <p:nvPicPr>
          <p:cNvPr id="5" name="Picture 8" descr="9780415476188_l_f"/>
          <p:cNvPicPr>
            <a:picLocks noChangeAspect="1" noChangeArrowheads="1"/>
          </p:cNvPicPr>
          <p:nvPr/>
        </p:nvPicPr>
        <p:blipFill>
          <a:blip r:embed="rId3" cstate="print"/>
          <a:srcRect/>
          <a:stretch>
            <a:fillRect/>
          </a:stretch>
        </p:blipFill>
        <p:spPr bwMode="auto">
          <a:xfrm>
            <a:off x="5868144" y="404664"/>
            <a:ext cx="3275856"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41976"/>
            <a:ext cx="8229600" cy="5116024"/>
          </a:xfrm>
        </p:spPr>
        <p:txBody>
          <a:bodyPr>
            <a:normAutofit fontScale="92500" lnSpcReduction="20000"/>
          </a:bodyPr>
          <a:lstStyle/>
          <a:p>
            <a:pPr>
              <a:buFont typeface="Arial" charset="0"/>
              <a:buNone/>
              <a:defRPr/>
            </a:pPr>
            <a:r>
              <a:rPr lang="en-GB" sz="3300" dirty="0" smtClean="0">
                <a:latin typeface="Lucida Sans Unicode" pitchFamily="34" charset="0"/>
                <a:ea typeface="Verdana" pitchFamily="34" charset="0"/>
                <a:cs typeface="Lucida Sans Unicode" pitchFamily="34" charset="0"/>
              </a:rPr>
              <a:t>“ The most successful education systems invest in developing their teachers as reflective, accomplished and </a:t>
            </a:r>
            <a:r>
              <a:rPr lang="en-GB" sz="3300" b="1" u="sng" dirty="0" smtClean="0">
                <a:latin typeface="Lucida Sans Unicode" pitchFamily="34" charset="0"/>
                <a:ea typeface="Verdana" pitchFamily="34" charset="0"/>
                <a:cs typeface="Lucida Sans Unicode" pitchFamily="34" charset="0"/>
              </a:rPr>
              <a:t>enquiring professionals </a:t>
            </a:r>
            <a:r>
              <a:rPr lang="en-GB" sz="3300" dirty="0" smtClean="0">
                <a:latin typeface="Lucida Sans Unicode" pitchFamily="34" charset="0"/>
                <a:ea typeface="Verdana" pitchFamily="34" charset="0"/>
                <a:cs typeface="Lucida Sans Unicode" pitchFamily="34" charset="0"/>
              </a:rPr>
              <a:t>who are able, not simply able to teach successfully in relation to current external expectations, but who have the capacity to engage fully with the complexities of education and to be key actors in shaping and leading educational change”.</a:t>
            </a:r>
            <a:r>
              <a:rPr lang="en-GB" dirty="0" smtClean="0">
                <a:latin typeface="Verdana" pitchFamily="34" charset="0"/>
                <a:ea typeface="Verdana" pitchFamily="34" charset="0"/>
                <a:cs typeface="Verdana" pitchFamily="34" charset="0"/>
              </a:rPr>
              <a:t>	</a:t>
            </a:r>
            <a:r>
              <a:rPr lang="en-GB" dirty="0" smtClean="0"/>
              <a:t>	</a:t>
            </a:r>
          </a:p>
          <a:p>
            <a:pPr>
              <a:buFont typeface="Arial" charset="0"/>
              <a:buNone/>
              <a:defRPr/>
            </a:pPr>
            <a:endParaRPr lang="en-GB" dirty="0" smtClean="0"/>
          </a:p>
          <a:p>
            <a:pPr>
              <a:buFont typeface="Arial" charset="0"/>
              <a:buNone/>
              <a:defRPr/>
            </a:pPr>
            <a:r>
              <a:rPr lang="en-GB" dirty="0" smtClean="0"/>
              <a:t>			</a:t>
            </a:r>
            <a:r>
              <a:rPr lang="en-GB" b="1" i="1" dirty="0" smtClean="0">
                <a:solidFill>
                  <a:schemeClr val="tx2"/>
                </a:solidFill>
              </a:rPr>
              <a:t> 		</a:t>
            </a:r>
          </a:p>
          <a:p>
            <a:pPr>
              <a:buFont typeface="Arial" charset="0"/>
              <a:buNone/>
              <a:defRPr/>
            </a:pPr>
            <a:r>
              <a:rPr lang="en-GB" b="1" i="1" dirty="0" smtClean="0">
                <a:solidFill>
                  <a:schemeClr val="tx2"/>
                </a:solidFill>
              </a:rPr>
              <a:t>			        “Teaching Scotland’s Future” 2011</a:t>
            </a:r>
            <a:endParaRPr lang="en-GB" sz="2400" b="1" i="1" dirty="0" smtClean="0">
              <a:solidFill>
                <a:schemeClr val="tx2"/>
              </a:solidFill>
            </a:endParaRPr>
          </a:p>
          <a:p>
            <a:pPr>
              <a:buNone/>
            </a:pPr>
            <a:endParaRPr lang="en-GB" dirty="0"/>
          </a:p>
        </p:txBody>
      </p:sp>
      <p:sp>
        <p:nvSpPr>
          <p:cNvPr id="3" name="Title 2"/>
          <p:cNvSpPr>
            <a:spLocks noGrp="1"/>
          </p:cNvSpPr>
          <p:nvPr>
            <p:ph type="title"/>
          </p:nvPr>
        </p:nvSpPr>
        <p:spPr/>
        <p:txBody>
          <a:bodyPr/>
          <a:lstStyle/>
          <a:p>
            <a:r>
              <a:rPr lang="en-GB" dirty="0" smtClean="0"/>
              <a:t>	</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
        <p:nvSpPr>
          <p:cNvPr id="5" name="TextBox 4"/>
          <p:cNvSpPr txBox="1"/>
          <p:nvPr/>
        </p:nvSpPr>
        <p:spPr>
          <a:xfrm>
            <a:off x="1403648" y="332656"/>
            <a:ext cx="7200800" cy="1077218"/>
          </a:xfrm>
          <a:prstGeom prst="rect">
            <a:avLst/>
          </a:prstGeom>
          <a:noFill/>
        </p:spPr>
        <p:txBody>
          <a:bodyPr wrap="square" rtlCol="0">
            <a:spAutoFit/>
          </a:bodyPr>
          <a:lstStyle/>
          <a:p>
            <a:pPr algn="r"/>
            <a:r>
              <a:rPr lang="en-GB" sz="3200" b="1" dirty="0" smtClean="0">
                <a:solidFill>
                  <a:schemeClr val="tx1">
                    <a:lumMod val="50000"/>
                    <a:lumOff val="50000"/>
                  </a:schemeClr>
                </a:solidFill>
                <a:latin typeface="+mj-lt"/>
                <a:cs typeface="Lucida Sans Unicode" pitchFamily="34" charset="0"/>
              </a:rPr>
              <a:t>Knowing about Teaching: Investing in teachers</a:t>
            </a:r>
            <a:endParaRPr lang="en-GB" sz="3200" b="1" dirty="0">
              <a:solidFill>
                <a:schemeClr val="tx1">
                  <a:lumMod val="50000"/>
                  <a:lumOff val="50000"/>
                </a:schemeClr>
              </a:solidFill>
              <a:latin typeface="+mj-lt"/>
              <a:cs typeface="Lucida Sans Unicode"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algn="r">
              <a:defRPr/>
            </a:pPr>
            <a:r>
              <a:rPr lang="en-GB" sz="3200" b="1" dirty="0" smtClean="0">
                <a:solidFill>
                  <a:schemeClr val="tx1">
                    <a:lumMod val="65000"/>
                    <a:lumOff val="35000"/>
                  </a:schemeClr>
                </a:solidFill>
              </a:rPr>
              <a:t>Knowing about Teaching:     Professional Learning</a:t>
            </a:r>
          </a:p>
        </p:txBody>
      </p:sp>
      <p:sp>
        <p:nvSpPr>
          <p:cNvPr id="13315" name="Content Placeholder 2"/>
          <p:cNvSpPr>
            <a:spLocks noGrp="1"/>
          </p:cNvSpPr>
          <p:nvPr>
            <p:ph idx="1"/>
          </p:nvPr>
        </p:nvSpPr>
        <p:spPr>
          <a:xfrm>
            <a:off x="457200" y="1600200"/>
            <a:ext cx="8229600" cy="5257800"/>
          </a:xfrm>
        </p:spPr>
        <p:txBody>
          <a:bodyPr>
            <a:normAutofit/>
          </a:bodyPr>
          <a:lstStyle/>
          <a:p>
            <a:pPr>
              <a:buFont typeface="Arial" charset="0"/>
              <a:buNone/>
            </a:pPr>
            <a:r>
              <a:rPr lang="en-GB" sz="2800" dirty="0" smtClean="0">
                <a:ea typeface="Verdana" pitchFamily="34" charset="0"/>
                <a:cs typeface="Verdana" pitchFamily="34" charset="0"/>
              </a:rPr>
              <a:t>Teachers should be:</a:t>
            </a:r>
          </a:p>
          <a:p>
            <a:pPr>
              <a:buFont typeface="Arial" charset="0"/>
              <a:buNone/>
            </a:pPr>
            <a:r>
              <a:rPr lang="en-GB" sz="2800" dirty="0" smtClean="0">
                <a:ea typeface="Verdana" pitchFamily="34" charset="0"/>
                <a:cs typeface="Verdana" pitchFamily="34" charset="0"/>
              </a:rPr>
              <a:t>  “Increasingly expert practitioners whose professional practice and relationships are rooted in strong values, who take responsibility for their own development and who are developing their capacity both to use and contribute to the collective understanding of the teaching and learning process.”</a:t>
            </a:r>
          </a:p>
          <a:p>
            <a:pPr>
              <a:buFont typeface="Arial" charset="0"/>
              <a:buNone/>
            </a:pPr>
            <a:r>
              <a:rPr lang="en-GB" sz="2400" dirty="0" smtClean="0"/>
              <a:t>	</a:t>
            </a:r>
          </a:p>
          <a:p>
            <a:pPr>
              <a:buFont typeface="Arial" charset="0"/>
              <a:buNone/>
            </a:pPr>
            <a:r>
              <a:rPr lang="en-GB" sz="2400" dirty="0" smtClean="0"/>
              <a:t>		                  </a:t>
            </a:r>
            <a:r>
              <a:rPr lang="en-GB" sz="2400" b="1" i="1" dirty="0" smtClean="0">
                <a:solidFill>
                  <a:schemeClr val="tx2"/>
                </a:solidFill>
              </a:rPr>
              <a:t>“Teaching Scotland’s Future” 2011</a:t>
            </a:r>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435280" cy="4525963"/>
          </a:xfrm>
        </p:spPr>
        <p:txBody>
          <a:bodyPr/>
          <a:lstStyle/>
          <a:p>
            <a:pPr>
              <a:buNone/>
            </a:pPr>
            <a:r>
              <a:rPr lang="en-GB" dirty="0" smtClean="0"/>
              <a:t>“At the heart of the Donaldson report is the idea of a “twenty first century professionalism”, a “reinvigoration of professionalism” and “extended professionalism” where teachers are agents of change, not passive or reluctant receivers of externally-imposed prescription and this to be realised by increasing teacher agency through their ongoing professional development”</a:t>
            </a:r>
          </a:p>
          <a:p>
            <a:pPr>
              <a:buNone/>
            </a:pPr>
            <a:r>
              <a:rPr lang="en-GB" sz="1600" dirty="0" smtClean="0"/>
              <a:t>			</a:t>
            </a:r>
            <a:r>
              <a:rPr lang="en-GB" sz="1600" i="1" dirty="0" smtClean="0"/>
              <a:t>Rethinking professional standards to promote professional 			learning </a:t>
            </a:r>
            <a:r>
              <a:rPr lang="en-GB" sz="1600" dirty="0" smtClean="0"/>
              <a:t>Forde, McMahon et al, Prof Dev in Education (Mar 2015)</a:t>
            </a:r>
            <a:endParaRPr lang="en-GB" sz="1600" dirty="0"/>
          </a:p>
        </p:txBody>
      </p:sp>
      <p:sp>
        <p:nvSpPr>
          <p:cNvPr id="3" name="Title 2"/>
          <p:cNvSpPr>
            <a:spLocks noGrp="1"/>
          </p:cNvSpPr>
          <p:nvPr>
            <p:ph type="title"/>
          </p:nvPr>
        </p:nvSpPr>
        <p:spPr/>
        <p:txBody>
          <a:bodyPr>
            <a:normAutofit/>
          </a:bodyPr>
          <a:lstStyle/>
          <a:p>
            <a:pPr algn="r"/>
            <a:r>
              <a:rPr lang="en-GB" sz="3200" dirty="0" smtClean="0"/>
              <a:t>Knowing about Teaching: Building Professional Capital</a:t>
            </a:r>
            <a:endParaRPr lang="en-GB" sz="3200"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lnSpcReduction="10000"/>
          </a:bodyPr>
          <a:lstStyle/>
          <a:p>
            <a:pPr>
              <a:buNone/>
            </a:pPr>
            <a:r>
              <a:rPr lang="en-GB" dirty="0" smtClean="0"/>
              <a:t>   Teacher agency is viewed as “the capacity of   </a:t>
            </a:r>
          </a:p>
          <a:p>
            <a:pPr>
              <a:buNone/>
            </a:pPr>
            <a:r>
              <a:rPr lang="en-GB" dirty="0" smtClean="0"/>
              <a:t>   actors to critically shape their responses to </a:t>
            </a:r>
          </a:p>
          <a:p>
            <a:pPr>
              <a:buNone/>
            </a:pPr>
            <a:r>
              <a:rPr lang="en-GB" dirty="0" smtClean="0"/>
              <a:t>   problematic situations”</a:t>
            </a:r>
          </a:p>
          <a:p>
            <a:pPr>
              <a:buNone/>
            </a:pPr>
            <a:endParaRPr lang="en-GB" dirty="0" smtClean="0"/>
          </a:p>
          <a:p>
            <a:pPr>
              <a:buNone/>
            </a:pPr>
            <a:r>
              <a:rPr lang="en-GB" dirty="0" smtClean="0"/>
              <a:t>   Effective agency requires:</a:t>
            </a:r>
          </a:p>
          <a:p>
            <a:pPr>
              <a:buNone/>
            </a:pPr>
            <a:r>
              <a:rPr lang="en-GB" dirty="0" smtClean="0"/>
              <a:t>		</a:t>
            </a:r>
            <a:r>
              <a:rPr lang="en-GB" sz="2400" dirty="0" smtClean="0"/>
              <a:t>- strong, horizontal connections and 	 	   relationships across the school</a:t>
            </a:r>
          </a:p>
          <a:p>
            <a:pPr>
              <a:buNone/>
            </a:pPr>
            <a:r>
              <a:rPr lang="en-GB" sz="2400" dirty="0" smtClean="0"/>
              <a:t>		- a collegial, sharing culture</a:t>
            </a:r>
          </a:p>
          <a:p>
            <a:pPr>
              <a:buNone/>
            </a:pPr>
            <a:r>
              <a:rPr lang="en-GB" sz="2400" dirty="0" smtClean="0"/>
              <a:t>		- a culture where innovation and risk 		   taking are encouraged and supported</a:t>
            </a:r>
          </a:p>
          <a:p>
            <a:pPr>
              <a:buNone/>
            </a:pPr>
            <a:r>
              <a:rPr lang="en-GB" sz="2400" dirty="0" smtClean="0"/>
              <a:t>		- high levels of trust</a:t>
            </a:r>
          </a:p>
          <a:p>
            <a:pPr>
              <a:buNone/>
            </a:pPr>
            <a:r>
              <a:rPr lang="en-GB" sz="2400" dirty="0" smtClean="0"/>
              <a:t>				</a:t>
            </a:r>
            <a:r>
              <a:rPr lang="en-GB" sz="1600" i="1" dirty="0" smtClean="0"/>
              <a:t>Understanding Teacher Agency: The Importance of 			Relationships  </a:t>
            </a:r>
            <a:r>
              <a:rPr lang="en-GB" sz="1600" dirty="0" smtClean="0"/>
              <a:t>Priestley, Biesta + Robinson (2012)</a:t>
            </a:r>
          </a:p>
          <a:p>
            <a:pPr>
              <a:buNone/>
            </a:pPr>
            <a:endParaRPr lang="en-GB" dirty="0" smtClean="0"/>
          </a:p>
        </p:txBody>
      </p:sp>
      <p:sp>
        <p:nvSpPr>
          <p:cNvPr id="3" name="Title 2"/>
          <p:cNvSpPr>
            <a:spLocks noGrp="1"/>
          </p:cNvSpPr>
          <p:nvPr>
            <p:ph type="title"/>
          </p:nvPr>
        </p:nvSpPr>
        <p:spPr/>
        <p:txBody>
          <a:bodyPr/>
          <a:lstStyle/>
          <a:p>
            <a:pPr algn="r"/>
            <a:r>
              <a:rPr lang="en-GB" dirty="0" smtClean="0"/>
              <a:t>Teacher Agency</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059016" cy="4525963"/>
          </a:xfrm>
        </p:spPr>
        <p:txBody>
          <a:bodyPr>
            <a:normAutofit fontScale="92500" lnSpcReduction="10000"/>
          </a:bodyPr>
          <a:lstStyle/>
          <a:p>
            <a:endParaRPr lang="en-GB" dirty="0" smtClean="0"/>
          </a:p>
          <a:p>
            <a:pPr>
              <a:buNone/>
            </a:pPr>
            <a:r>
              <a:rPr lang="en-GB" dirty="0" smtClean="0"/>
              <a:t>   “In the business capital view, teaching is technically simple. Teaching doesn’t require rigorous training, hard work in universities, or extensive practice in schools. In this view, teaching can be learned over six weeks in the summer, as long as you are passionate and enthusiastic. Imagine if we said that about our doctors or architects or engineers.” </a:t>
            </a:r>
            <a:endParaRPr lang="en-GB" dirty="0"/>
          </a:p>
        </p:txBody>
      </p:sp>
      <p:sp>
        <p:nvSpPr>
          <p:cNvPr id="3" name="Title 2"/>
          <p:cNvSpPr>
            <a:spLocks noGrp="1"/>
          </p:cNvSpPr>
          <p:nvPr>
            <p:ph type="title"/>
          </p:nvPr>
        </p:nvSpPr>
        <p:spPr/>
        <p:txBody>
          <a:bodyPr>
            <a:normAutofit/>
          </a:bodyPr>
          <a:lstStyle/>
          <a:p>
            <a:pPr algn="r"/>
            <a:r>
              <a:rPr lang="en-GB" sz="3200" dirty="0" smtClean="0">
                <a:solidFill>
                  <a:srgbClr val="464646"/>
                </a:solidFill>
              </a:rPr>
              <a:t>Knowing about Teaching: Building Professional Capital</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6660232" y="2132856"/>
            <a:ext cx="2143125" cy="31718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6059016" cy="5517232"/>
          </a:xfrm>
        </p:spPr>
        <p:txBody>
          <a:bodyPr>
            <a:normAutofit fontScale="92500" lnSpcReduction="10000"/>
          </a:bodyPr>
          <a:lstStyle/>
          <a:p>
            <a:endParaRPr lang="en-GB" sz="2600" dirty="0" smtClean="0"/>
          </a:p>
          <a:p>
            <a:pPr>
              <a:buNone/>
            </a:pPr>
            <a:r>
              <a:rPr lang="en-GB" sz="2600" dirty="0" smtClean="0"/>
              <a:t>  “The opposite stance toward teaching is a professional capital approach. In this approach, teaching is hard. It’s technically difficult, for example, knowing the signs of Asperger’s, differentiating instruction, learning all the skills to deal with difficult adults. It requires technical knowledge, high levels of education, strong practice within schools, and continuous improvement over time that is undertaken collaboratively, and that calls for the development of wise        			judgment.” </a:t>
            </a:r>
          </a:p>
          <a:p>
            <a:pPr>
              <a:buNone/>
            </a:pPr>
            <a:endParaRPr lang="en-GB" dirty="0"/>
          </a:p>
        </p:txBody>
      </p:sp>
      <p:sp>
        <p:nvSpPr>
          <p:cNvPr id="3" name="Title 2"/>
          <p:cNvSpPr>
            <a:spLocks noGrp="1"/>
          </p:cNvSpPr>
          <p:nvPr>
            <p:ph type="title"/>
          </p:nvPr>
        </p:nvSpPr>
        <p:spPr/>
        <p:txBody>
          <a:bodyPr>
            <a:normAutofit/>
          </a:bodyPr>
          <a:lstStyle/>
          <a:p>
            <a:pPr algn="r"/>
            <a:r>
              <a:rPr lang="en-GB" sz="3200" dirty="0" smtClean="0">
                <a:solidFill>
                  <a:srgbClr val="464646"/>
                </a:solidFill>
              </a:rPr>
              <a:t>Knowing about Teaching: Building Professional Capital</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6660232" y="2132856"/>
            <a:ext cx="2143125" cy="31718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6059016" cy="5517232"/>
          </a:xfrm>
        </p:spPr>
        <p:txBody>
          <a:bodyPr>
            <a:normAutofit/>
          </a:bodyPr>
          <a:lstStyle/>
          <a:p>
            <a:pPr>
              <a:buNone/>
            </a:pPr>
            <a:r>
              <a:rPr lang="en-GB" sz="2200" dirty="0" smtClean="0"/>
              <a:t>“Over time, professional capital policies and practices build up the expertise of teachers individually and collectively to make a difference in the learning and achievement of all students. </a:t>
            </a:r>
          </a:p>
          <a:p>
            <a:pPr>
              <a:buNone/>
            </a:pPr>
            <a:r>
              <a:rPr lang="en-GB" sz="2200" dirty="0" smtClean="0"/>
              <a:t>Three kinds of capital that comprise professional capital: human capital (the talent of individuals); social capital (the collaborative power of the group); and decisional capital (the wisdom and expertise to make sound judgments about learners that are cultivated over many years). That’s the vision of professional capital.” </a:t>
            </a:r>
          </a:p>
          <a:p>
            <a:pPr>
              <a:buNone/>
            </a:pPr>
            <a:endParaRPr lang="en-GB" dirty="0"/>
          </a:p>
        </p:txBody>
      </p:sp>
      <p:sp>
        <p:nvSpPr>
          <p:cNvPr id="3" name="Title 2"/>
          <p:cNvSpPr>
            <a:spLocks noGrp="1"/>
          </p:cNvSpPr>
          <p:nvPr>
            <p:ph type="title"/>
          </p:nvPr>
        </p:nvSpPr>
        <p:spPr/>
        <p:txBody>
          <a:bodyPr>
            <a:normAutofit/>
          </a:bodyPr>
          <a:lstStyle/>
          <a:p>
            <a:pPr algn="r"/>
            <a:r>
              <a:rPr lang="en-GB" sz="3200" dirty="0" smtClean="0">
                <a:solidFill>
                  <a:srgbClr val="464646"/>
                </a:solidFill>
              </a:rPr>
              <a:t>Knowing about Teaching: Building Professional Capital</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6660232" y="2132856"/>
            <a:ext cx="2143125" cy="31718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39919" cy="720725"/>
          </a:xfrm>
        </p:spPr>
        <p:txBody>
          <a:bodyPr>
            <a:noAutofit/>
          </a:bodyPr>
          <a:lstStyle/>
          <a:p>
            <a:pPr algn="r">
              <a:defRPr/>
            </a:pPr>
            <a:r>
              <a:rPr lang="en-GB" sz="2400" b="1" dirty="0" smtClean="0"/>
              <a:t>Knowing about Teaching: Scotland’s Approach to Building Professional Capital</a:t>
            </a:r>
            <a:endParaRPr lang="en-GB" sz="2400" dirty="0"/>
          </a:p>
        </p:txBody>
      </p:sp>
      <p:sp>
        <p:nvSpPr>
          <p:cNvPr id="8195" name="Content Placeholder 2"/>
          <p:cNvSpPr>
            <a:spLocks noGrp="1"/>
          </p:cNvSpPr>
          <p:nvPr>
            <p:ph idx="1"/>
          </p:nvPr>
        </p:nvSpPr>
        <p:spPr>
          <a:xfrm>
            <a:off x="457200" y="1772816"/>
            <a:ext cx="8229600" cy="4353347"/>
          </a:xfrm>
        </p:spPr>
        <p:txBody>
          <a:bodyPr>
            <a:normAutofit/>
          </a:bodyPr>
          <a:lstStyle/>
          <a:p>
            <a:pPr>
              <a:spcBef>
                <a:spcPts val="2400"/>
              </a:spcBef>
              <a:buNone/>
            </a:pPr>
            <a:r>
              <a:rPr lang="en-GB" sz="2800" dirty="0" smtClean="0"/>
              <a:t>  Creating an “infrastructure” that supports teachers to:</a:t>
            </a:r>
          </a:p>
          <a:p>
            <a:pPr lvl="1">
              <a:spcBef>
                <a:spcPts val="2400"/>
              </a:spcBef>
              <a:buFont typeface="Arial" pitchFamily="34" charset="0"/>
              <a:buChar char="•"/>
            </a:pPr>
            <a:r>
              <a:rPr lang="en-GB" sz="2800" dirty="0" smtClean="0"/>
              <a:t>move from being reflective practitioners to becoming enquiring practitioners</a:t>
            </a:r>
          </a:p>
          <a:p>
            <a:pPr lvl="1">
              <a:spcBef>
                <a:spcPts val="2400"/>
              </a:spcBef>
              <a:buFont typeface="Arial" pitchFamily="34" charset="0"/>
              <a:buChar char="•"/>
            </a:pPr>
            <a:r>
              <a:rPr lang="en-GB" sz="2800" dirty="0" smtClean="0"/>
              <a:t>move from continuing professional development to the concept of career-long professional learning</a:t>
            </a:r>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39919" cy="720725"/>
          </a:xfrm>
        </p:spPr>
        <p:txBody>
          <a:bodyPr>
            <a:noAutofit/>
          </a:bodyPr>
          <a:lstStyle/>
          <a:p>
            <a:pPr algn="r">
              <a:defRPr/>
            </a:pPr>
            <a:r>
              <a:rPr lang="en-GB" sz="2400" b="1" dirty="0" smtClean="0"/>
              <a:t>Knowing about Teaching: Scotland’s Approach to Building Professional Capital</a:t>
            </a:r>
            <a:endParaRPr lang="en-GB" sz="2400" dirty="0"/>
          </a:p>
        </p:txBody>
      </p:sp>
      <p:sp>
        <p:nvSpPr>
          <p:cNvPr id="8195" name="Content Placeholder 2"/>
          <p:cNvSpPr>
            <a:spLocks noGrp="1"/>
          </p:cNvSpPr>
          <p:nvPr>
            <p:ph idx="1"/>
          </p:nvPr>
        </p:nvSpPr>
        <p:spPr>
          <a:xfrm>
            <a:off x="457200" y="1772816"/>
            <a:ext cx="8229600" cy="4353347"/>
          </a:xfrm>
        </p:spPr>
        <p:txBody>
          <a:bodyPr>
            <a:normAutofit/>
          </a:bodyPr>
          <a:lstStyle/>
          <a:p>
            <a:pPr>
              <a:spcBef>
                <a:spcPts val="2400"/>
              </a:spcBef>
              <a:buFont typeface="Wingdings" pitchFamily="2" charset="2"/>
              <a:buChar char="q"/>
            </a:pPr>
            <a:r>
              <a:rPr lang="en-GB" sz="2800" dirty="0" smtClean="0"/>
              <a:t>  Professional Standards</a:t>
            </a:r>
          </a:p>
          <a:p>
            <a:pPr>
              <a:spcBef>
                <a:spcPts val="2400"/>
              </a:spcBef>
              <a:buFont typeface="Wingdings" pitchFamily="2" charset="2"/>
              <a:buChar char="q"/>
            </a:pPr>
            <a:r>
              <a:rPr lang="en-GB" sz="2800" dirty="0" smtClean="0"/>
              <a:t>  Teacher Induction Scheme</a:t>
            </a:r>
          </a:p>
          <a:p>
            <a:pPr>
              <a:spcBef>
                <a:spcPts val="2400"/>
              </a:spcBef>
              <a:buFont typeface="Wingdings" pitchFamily="2" charset="2"/>
              <a:buChar char="q"/>
            </a:pPr>
            <a:r>
              <a:rPr lang="en-GB" sz="2800" dirty="0" smtClean="0"/>
              <a:t>  Professional Update</a:t>
            </a:r>
          </a:p>
          <a:p>
            <a:pPr>
              <a:spcBef>
                <a:spcPts val="2400"/>
              </a:spcBef>
              <a:buFont typeface="Wingdings" pitchFamily="2" charset="2"/>
              <a:buChar char="q"/>
            </a:pPr>
            <a:r>
              <a:rPr lang="en-GB" sz="2800" dirty="0" smtClean="0"/>
              <a:t>  Supporting Professional Enquiry</a:t>
            </a:r>
          </a:p>
          <a:p>
            <a:pPr>
              <a:spcBef>
                <a:spcPts val="2400"/>
              </a:spcBef>
              <a:buNone/>
            </a:pPr>
            <a:r>
              <a:rPr lang="en-GB" sz="2800" dirty="0" smtClean="0"/>
              <a:t>		- EBSCO and Education Hub</a:t>
            </a:r>
          </a:p>
          <a:p>
            <a:pPr>
              <a:spcBef>
                <a:spcPts val="2400"/>
              </a:spcBef>
              <a:buFont typeface="Wingdings" pitchFamily="2" charset="2"/>
              <a:buChar char="q"/>
            </a:pPr>
            <a:r>
              <a:rPr lang="en-GB" sz="2800" dirty="0" smtClean="0"/>
              <a:t>  Professional Recognition Awards</a:t>
            </a:r>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4" name="Content Placeholder 3"/>
          <p:cNvPicPr>
            <a:picLocks noGrp="1"/>
          </p:cNvPicPr>
          <p:nvPr>
            <p:ph idx="1"/>
          </p:nvPr>
        </p:nvPicPr>
        <p:blipFill>
          <a:blip r:embed="rId2" cstate="print"/>
          <a:srcRect l="54719" t="18443" r="14578" b="11437"/>
          <a:stretch>
            <a:fillRect/>
          </a:stretch>
        </p:blipFill>
        <p:spPr bwMode="auto">
          <a:xfrm>
            <a:off x="2051720" y="188640"/>
            <a:ext cx="5112568"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n-GB" dirty="0" smtClean="0"/>
              <a:t>Professional Standards and Professional Update</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
        <p:nvSpPr>
          <p:cNvPr id="8" name="Content Placeholder 7"/>
          <p:cNvSpPr>
            <a:spLocks noGrp="1"/>
          </p:cNvSpPr>
          <p:nvPr>
            <p:ph idx="1"/>
          </p:nvPr>
        </p:nvSpPr>
        <p:spPr>
          <a:xfrm>
            <a:off x="467544" y="1916832"/>
            <a:ext cx="8229600" cy="4525963"/>
          </a:xfrm>
        </p:spPr>
        <p:txBody>
          <a:bodyPr>
            <a:normAutofit lnSpcReduction="10000"/>
          </a:bodyPr>
          <a:lstStyle/>
          <a:p>
            <a:pPr>
              <a:buNone/>
            </a:pPr>
            <a:r>
              <a:rPr lang="en-GB" sz="3200" dirty="0" smtClean="0"/>
              <a:t>“If Standards are to become the basis for promoting high quality professional learning, they need to be regarded as a series of signposts to guide an integrated professional learning agenda, rather than a series of discrete accomplishments to be ticked.”</a:t>
            </a:r>
          </a:p>
          <a:p>
            <a:pPr>
              <a:buNone/>
            </a:pPr>
            <a:r>
              <a:rPr lang="en-GB" sz="3200" dirty="0" smtClean="0"/>
              <a:t>							</a:t>
            </a:r>
            <a:r>
              <a:rPr lang="en-GB" sz="2400" i="1" dirty="0" smtClean="0"/>
              <a:t>Timperley (2011)</a:t>
            </a:r>
            <a:endParaRPr lang="en-GB" sz="24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en-GB" sz="3600" dirty="0" smtClean="0"/>
              <a:t>Using Professional Standards to support Professional Learning</a:t>
            </a:r>
            <a:endParaRPr lang="en-GB" sz="3600"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
        <p:nvSpPr>
          <p:cNvPr id="8" name="Oval 11"/>
          <p:cNvSpPr>
            <a:spLocks noChangeArrowheads="1"/>
          </p:cNvSpPr>
          <p:nvPr/>
        </p:nvSpPr>
        <p:spPr bwMode="auto">
          <a:xfrm>
            <a:off x="3671392" y="1484784"/>
            <a:ext cx="5472608" cy="5112568"/>
          </a:xfrm>
          <a:prstGeom prst="ellipse">
            <a:avLst/>
          </a:prstGeom>
          <a:solidFill>
            <a:srgbClr val="548DD4"/>
          </a:solidFill>
          <a:ln w="38100">
            <a:solidFill>
              <a:srgbClr val="F2F2F2"/>
            </a:solidFill>
            <a:round/>
            <a:headEnd/>
            <a:tailEnd/>
          </a:ln>
          <a:effectLst>
            <a:outerShdw dist="28398" dir="3806097" algn="ctr" rotWithShape="0">
              <a:srgbClr val="4E6128">
                <a:alpha val="50000"/>
              </a:srgbClr>
            </a:outerShdw>
          </a:effectLst>
        </p:spPr>
        <p:txBody>
          <a:bodyPr/>
          <a:lstStyle/>
          <a:p>
            <a:pPr>
              <a:defRPr/>
            </a:pPr>
            <a:endParaRPr lang="en-GB" dirty="0"/>
          </a:p>
        </p:txBody>
      </p:sp>
      <p:sp>
        <p:nvSpPr>
          <p:cNvPr id="9" name="TextBox 8"/>
          <p:cNvSpPr txBox="1"/>
          <p:nvPr/>
        </p:nvSpPr>
        <p:spPr>
          <a:xfrm>
            <a:off x="4499992" y="2204864"/>
            <a:ext cx="3816424" cy="646331"/>
          </a:xfrm>
          <a:prstGeom prst="rect">
            <a:avLst/>
          </a:prstGeom>
          <a:noFill/>
        </p:spPr>
        <p:txBody>
          <a:bodyPr wrap="square" rtlCol="0">
            <a:spAutoFit/>
          </a:bodyPr>
          <a:lstStyle/>
          <a:p>
            <a:r>
              <a:rPr lang="en-GB" b="1" dirty="0" smtClean="0">
                <a:solidFill>
                  <a:srgbClr val="C6D9F1"/>
                </a:solidFill>
              </a:rPr>
              <a:t>Professional Skills and Abilities</a:t>
            </a:r>
          </a:p>
          <a:p>
            <a:endParaRPr lang="en-GB" dirty="0"/>
          </a:p>
        </p:txBody>
      </p:sp>
      <p:sp>
        <p:nvSpPr>
          <p:cNvPr id="10" name="Oval 12"/>
          <p:cNvSpPr>
            <a:spLocks noChangeArrowheads="1"/>
          </p:cNvSpPr>
          <p:nvPr/>
        </p:nvSpPr>
        <p:spPr bwMode="auto">
          <a:xfrm>
            <a:off x="4644008" y="2852936"/>
            <a:ext cx="3769105" cy="3734277"/>
          </a:xfrm>
          <a:prstGeom prst="ellipse">
            <a:avLst/>
          </a:prstGeom>
          <a:solidFill>
            <a:srgbClr val="8DB3E2"/>
          </a:solidFill>
          <a:ln w="38100">
            <a:solidFill>
              <a:srgbClr val="F2F2F2"/>
            </a:solidFill>
            <a:round/>
            <a:headEnd/>
            <a:tailEnd/>
          </a:ln>
          <a:effectLst>
            <a:outerShdw dist="28398" dir="3806097" algn="ctr" rotWithShape="0">
              <a:srgbClr val="4E6128">
                <a:alpha val="50000"/>
              </a:srgbClr>
            </a:outerShdw>
          </a:effectLst>
        </p:spPr>
        <p:txBody>
          <a:bodyPr/>
          <a:lstStyle/>
          <a:p>
            <a:pPr>
              <a:defRPr/>
            </a:pPr>
            <a:endParaRPr lang="en-GB" dirty="0"/>
          </a:p>
        </p:txBody>
      </p:sp>
      <p:sp>
        <p:nvSpPr>
          <p:cNvPr id="11" name="TextBox 10"/>
          <p:cNvSpPr txBox="1"/>
          <p:nvPr/>
        </p:nvSpPr>
        <p:spPr>
          <a:xfrm>
            <a:off x="5436096" y="3212976"/>
            <a:ext cx="2808312" cy="1200329"/>
          </a:xfrm>
          <a:prstGeom prst="rect">
            <a:avLst/>
          </a:prstGeom>
          <a:noFill/>
        </p:spPr>
        <p:txBody>
          <a:bodyPr wrap="square" rtlCol="0">
            <a:spAutoFit/>
          </a:bodyPr>
          <a:lstStyle/>
          <a:p>
            <a:r>
              <a:rPr lang="en-GB" b="1" dirty="0" smtClean="0">
                <a:solidFill>
                  <a:srgbClr val="1F497D"/>
                </a:solidFill>
              </a:rPr>
              <a:t>Professional Knowledge and Understanding</a:t>
            </a:r>
          </a:p>
          <a:p>
            <a:endParaRPr lang="en-GB" dirty="0"/>
          </a:p>
        </p:txBody>
      </p:sp>
      <p:sp>
        <p:nvSpPr>
          <p:cNvPr id="12" name="Oval 17"/>
          <p:cNvSpPr>
            <a:spLocks noChangeArrowheads="1"/>
          </p:cNvSpPr>
          <p:nvPr/>
        </p:nvSpPr>
        <p:spPr bwMode="auto">
          <a:xfrm>
            <a:off x="5436096" y="4293096"/>
            <a:ext cx="2324187" cy="2260906"/>
          </a:xfrm>
          <a:prstGeom prst="ellipse">
            <a:avLst/>
          </a:prstGeom>
          <a:solidFill>
            <a:srgbClr val="B8CCE4"/>
          </a:solidFill>
          <a:ln w="38100">
            <a:solidFill>
              <a:srgbClr val="F2F2F2"/>
            </a:solidFill>
            <a:round/>
            <a:headEnd/>
            <a:tailEnd/>
          </a:ln>
          <a:effectLst>
            <a:outerShdw dist="28398" dir="3806097" algn="ctr" rotWithShape="0">
              <a:srgbClr val="4E6128">
                <a:alpha val="50000"/>
              </a:srgbClr>
            </a:outerShdw>
          </a:effectLst>
        </p:spPr>
        <p:txBody>
          <a:bodyPr/>
          <a:lstStyle/>
          <a:p>
            <a:pPr>
              <a:defRPr/>
            </a:pPr>
            <a:endParaRPr lang="en-GB" dirty="0"/>
          </a:p>
        </p:txBody>
      </p:sp>
      <p:sp>
        <p:nvSpPr>
          <p:cNvPr id="13" name="TextBox 12"/>
          <p:cNvSpPr txBox="1"/>
          <p:nvPr/>
        </p:nvSpPr>
        <p:spPr>
          <a:xfrm>
            <a:off x="5796136" y="4725144"/>
            <a:ext cx="1656184" cy="1477328"/>
          </a:xfrm>
          <a:prstGeom prst="rect">
            <a:avLst/>
          </a:prstGeom>
          <a:noFill/>
        </p:spPr>
        <p:txBody>
          <a:bodyPr wrap="square" rtlCol="0">
            <a:spAutoFit/>
          </a:bodyPr>
          <a:lstStyle/>
          <a:p>
            <a:r>
              <a:rPr lang="en-GB" b="1" dirty="0" smtClean="0">
                <a:solidFill>
                  <a:srgbClr val="17365D"/>
                </a:solidFill>
              </a:rPr>
              <a:t>Professional Values and Personal Commitment</a:t>
            </a:r>
          </a:p>
          <a:p>
            <a:endParaRPr lang="en-GB" dirty="0"/>
          </a:p>
        </p:txBody>
      </p:sp>
      <p:sp>
        <p:nvSpPr>
          <p:cNvPr id="15" name="TextBox 14"/>
          <p:cNvSpPr txBox="1"/>
          <p:nvPr/>
        </p:nvSpPr>
        <p:spPr>
          <a:xfrm>
            <a:off x="539552" y="1412776"/>
            <a:ext cx="3096344" cy="4985980"/>
          </a:xfrm>
          <a:prstGeom prst="rect">
            <a:avLst/>
          </a:prstGeom>
          <a:noFill/>
        </p:spPr>
        <p:txBody>
          <a:bodyPr wrap="square" rtlCol="0">
            <a:spAutoFit/>
          </a:bodyPr>
          <a:lstStyle/>
          <a:p>
            <a:pPr lvl="0">
              <a:buFont typeface="Arial" pitchFamily="34" charset="0"/>
              <a:buChar char="•"/>
            </a:pPr>
            <a:r>
              <a:rPr lang="en-GB" sz="2000" b="1" dirty="0" smtClean="0"/>
              <a:t>The Standards for Registration </a:t>
            </a:r>
            <a:r>
              <a:rPr lang="en-GB" sz="2000" dirty="0" smtClean="0"/>
              <a:t>(mandatory, comprising the SPR  and the SFR)</a:t>
            </a:r>
          </a:p>
          <a:p>
            <a:pPr lvl="0"/>
            <a:endParaRPr lang="en-GB" sz="2000" b="1" dirty="0" smtClean="0"/>
          </a:p>
          <a:p>
            <a:pPr lvl="0">
              <a:buFont typeface="Arial" pitchFamily="34" charset="0"/>
              <a:buChar char="•"/>
            </a:pPr>
            <a:r>
              <a:rPr lang="en-GB" sz="2000" b="1" dirty="0" smtClean="0"/>
              <a:t> The Standard for Career-long Professional Learning</a:t>
            </a:r>
          </a:p>
          <a:p>
            <a:pPr lvl="0"/>
            <a:endParaRPr lang="en-GB" sz="2000" b="1" dirty="0" smtClean="0"/>
          </a:p>
          <a:p>
            <a:pPr lvl="0">
              <a:buFont typeface="Arial" pitchFamily="34" charset="0"/>
              <a:buChar char="•"/>
            </a:pPr>
            <a:r>
              <a:rPr lang="en-GB" sz="2000" b="1" dirty="0" smtClean="0"/>
              <a:t> The Standards for Leadership and Management </a:t>
            </a:r>
            <a:r>
              <a:rPr lang="en-GB" sz="2000" dirty="0" smtClean="0"/>
              <a:t>(for middle leaders and Head Teachers</a:t>
            </a:r>
            <a:r>
              <a:rPr lang="en-GB" sz="2000" dirty="0" smtClean="0">
                <a:latin typeface="Calibri"/>
              </a:rPr>
              <a:t>)</a:t>
            </a:r>
            <a:endParaRPr lang="en-GB" sz="2000" dirty="0" smtClean="0">
              <a:latin typeface="Verdana" pitchFamily="34" charset="0"/>
              <a:ea typeface="Verdana" pitchFamily="34" charset="0"/>
              <a:cs typeface="Verdana" pitchFamily="34" charset="0"/>
            </a:endParaRP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noGrp="1"/>
          </p:cNvGrpSpPr>
          <p:nvPr/>
        </p:nvGrpSpPr>
        <p:grpSpPr bwMode="auto">
          <a:xfrm>
            <a:off x="251520" y="0"/>
            <a:ext cx="8435280" cy="6858000"/>
            <a:chOff x="2584301" y="500746"/>
            <a:chExt cx="9937179" cy="7035813"/>
          </a:xfrm>
        </p:grpSpPr>
        <p:grpSp>
          <p:nvGrpSpPr>
            <p:cNvPr id="3" name="Group 42"/>
            <p:cNvGrpSpPr>
              <a:grpSpLocks/>
            </p:cNvGrpSpPr>
            <p:nvPr/>
          </p:nvGrpSpPr>
          <p:grpSpPr bwMode="auto">
            <a:xfrm>
              <a:off x="2584301" y="500746"/>
              <a:ext cx="9937179" cy="7035813"/>
              <a:chOff x="208037" y="68698"/>
              <a:chExt cx="9937179" cy="7035813"/>
            </a:xfrm>
          </p:grpSpPr>
          <p:sp>
            <p:nvSpPr>
              <p:cNvPr id="9" name="Right Arrow 3"/>
              <p:cNvSpPr/>
              <p:nvPr/>
            </p:nvSpPr>
            <p:spPr>
              <a:xfrm>
                <a:off x="208037" y="984301"/>
                <a:ext cx="9937179" cy="6120210"/>
              </a:xfrm>
              <a:prstGeom prst="rightArrow">
                <a:avLst>
                  <a:gd name="adj1" fmla="val 50000"/>
                  <a:gd name="adj2" fmla="val 26241"/>
                </a:avLst>
              </a:prstGeom>
              <a:ln w="76200"/>
            </p:spPr>
            <p:style>
              <a:lnRef idx="2">
                <a:schemeClr val="accent6"/>
              </a:lnRef>
              <a:fillRef idx="1">
                <a:schemeClr val="lt1"/>
              </a:fillRef>
              <a:effectRef idx="0">
                <a:schemeClr val="accent6"/>
              </a:effectRef>
              <a:fontRef idx="minor">
                <a:schemeClr val="dk1"/>
              </a:fontRef>
            </p:style>
            <p:txBody>
              <a:bodyPr anchor="ctr"/>
              <a:lstStyle/>
              <a:p>
                <a:pPr algn="ctr" defTabSz="1280160" fontAlgn="auto">
                  <a:spcBef>
                    <a:spcPts val="0"/>
                  </a:spcBef>
                  <a:spcAft>
                    <a:spcPts val="0"/>
                  </a:spcAft>
                  <a:defRPr/>
                </a:pPr>
                <a:endParaRPr lang="en-GB" dirty="0"/>
              </a:p>
            </p:txBody>
          </p:sp>
          <p:cxnSp>
            <p:nvCxnSpPr>
              <p:cNvPr id="10" name="Straight Arrow Connector 9"/>
              <p:cNvCxnSpPr/>
              <p:nvPr/>
            </p:nvCxnSpPr>
            <p:spPr>
              <a:xfrm>
                <a:off x="352492" y="3864213"/>
                <a:ext cx="9648271" cy="73030"/>
              </a:xfrm>
              <a:prstGeom prst="straightConnector1">
                <a:avLst/>
              </a:prstGeom>
              <a:ln w="76200">
                <a:solidFill>
                  <a:schemeClr val="accent6">
                    <a:shade val="95000"/>
                    <a:satMod val="105000"/>
                    <a:alpha val="20000"/>
                  </a:schemeClr>
                </a:solidFill>
                <a:prstDash val="sysDot"/>
                <a:headEnd type="arrow"/>
                <a:tailEnd type="arrow"/>
              </a:ln>
            </p:spPr>
            <p:style>
              <a:lnRef idx="1">
                <a:schemeClr val="accent6"/>
              </a:lnRef>
              <a:fillRef idx="0">
                <a:schemeClr val="accent6"/>
              </a:fillRef>
              <a:effectRef idx="0">
                <a:schemeClr val="accent6"/>
              </a:effectRef>
              <a:fontRef idx="minor">
                <a:schemeClr val="tx1"/>
              </a:fontRef>
            </p:style>
          </p:cxnSp>
          <p:sp>
            <p:nvSpPr>
              <p:cNvPr id="11" name="TextBox 34"/>
              <p:cNvSpPr txBox="1">
                <a:spLocks noChangeArrowheads="1"/>
              </p:cNvSpPr>
              <p:nvPr/>
            </p:nvSpPr>
            <p:spPr bwMode="auto">
              <a:xfrm>
                <a:off x="3261881" y="262229"/>
                <a:ext cx="5304077" cy="536786"/>
              </a:xfrm>
              <a:prstGeom prst="rect">
                <a:avLst/>
              </a:prstGeom>
              <a:noFill/>
              <a:ln w="9525">
                <a:noFill/>
                <a:miter lim="800000"/>
                <a:headEnd/>
                <a:tailEnd/>
              </a:ln>
            </p:spPr>
            <p:txBody>
              <a:bodyPr wrap="square">
                <a:spAutoFit/>
              </a:bodyPr>
              <a:lstStyle/>
              <a:p>
                <a:r>
                  <a:rPr lang="en-GB" sz="2800" b="1" dirty="0" smtClean="0">
                    <a:solidFill>
                      <a:schemeClr val="tx2"/>
                    </a:solidFill>
                    <a:latin typeface="Calibri" pitchFamily="34" charset="0"/>
                  </a:rPr>
                  <a:t>   Professional </a:t>
                </a:r>
                <a:r>
                  <a:rPr lang="en-GB" sz="2800" b="1" dirty="0">
                    <a:solidFill>
                      <a:schemeClr val="tx2"/>
                    </a:solidFill>
                    <a:latin typeface="Calibri" pitchFamily="34" charset="0"/>
                  </a:rPr>
                  <a:t>Update</a:t>
                </a:r>
              </a:p>
            </p:txBody>
          </p:sp>
          <p:sp>
            <p:nvSpPr>
              <p:cNvPr id="12" name="TextBox 35"/>
              <p:cNvSpPr txBox="1">
                <a:spLocks noChangeArrowheads="1"/>
              </p:cNvSpPr>
              <p:nvPr/>
            </p:nvSpPr>
            <p:spPr bwMode="auto">
              <a:xfrm>
                <a:off x="220527" y="68698"/>
                <a:ext cx="2448272" cy="473635"/>
              </a:xfrm>
              <a:prstGeom prst="rect">
                <a:avLst/>
              </a:prstGeom>
              <a:noFill/>
              <a:ln w="9525">
                <a:noFill/>
                <a:miter lim="800000"/>
                <a:headEnd/>
                <a:tailEnd/>
              </a:ln>
            </p:spPr>
            <p:txBody>
              <a:bodyPr>
                <a:spAutoFit/>
              </a:bodyPr>
              <a:lstStyle/>
              <a:p>
                <a:endParaRPr lang="en-GB" sz="2400" b="1" dirty="0">
                  <a:solidFill>
                    <a:schemeClr val="accent1"/>
                  </a:solidFill>
                  <a:latin typeface="Calibri" pitchFamily="34" charset="0"/>
                </a:endParaRPr>
              </a:p>
            </p:txBody>
          </p:sp>
          <p:cxnSp>
            <p:nvCxnSpPr>
              <p:cNvPr id="13" name="Straight Connector 12"/>
              <p:cNvCxnSpPr/>
              <p:nvPr/>
            </p:nvCxnSpPr>
            <p:spPr>
              <a:xfrm>
                <a:off x="1431930" y="2568729"/>
                <a:ext cx="0" cy="3024384"/>
              </a:xfrm>
              <a:prstGeom prst="line">
                <a:avLst/>
              </a:prstGeom>
              <a:ln w="28575">
                <a:prstDash val="sysDash"/>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a:off x="2584388" y="1273245"/>
                <a:ext cx="0" cy="4319868"/>
              </a:xfrm>
              <a:prstGeom prst="line">
                <a:avLst/>
              </a:prstGeom>
              <a:ln w="28575">
                <a:prstDash val="sysDash"/>
              </a:ln>
            </p:spPr>
            <p:style>
              <a:lnRef idx="1">
                <a:schemeClr val="accent6"/>
              </a:lnRef>
              <a:fillRef idx="0">
                <a:schemeClr val="accent6"/>
              </a:fillRef>
              <a:effectRef idx="0">
                <a:schemeClr val="accent6"/>
              </a:effectRef>
              <a:fontRef idx="minor">
                <a:schemeClr val="tx1"/>
              </a:fontRef>
            </p:style>
          </p:cxnSp>
          <p:sp>
            <p:nvSpPr>
              <p:cNvPr id="15" name="TextBox 9"/>
              <p:cNvSpPr txBox="1">
                <a:spLocks noChangeArrowheads="1"/>
              </p:cNvSpPr>
              <p:nvPr/>
            </p:nvSpPr>
            <p:spPr bwMode="auto">
              <a:xfrm>
                <a:off x="462524" y="3217229"/>
                <a:ext cx="614318" cy="477054"/>
              </a:xfrm>
              <a:prstGeom prst="rect">
                <a:avLst/>
              </a:prstGeom>
              <a:noFill/>
              <a:ln w="9525">
                <a:noFill/>
                <a:miter lim="800000"/>
                <a:headEnd/>
                <a:tailEnd/>
              </a:ln>
            </p:spPr>
            <p:txBody>
              <a:bodyPr>
                <a:spAutoFit/>
              </a:bodyPr>
              <a:lstStyle/>
              <a:p>
                <a:r>
                  <a:rPr lang="en-GB" b="1" dirty="0">
                    <a:solidFill>
                      <a:schemeClr val="accent1"/>
                    </a:solidFill>
                    <a:latin typeface="Calibri" pitchFamily="34" charset="0"/>
                  </a:rPr>
                  <a:t>ITE</a:t>
                </a:r>
              </a:p>
            </p:txBody>
          </p:sp>
          <p:sp>
            <p:nvSpPr>
              <p:cNvPr id="16" name="TextBox 10"/>
              <p:cNvSpPr txBox="1">
                <a:spLocks noChangeArrowheads="1"/>
              </p:cNvSpPr>
              <p:nvPr/>
            </p:nvSpPr>
            <p:spPr bwMode="auto">
              <a:xfrm>
                <a:off x="1734959" y="3217229"/>
                <a:ext cx="614318" cy="861774"/>
              </a:xfrm>
              <a:prstGeom prst="rect">
                <a:avLst/>
              </a:prstGeom>
              <a:noFill/>
              <a:ln w="9525">
                <a:noFill/>
                <a:miter lim="800000"/>
                <a:headEnd/>
                <a:tailEnd/>
              </a:ln>
            </p:spPr>
            <p:txBody>
              <a:bodyPr>
                <a:spAutoFit/>
              </a:bodyPr>
              <a:lstStyle/>
              <a:p>
                <a:r>
                  <a:rPr lang="en-GB" b="1" dirty="0">
                    <a:solidFill>
                      <a:schemeClr val="accent1"/>
                    </a:solidFill>
                    <a:latin typeface="Calibri" pitchFamily="34" charset="0"/>
                  </a:rPr>
                  <a:t>TIS</a:t>
                </a:r>
              </a:p>
              <a:p>
                <a:r>
                  <a:rPr lang="en-GB" b="1" dirty="0">
                    <a:solidFill>
                      <a:schemeClr val="accent1"/>
                    </a:solidFill>
                    <a:latin typeface="Calibri" pitchFamily="34" charset="0"/>
                  </a:rPr>
                  <a:t>FR</a:t>
                </a:r>
              </a:p>
            </p:txBody>
          </p:sp>
          <p:sp>
            <p:nvSpPr>
              <p:cNvPr id="17" name="TextBox 11"/>
              <p:cNvSpPr txBox="1">
                <a:spLocks noChangeArrowheads="1"/>
              </p:cNvSpPr>
              <p:nvPr/>
            </p:nvSpPr>
            <p:spPr bwMode="auto">
              <a:xfrm>
                <a:off x="208037" y="3955980"/>
                <a:ext cx="1296144" cy="1384995"/>
              </a:xfrm>
              <a:prstGeom prst="rect">
                <a:avLst/>
              </a:prstGeom>
              <a:noFill/>
              <a:ln w="9525">
                <a:noFill/>
                <a:miter lim="800000"/>
                <a:headEnd/>
                <a:tailEnd/>
              </a:ln>
            </p:spPr>
            <p:txBody>
              <a:bodyPr>
                <a:spAutoFit/>
              </a:bodyPr>
              <a:lstStyle/>
              <a:p>
                <a:pPr>
                  <a:buFont typeface="Arial" charset="0"/>
                  <a:buChar char="•"/>
                </a:pPr>
                <a:r>
                  <a:rPr lang="en-GB" sz="1200" dirty="0">
                    <a:solidFill>
                      <a:schemeClr val="accent1"/>
                    </a:solidFill>
                    <a:latin typeface="Calibri" pitchFamily="34" charset="0"/>
                  </a:rPr>
                  <a:t> Entry Memorandum &amp; Guidelines</a:t>
                </a:r>
              </a:p>
              <a:p>
                <a:pPr>
                  <a:buFont typeface="Arial" charset="0"/>
                  <a:buChar char="•"/>
                </a:pPr>
                <a:r>
                  <a:rPr lang="en-GB" sz="1200" dirty="0">
                    <a:solidFill>
                      <a:schemeClr val="accent1"/>
                    </a:solidFill>
                    <a:latin typeface="Calibri" pitchFamily="34" charset="0"/>
                  </a:rPr>
                  <a:t> Teaching Qualifications</a:t>
                </a:r>
              </a:p>
              <a:p>
                <a:pPr>
                  <a:buFont typeface="Arial" charset="0"/>
                  <a:buChar char="•"/>
                </a:pPr>
                <a:r>
                  <a:rPr lang="en-GB" sz="1200" dirty="0">
                    <a:solidFill>
                      <a:schemeClr val="accent1"/>
                    </a:solidFill>
                    <a:latin typeface="Calibri" pitchFamily="34" charset="0"/>
                  </a:rPr>
                  <a:t> Qualified Outside Scotland</a:t>
                </a:r>
              </a:p>
            </p:txBody>
          </p:sp>
          <p:sp>
            <p:nvSpPr>
              <p:cNvPr id="18" name="TextBox 12"/>
              <p:cNvSpPr txBox="1">
                <a:spLocks noChangeArrowheads="1"/>
              </p:cNvSpPr>
              <p:nvPr/>
            </p:nvSpPr>
            <p:spPr bwMode="auto">
              <a:xfrm>
                <a:off x="1395643" y="4296545"/>
                <a:ext cx="1272434" cy="663089"/>
              </a:xfrm>
              <a:prstGeom prst="rect">
                <a:avLst/>
              </a:prstGeom>
              <a:noFill/>
              <a:ln w="9525">
                <a:noFill/>
                <a:miter lim="800000"/>
                <a:headEnd/>
                <a:tailEnd/>
              </a:ln>
            </p:spPr>
            <p:txBody>
              <a:bodyPr wrap="square">
                <a:spAutoFit/>
              </a:bodyPr>
              <a:lstStyle/>
              <a:p>
                <a:pPr>
                  <a:buFont typeface="Arial" charset="0"/>
                  <a:buChar char="•"/>
                </a:pPr>
                <a:r>
                  <a:rPr lang="en-GB" sz="1200" dirty="0" smtClean="0">
                    <a:solidFill>
                      <a:schemeClr val="accent1"/>
                    </a:solidFill>
                    <a:latin typeface="Calibri" pitchFamily="34" charset="0"/>
                  </a:rPr>
                  <a:t>Registration</a:t>
                </a:r>
                <a:endParaRPr lang="en-GB" sz="1200" dirty="0">
                  <a:solidFill>
                    <a:schemeClr val="accent1"/>
                  </a:solidFill>
                  <a:latin typeface="Calibri" pitchFamily="34" charset="0"/>
                </a:endParaRPr>
              </a:p>
              <a:p>
                <a:pPr>
                  <a:buFont typeface="Arial" charset="0"/>
                  <a:buChar char="•"/>
                </a:pPr>
                <a:r>
                  <a:rPr lang="en-GB" sz="1200" dirty="0">
                    <a:solidFill>
                      <a:schemeClr val="accent1"/>
                    </a:solidFill>
                    <a:latin typeface="Calibri" pitchFamily="34" charset="0"/>
                  </a:rPr>
                  <a:t> Dual </a:t>
                </a:r>
                <a:r>
                  <a:rPr lang="en-GB" sz="1200" dirty="0" smtClean="0">
                    <a:solidFill>
                      <a:schemeClr val="accent1"/>
                    </a:solidFill>
                    <a:latin typeface="Calibri" pitchFamily="34" charset="0"/>
                  </a:rPr>
                  <a:t>  </a:t>
                </a:r>
              </a:p>
              <a:p>
                <a:r>
                  <a:rPr lang="en-GB" sz="1200" dirty="0" smtClean="0">
                    <a:solidFill>
                      <a:schemeClr val="accent1"/>
                    </a:solidFill>
                    <a:latin typeface="Calibri" pitchFamily="34" charset="0"/>
                  </a:rPr>
                  <a:t>Registration</a:t>
                </a:r>
                <a:endParaRPr lang="en-GB" sz="1200" dirty="0">
                  <a:solidFill>
                    <a:schemeClr val="accent1"/>
                  </a:solidFill>
                  <a:latin typeface="Calibri" pitchFamily="34" charset="0"/>
                </a:endParaRPr>
              </a:p>
            </p:txBody>
          </p:sp>
          <p:sp>
            <p:nvSpPr>
              <p:cNvPr id="19" name="TextBox 13"/>
              <p:cNvSpPr txBox="1">
                <a:spLocks noChangeArrowheads="1"/>
              </p:cNvSpPr>
              <p:nvPr/>
            </p:nvSpPr>
            <p:spPr bwMode="auto">
              <a:xfrm>
                <a:off x="208038" y="2640360"/>
                <a:ext cx="1152203" cy="442059"/>
              </a:xfrm>
              <a:prstGeom prst="rect">
                <a:avLst/>
              </a:prstGeom>
              <a:noFill/>
              <a:ln w="9525">
                <a:noFill/>
                <a:miter lim="800000"/>
                <a:headEnd/>
                <a:tailEnd/>
              </a:ln>
            </p:spPr>
            <p:txBody>
              <a:bodyPr wrap="square">
                <a:spAutoFit/>
              </a:bodyPr>
              <a:lstStyle/>
              <a:p>
                <a:r>
                  <a:rPr lang="en-GB" sz="1100" b="1" dirty="0">
                    <a:latin typeface="Calibri" pitchFamily="34" charset="0"/>
                  </a:rPr>
                  <a:t>Provisional Registration </a:t>
                </a:r>
              </a:p>
            </p:txBody>
          </p:sp>
          <p:sp>
            <p:nvSpPr>
              <p:cNvPr id="20" name="TextBox 14"/>
              <p:cNvSpPr txBox="1">
                <a:spLocks noChangeArrowheads="1"/>
              </p:cNvSpPr>
              <p:nvPr/>
            </p:nvSpPr>
            <p:spPr bwMode="auto">
              <a:xfrm>
                <a:off x="1480472" y="2640360"/>
                <a:ext cx="1102776" cy="631513"/>
              </a:xfrm>
              <a:prstGeom prst="rect">
                <a:avLst/>
              </a:prstGeom>
              <a:noFill/>
              <a:ln w="9525">
                <a:noFill/>
                <a:miter lim="800000"/>
                <a:headEnd/>
                <a:tailEnd/>
              </a:ln>
            </p:spPr>
            <p:txBody>
              <a:bodyPr wrap="square">
                <a:spAutoFit/>
              </a:bodyPr>
              <a:lstStyle/>
              <a:p>
                <a:r>
                  <a:rPr lang="en-GB" sz="1100" b="1" dirty="0">
                    <a:latin typeface="Calibri" pitchFamily="34" charset="0"/>
                  </a:rPr>
                  <a:t>Full Registration </a:t>
                </a:r>
                <a:r>
                  <a:rPr lang="en-GB" sz="1200" b="1" dirty="0">
                    <a:latin typeface="Calibri" pitchFamily="34" charset="0"/>
                  </a:rPr>
                  <a:t>(General) </a:t>
                </a:r>
              </a:p>
            </p:txBody>
          </p:sp>
          <p:sp>
            <p:nvSpPr>
              <p:cNvPr id="21" name="TextBox 20"/>
              <p:cNvSpPr txBox="1"/>
              <p:nvPr/>
            </p:nvSpPr>
            <p:spPr>
              <a:xfrm>
                <a:off x="5824289" y="3505414"/>
                <a:ext cx="3816131" cy="477869"/>
              </a:xfrm>
              <a:prstGeom prst="rect">
                <a:avLst/>
              </a:prstGeom>
              <a:noFill/>
            </p:spPr>
            <p:txBody>
              <a:bodyPr>
                <a:spAutoFit/>
              </a:bodyPr>
              <a:lstStyle/>
              <a:p>
                <a:pPr defTabSz="1280160" fontAlgn="auto">
                  <a:spcBef>
                    <a:spcPts val="0"/>
                  </a:spcBef>
                  <a:spcAft>
                    <a:spcPts val="0"/>
                  </a:spcAft>
                  <a:defRPr/>
                </a:pPr>
                <a:r>
                  <a:rPr lang="en-GB" b="1" dirty="0">
                    <a:solidFill>
                      <a:schemeClr val="bg1">
                        <a:lumMod val="50000"/>
                      </a:schemeClr>
                    </a:solidFill>
                    <a:latin typeface="+mn-lt"/>
                    <a:cs typeface="+mn-cs"/>
                  </a:rPr>
                  <a:t>The Enquiring Professional</a:t>
                </a:r>
              </a:p>
            </p:txBody>
          </p:sp>
          <p:sp>
            <p:nvSpPr>
              <p:cNvPr id="22" name="TextBox 17"/>
              <p:cNvSpPr txBox="1">
                <a:spLocks noChangeArrowheads="1"/>
              </p:cNvSpPr>
              <p:nvPr/>
            </p:nvSpPr>
            <p:spPr bwMode="auto">
              <a:xfrm>
                <a:off x="3770855" y="5137980"/>
                <a:ext cx="4823238" cy="284181"/>
              </a:xfrm>
              <a:prstGeom prst="rect">
                <a:avLst/>
              </a:prstGeom>
              <a:noFill/>
              <a:ln w="9525">
                <a:noFill/>
                <a:miter lim="800000"/>
                <a:headEnd/>
                <a:tailEnd/>
              </a:ln>
            </p:spPr>
            <p:txBody>
              <a:bodyPr wrap="square">
                <a:spAutoFit/>
              </a:bodyPr>
              <a:lstStyle/>
              <a:p>
                <a:r>
                  <a:rPr lang="en-GB" sz="1200" b="1" dirty="0">
                    <a:solidFill>
                      <a:schemeClr val="accent1"/>
                    </a:solidFill>
                    <a:latin typeface="Calibri" pitchFamily="34" charset="0"/>
                  </a:rPr>
                  <a:t>Professional </a:t>
                </a:r>
                <a:r>
                  <a:rPr lang="en-GB" sz="1200" b="1" dirty="0" smtClean="0">
                    <a:solidFill>
                      <a:schemeClr val="accent1"/>
                    </a:solidFill>
                    <a:latin typeface="Calibri" pitchFamily="34" charset="0"/>
                  </a:rPr>
                  <a:t>Qualifications &amp; Professional Registration </a:t>
                </a:r>
                <a:endParaRPr lang="en-GB" sz="1200" b="1" dirty="0">
                  <a:solidFill>
                    <a:schemeClr val="accent1"/>
                  </a:solidFill>
                  <a:latin typeface="Calibri" pitchFamily="34" charset="0"/>
                </a:endParaRPr>
              </a:p>
            </p:txBody>
          </p:sp>
          <p:cxnSp>
            <p:nvCxnSpPr>
              <p:cNvPr id="23" name="Straight Arrow Connector 22"/>
              <p:cNvCxnSpPr/>
              <p:nvPr/>
            </p:nvCxnSpPr>
            <p:spPr>
              <a:xfrm>
                <a:off x="2742051" y="4990230"/>
                <a:ext cx="6608132" cy="0"/>
              </a:xfrm>
              <a:prstGeom prst="straightConnector1">
                <a:avLst/>
              </a:prstGeom>
              <a:ln w="38100">
                <a:solidFill>
                  <a:schemeClr val="accent1">
                    <a:shade val="95000"/>
                    <a:satMod val="105000"/>
                    <a:alpha val="23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752907" y="5433480"/>
                <a:ext cx="6552822" cy="0"/>
              </a:xfrm>
              <a:prstGeom prst="straightConnector1">
                <a:avLst/>
              </a:prstGeom>
              <a:ln w="38100">
                <a:solidFill>
                  <a:schemeClr val="accent1">
                    <a:shade val="95000"/>
                    <a:satMod val="105000"/>
                    <a:alpha val="23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18"/>
              <p:cNvSpPr txBox="1">
                <a:spLocks noChangeArrowheads="1"/>
              </p:cNvSpPr>
              <p:nvPr/>
            </p:nvSpPr>
            <p:spPr bwMode="auto">
              <a:xfrm>
                <a:off x="3872390" y="4620855"/>
                <a:ext cx="4260506" cy="473635"/>
              </a:xfrm>
              <a:prstGeom prst="rect">
                <a:avLst/>
              </a:prstGeom>
              <a:noFill/>
              <a:ln w="9525">
                <a:noFill/>
                <a:miter lim="800000"/>
                <a:headEnd/>
                <a:tailEnd/>
              </a:ln>
            </p:spPr>
            <p:txBody>
              <a:bodyPr wrap="square">
                <a:spAutoFit/>
              </a:bodyPr>
              <a:lstStyle/>
              <a:p>
                <a:r>
                  <a:rPr lang="en-GB" sz="2400" b="1" dirty="0">
                    <a:solidFill>
                      <a:schemeClr val="accent1"/>
                    </a:solidFill>
                    <a:latin typeface="Calibri" pitchFamily="34" charset="0"/>
                  </a:rPr>
                  <a:t>Professional Recognition</a:t>
                </a:r>
              </a:p>
            </p:txBody>
          </p:sp>
          <p:sp>
            <p:nvSpPr>
              <p:cNvPr id="26" name="TextBox 36"/>
              <p:cNvSpPr txBox="1">
                <a:spLocks noChangeArrowheads="1"/>
              </p:cNvSpPr>
              <p:nvPr/>
            </p:nvSpPr>
            <p:spPr bwMode="auto">
              <a:xfrm>
                <a:off x="208037" y="1200200"/>
                <a:ext cx="2205554" cy="663089"/>
              </a:xfrm>
              <a:prstGeom prst="rect">
                <a:avLst/>
              </a:prstGeom>
              <a:noFill/>
              <a:ln w="9525">
                <a:noFill/>
                <a:miter lim="800000"/>
                <a:headEnd/>
                <a:tailEnd/>
              </a:ln>
            </p:spPr>
            <p:txBody>
              <a:bodyPr wrap="square">
                <a:spAutoFit/>
              </a:bodyPr>
              <a:lstStyle/>
              <a:p>
                <a:pPr algn="ctr"/>
                <a:r>
                  <a:rPr lang="en-GB" b="1" dirty="0" smtClean="0">
                    <a:solidFill>
                      <a:schemeClr val="accent1"/>
                    </a:solidFill>
                    <a:latin typeface="Calibri" pitchFamily="34" charset="0"/>
                  </a:rPr>
                  <a:t>Standards for</a:t>
                </a:r>
              </a:p>
              <a:p>
                <a:pPr algn="ctr"/>
                <a:r>
                  <a:rPr lang="en-GB" b="1" dirty="0" smtClean="0">
                    <a:solidFill>
                      <a:schemeClr val="accent1"/>
                    </a:solidFill>
                    <a:latin typeface="Calibri" pitchFamily="34" charset="0"/>
                  </a:rPr>
                  <a:t>Registration</a:t>
                </a:r>
                <a:endParaRPr lang="en-GB" b="1" dirty="0">
                  <a:solidFill>
                    <a:schemeClr val="accent1"/>
                  </a:solidFill>
                  <a:latin typeface="Calibri" pitchFamily="34" charset="0"/>
                </a:endParaRPr>
              </a:p>
            </p:txBody>
          </p:sp>
          <p:sp>
            <p:nvSpPr>
              <p:cNvPr id="27" name="TextBox 26"/>
              <p:cNvSpPr txBox="1"/>
              <p:nvPr/>
            </p:nvSpPr>
            <p:spPr>
              <a:xfrm>
                <a:off x="1650130" y="1887479"/>
                <a:ext cx="792116" cy="477868"/>
              </a:xfrm>
              <a:prstGeom prst="rect">
                <a:avLst/>
              </a:prstGeom>
              <a:noFill/>
            </p:spPr>
            <p:txBody>
              <a:bodyPr>
                <a:spAutoFit/>
              </a:bodyPr>
              <a:lstStyle/>
              <a:p>
                <a:pPr defTabSz="1280160" fontAlgn="auto">
                  <a:spcBef>
                    <a:spcPts val="0"/>
                  </a:spcBef>
                  <a:spcAft>
                    <a:spcPts val="0"/>
                  </a:spcAft>
                  <a:defRPr/>
                </a:pPr>
                <a:r>
                  <a:rPr lang="en-GB" b="1" dirty="0">
                    <a:solidFill>
                      <a:schemeClr val="tx2">
                        <a:lumMod val="40000"/>
                        <a:lumOff val="60000"/>
                      </a:schemeClr>
                    </a:solidFill>
                    <a:latin typeface="+mn-lt"/>
                    <a:cs typeface="+mn-cs"/>
                  </a:rPr>
                  <a:t>SFR</a:t>
                </a:r>
              </a:p>
            </p:txBody>
          </p:sp>
          <p:sp>
            <p:nvSpPr>
              <p:cNvPr id="28" name="TextBox 27"/>
              <p:cNvSpPr txBox="1"/>
              <p:nvPr/>
            </p:nvSpPr>
            <p:spPr>
              <a:xfrm>
                <a:off x="462524" y="1887479"/>
                <a:ext cx="792116" cy="477868"/>
              </a:xfrm>
              <a:prstGeom prst="rect">
                <a:avLst/>
              </a:prstGeom>
              <a:noFill/>
            </p:spPr>
            <p:txBody>
              <a:bodyPr>
                <a:spAutoFit/>
              </a:bodyPr>
              <a:lstStyle/>
              <a:p>
                <a:pPr defTabSz="1280160" fontAlgn="auto">
                  <a:spcBef>
                    <a:spcPts val="0"/>
                  </a:spcBef>
                  <a:spcAft>
                    <a:spcPts val="0"/>
                  </a:spcAft>
                  <a:defRPr/>
                </a:pPr>
                <a:r>
                  <a:rPr lang="en-GB" b="1" dirty="0">
                    <a:solidFill>
                      <a:schemeClr val="tx2">
                        <a:lumMod val="40000"/>
                        <a:lumOff val="60000"/>
                      </a:schemeClr>
                    </a:solidFill>
                    <a:latin typeface="+mn-lt"/>
                    <a:cs typeface="+mn-cs"/>
                  </a:rPr>
                  <a:t>SPR</a:t>
                </a:r>
              </a:p>
            </p:txBody>
          </p:sp>
          <p:cxnSp>
            <p:nvCxnSpPr>
              <p:cNvPr id="29" name="Straight Arrow Connector 28"/>
              <p:cNvCxnSpPr/>
              <p:nvPr/>
            </p:nvCxnSpPr>
            <p:spPr>
              <a:xfrm>
                <a:off x="279471" y="2424257"/>
                <a:ext cx="122548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pSp>
            <p:nvGrpSpPr>
              <p:cNvPr id="4" name="Group 53"/>
              <p:cNvGrpSpPr>
                <a:grpSpLocks/>
              </p:cNvGrpSpPr>
              <p:nvPr/>
            </p:nvGrpSpPr>
            <p:grpSpPr bwMode="auto">
              <a:xfrm>
                <a:off x="1432248" y="2208312"/>
                <a:ext cx="7056784" cy="0"/>
                <a:chOff x="2080320" y="2208312"/>
                <a:chExt cx="7056784" cy="0"/>
              </a:xfrm>
            </p:grpSpPr>
            <p:cxnSp>
              <p:nvCxnSpPr>
                <p:cNvPr id="38" name="Straight Arrow Connector 37"/>
                <p:cNvCxnSpPr/>
                <p:nvPr/>
              </p:nvCxnSpPr>
              <p:spPr>
                <a:xfrm>
                  <a:off x="3232461" y="2257555"/>
                  <a:ext cx="5905161" cy="0"/>
                </a:xfrm>
                <a:prstGeom prst="straightConnector1">
                  <a:avLst/>
                </a:prstGeom>
                <a:ln w="38100">
                  <a:solidFill>
                    <a:schemeClr val="accent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080002" y="2257555"/>
                  <a:ext cx="33843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1" name="Left Brace 30"/>
              <p:cNvSpPr/>
              <p:nvPr/>
            </p:nvSpPr>
            <p:spPr>
              <a:xfrm rot="5400000">
                <a:off x="1144583" y="839952"/>
                <a:ext cx="431828" cy="2016009"/>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1280160" fontAlgn="auto">
                  <a:spcBef>
                    <a:spcPts val="0"/>
                  </a:spcBef>
                  <a:spcAft>
                    <a:spcPts val="0"/>
                  </a:spcAft>
                  <a:defRPr/>
                </a:pPr>
                <a:endParaRPr lang="en-GB" dirty="0"/>
              </a:p>
            </p:txBody>
          </p:sp>
          <p:sp>
            <p:nvSpPr>
              <p:cNvPr id="32" name="TextBox 49"/>
              <p:cNvSpPr txBox="1">
                <a:spLocks noChangeArrowheads="1"/>
              </p:cNvSpPr>
              <p:nvPr/>
            </p:nvSpPr>
            <p:spPr bwMode="auto">
              <a:xfrm>
                <a:off x="2752907" y="1444229"/>
                <a:ext cx="5768372" cy="378908"/>
              </a:xfrm>
              <a:prstGeom prst="rect">
                <a:avLst/>
              </a:prstGeom>
              <a:noFill/>
              <a:ln w="9525">
                <a:noFill/>
                <a:miter lim="800000"/>
                <a:headEnd/>
                <a:tailEnd/>
              </a:ln>
            </p:spPr>
            <p:txBody>
              <a:bodyPr wrap="square">
                <a:spAutoFit/>
              </a:bodyPr>
              <a:lstStyle/>
              <a:p>
                <a:r>
                  <a:rPr lang="en-GB" b="1" dirty="0" smtClean="0">
                    <a:solidFill>
                      <a:schemeClr val="accent1"/>
                    </a:solidFill>
                    <a:latin typeface="Calibri" pitchFamily="34" charset="0"/>
                  </a:rPr>
                  <a:t>Standard for Career-Long Professional Learning</a:t>
                </a:r>
                <a:endParaRPr lang="en-GB" b="1" dirty="0">
                  <a:solidFill>
                    <a:schemeClr val="accent1"/>
                  </a:solidFill>
                  <a:latin typeface="Calibri" pitchFamily="34" charset="0"/>
                </a:endParaRPr>
              </a:p>
            </p:txBody>
          </p:sp>
          <p:sp>
            <p:nvSpPr>
              <p:cNvPr id="33" name="TextBox 50"/>
              <p:cNvSpPr txBox="1">
                <a:spLocks noChangeArrowheads="1"/>
              </p:cNvSpPr>
              <p:nvPr/>
            </p:nvSpPr>
            <p:spPr bwMode="auto">
              <a:xfrm>
                <a:off x="2922565" y="853229"/>
                <a:ext cx="5089740" cy="378908"/>
              </a:xfrm>
              <a:prstGeom prst="rect">
                <a:avLst/>
              </a:prstGeom>
              <a:noFill/>
              <a:ln w="9525">
                <a:noFill/>
                <a:miter lim="800000"/>
                <a:headEnd/>
                <a:tailEnd/>
              </a:ln>
            </p:spPr>
            <p:txBody>
              <a:bodyPr wrap="square">
                <a:spAutoFit/>
              </a:bodyPr>
              <a:lstStyle/>
              <a:p>
                <a:r>
                  <a:rPr lang="en-GB" b="1" dirty="0" smtClean="0">
                    <a:solidFill>
                      <a:schemeClr val="accent1"/>
                    </a:solidFill>
                    <a:latin typeface="Calibri" pitchFamily="34" charset="0"/>
                  </a:rPr>
                  <a:t>Standards for Leadership and Management</a:t>
                </a:r>
                <a:endParaRPr lang="en-GB" b="1" dirty="0">
                  <a:solidFill>
                    <a:schemeClr val="accent1"/>
                  </a:solidFill>
                  <a:latin typeface="Calibri" pitchFamily="34" charset="0"/>
                </a:endParaRPr>
              </a:p>
            </p:txBody>
          </p:sp>
          <p:cxnSp>
            <p:nvCxnSpPr>
              <p:cNvPr id="34" name="Straight Arrow Connector 33"/>
              <p:cNvCxnSpPr/>
              <p:nvPr/>
            </p:nvCxnSpPr>
            <p:spPr>
              <a:xfrm flipH="1">
                <a:off x="2584388" y="1273245"/>
                <a:ext cx="1512800" cy="0"/>
              </a:xfrm>
              <a:prstGeom prst="straightConnector1">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736847" y="1273245"/>
                <a:ext cx="47527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728842" y="768387"/>
                <a:ext cx="5760707"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007394" y="1887479"/>
                <a:ext cx="540195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5" name="Group 45"/>
            <p:cNvGrpSpPr>
              <a:grpSpLocks/>
            </p:cNvGrpSpPr>
            <p:nvPr/>
          </p:nvGrpSpPr>
          <p:grpSpPr bwMode="auto">
            <a:xfrm>
              <a:off x="4959513" y="2319528"/>
              <a:ext cx="6985216" cy="1230371"/>
              <a:chOff x="4959513" y="2319528"/>
              <a:chExt cx="6985216" cy="1230371"/>
            </a:xfrm>
          </p:grpSpPr>
          <p:cxnSp>
            <p:nvCxnSpPr>
              <p:cNvPr id="7" name="Straight Arrow Connector 6"/>
              <p:cNvCxnSpPr/>
              <p:nvPr/>
            </p:nvCxnSpPr>
            <p:spPr>
              <a:xfrm flipH="1">
                <a:off x="4959513" y="2319528"/>
                <a:ext cx="719097" cy="0"/>
              </a:xfrm>
              <a:prstGeom prst="straightConnector1">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TextBox 73"/>
              <p:cNvSpPr txBox="1">
                <a:spLocks noChangeArrowheads="1"/>
              </p:cNvSpPr>
              <p:nvPr/>
            </p:nvSpPr>
            <p:spPr bwMode="auto">
              <a:xfrm>
                <a:off x="7912513" y="3072814"/>
                <a:ext cx="4032216" cy="477085"/>
              </a:xfrm>
              <a:prstGeom prst="rect">
                <a:avLst/>
              </a:prstGeom>
              <a:noFill/>
              <a:ln w="9525">
                <a:noFill/>
                <a:miter lim="800000"/>
                <a:headEnd/>
                <a:tailEnd/>
              </a:ln>
            </p:spPr>
            <p:txBody>
              <a:bodyPr wrap="square">
                <a:spAutoFit/>
              </a:bodyPr>
              <a:lstStyle/>
              <a:p>
                <a:r>
                  <a:rPr lang="en-GB" b="1" dirty="0" smtClean="0">
                    <a:solidFill>
                      <a:schemeClr val="accent1"/>
                    </a:solidFill>
                    <a:latin typeface="Calibri" pitchFamily="34" charset="0"/>
                  </a:rPr>
                  <a:t>Professional Review + Devt.</a:t>
                </a:r>
                <a:endParaRPr lang="en-GB" b="1" dirty="0">
                  <a:solidFill>
                    <a:schemeClr val="accent1"/>
                  </a:solidFill>
                  <a:latin typeface="Calibri" pitchFamily="34" charset="0"/>
                </a:endParaRPr>
              </a:p>
            </p:txBody>
          </p:sp>
        </p:grpSp>
      </p:grpSp>
      <p:pic>
        <p:nvPicPr>
          <p:cNvPr id="44" name="Content Placeholder 3" descr="DiamondL_tcm4-810673.jpg"/>
          <p:cNvPicPr>
            <a:picLocks noChangeAspect="1"/>
          </p:cNvPicPr>
          <p:nvPr/>
        </p:nvPicPr>
        <p:blipFill>
          <a:blip r:embed="rId2" cstate="print"/>
          <a:srcRect/>
          <a:stretch>
            <a:fillRect/>
          </a:stretch>
        </p:blipFill>
        <p:spPr bwMode="auto">
          <a:xfrm>
            <a:off x="2483768" y="2492896"/>
            <a:ext cx="2221643" cy="1962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39919" cy="720725"/>
          </a:xfrm>
        </p:spPr>
        <p:txBody>
          <a:bodyPr>
            <a:noAutofit/>
          </a:bodyPr>
          <a:lstStyle/>
          <a:p>
            <a:pPr algn="r">
              <a:defRPr/>
            </a:pPr>
            <a:r>
              <a:rPr lang="en-GB" sz="2800" b="1" dirty="0" smtClean="0"/>
              <a:t>Knowing about Teaching: Building      Professional Capital</a:t>
            </a:r>
            <a:endParaRPr lang="en-GB" sz="2800"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pic>
        <p:nvPicPr>
          <p:cNvPr id="5" name="Content Placeholder 3" descr="DiamondL_tcm4-810673.jpg"/>
          <p:cNvPicPr>
            <a:picLocks noGrp="1" noChangeAspect="1"/>
          </p:cNvPicPr>
          <p:nvPr>
            <p:ph idx="1"/>
          </p:nvPr>
        </p:nvPicPr>
        <p:blipFill>
          <a:blip r:embed="rId3" cstate="print"/>
          <a:stretch>
            <a:fillRect/>
          </a:stretch>
        </p:blipFill>
        <p:spPr>
          <a:xfrm>
            <a:off x="1979712" y="1340768"/>
            <a:ext cx="5400600" cy="511256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GB" sz="2800" dirty="0" smtClean="0"/>
              <a:t>Building Professional Capital through Professional Update</a:t>
            </a:r>
            <a:endParaRPr lang="en-GB" sz="2800"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
        <p:nvSpPr>
          <p:cNvPr id="8" name="Content Placeholder 7"/>
          <p:cNvSpPr>
            <a:spLocks noGrp="1"/>
          </p:cNvSpPr>
          <p:nvPr>
            <p:ph idx="1"/>
          </p:nvPr>
        </p:nvSpPr>
        <p:spPr>
          <a:xfrm>
            <a:off x="539552" y="1628800"/>
            <a:ext cx="8229600" cy="4525963"/>
          </a:xfrm>
        </p:spPr>
        <p:txBody>
          <a:bodyPr>
            <a:normAutofit fontScale="92500" lnSpcReduction="10000"/>
          </a:bodyPr>
          <a:lstStyle/>
          <a:p>
            <a:pPr>
              <a:buFont typeface="Wingdings" pitchFamily="2" charset="2"/>
              <a:buChar char="q"/>
            </a:pPr>
            <a:r>
              <a:rPr lang="en-GB" sz="3000" dirty="0" smtClean="0"/>
              <a:t> To maintain and improve the quality of our </a:t>
            </a:r>
          </a:p>
          <a:p>
            <a:pPr>
              <a:buNone/>
            </a:pPr>
            <a:r>
              <a:rPr lang="en-GB" sz="3000" dirty="0" smtClean="0"/>
              <a:t>    teachers as outlined in the relevant   </a:t>
            </a:r>
          </a:p>
          <a:p>
            <a:pPr>
              <a:buNone/>
            </a:pPr>
            <a:r>
              <a:rPr lang="en-GB" sz="3000" dirty="0" smtClean="0"/>
              <a:t>    Professional Standards and to enhance the      </a:t>
            </a:r>
          </a:p>
          <a:p>
            <a:pPr>
              <a:buNone/>
            </a:pPr>
            <a:r>
              <a:rPr lang="en-GB" sz="3000" dirty="0" smtClean="0"/>
              <a:t>    impact they have on pupils’ learning</a:t>
            </a:r>
          </a:p>
          <a:p>
            <a:pPr>
              <a:buNone/>
            </a:pPr>
            <a:endParaRPr lang="en-GB" sz="3000" dirty="0" smtClean="0"/>
          </a:p>
          <a:p>
            <a:pPr>
              <a:buFont typeface="Wingdings" pitchFamily="2" charset="2"/>
              <a:buChar char="q"/>
            </a:pPr>
            <a:r>
              <a:rPr lang="en-GB" sz="3000" dirty="0" smtClean="0"/>
              <a:t> To support, maintain and enhance </a:t>
            </a:r>
          </a:p>
          <a:p>
            <a:pPr>
              <a:buNone/>
            </a:pPr>
            <a:r>
              <a:rPr lang="en-GB" sz="3000" dirty="0" smtClean="0"/>
              <a:t>   teachers’ continued professionalism and       </a:t>
            </a:r>
          </a:p>
          <a:p>
            <a:pPr>
              <a:buNone/>
            </a:pPr>
            <a:r>
              <a:rPr lang="en-GB" sz="3000" dirty="0" smtClean="0"/>
              <a:t>   the reputation of the teaching profession in </a:t>
            </a:r>
          </a:p>
          <a:p>
            <a:pPr>
              <a:buNone/>
            </a:pPr>
            <a:r>
              <a:rPr lang="en-GB" sz="3000" dirty="0" smtClean="0"/>
              <a:t>   Scotland</a:t>
            </a:r>
          </a:p>
          <a:p>
            <a:pPr>
              <a:buNone/>
            </a:pPr>
            <a:r>
              <a:rPr lang="en-GB" sz="3200" dirty="0" smtClean="0"/>
              <a:t>							</a:t>
            </a:r>
            <a:endParaRPr lang="en-GB" sz="24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88840"/>
            <a:ext cx="8229600" cy="4525963"/>
          </a:xfrm>
        </p:spPr>
        <p:txBody>
          <a:bodyPr/>
          <a:lstStyle/>
          <a:p>
            <a:pPr>
              <a:buFont typeface="Wingdings" pitchFamily="2" charset="2"/>
              <a:buChar char="q"/>
            </a:pPr>
            <a:r>
              <a:rPr lang="en-GB" dirty="0" smtClean="0"/>
              <a:t> a responsibility to consider their own  </a:t>
            </a:r>
          </a:p>
          <a:p>
            <a:pPr>
              <a:buNone/>
            </a:pPr>
            <a:r>
              <a:rPr lang="en-GB" dirty="0" smtClean="0"/>
              <a:t>   development needs</a:t>
            </a:r>
          </a:p>
          <a:p>
            <a:pPr>
              <a:buNone/>
            </a:pPr>
            <a:endParaRPr lang="en-GB" dirty="0" smtClean="0"/>
          </a:p>
          <a:p>
            <a:pPr>
              <a:buFont typeface="Wingdings" pitchFamily="2" charset="2"/>
              <a:buChar char="q"/>
            </a:pPr>
            <a:r>
              <a:rPr lang="en-GB" dirty="0" smtClean="0"/>
              <a:t> an entitlement to a system of supportive PRD</a:t>
            </a:r>
          </a:p>
          <a:p>
            <a:pPr>
              <a:buNone/>
            </a:pPr>
            <a:endParaRPr lang="en-GB" dirty="0" smtClean="0"/>
          </a:p>
          <a:p>
            <a:pPr>
              <a:buFont typeface="Wingdings" pitchFamily="2" charset="2"/>
              <a:buChar char="q"/>
            </a:pPr>
            <a:r>
              <a:rPr lang="en-GB" dirty="0" smtClean="0"/>
              <a:t> confirmation that they are maintaining the </a:t>
            </a:r>
          </a:p>
          <a:p>
            <a:pPr>
              <a:buNone/>
            </a:pPr>
            <a:r>
              <a:rPr lang="en-GB" dirty="0" smtClean="0"/>
              <a:t>    high standards required of a teacher</a:t>
            </a:r>
          </a:p>
          <a:p>
            <a:pPr>
              <a:buNone/>
            </a:pPr>
            <a:endParaRPr lang="en-GB" dirty="0"/>
          </a:p>
        </p:txBody>
      </p:sp>
      <p:sp>
        <p:nvSpPr>
          <p:cNvPr id="3" name="Title 2"/>
          <p:cNvSpPr>
            <a:spLocks noGrp="1"/>
          </p:cNvSpPr>
          <p:nvPr>
            <p:ph type="title"/>
          </p:nvPr>
        </p:nvSpPr>
        <p:spPr/>
        <p:txBody>
          <a:bodyPr>
            <a:normAutofit fontScale="90000"/>
          </a:bodyPr>
          <a:lstStyle/>
          <a:p>
            <a:pPr algn="r"/>
            <a:r>
              <a:rPr lang="en-GB" dirty="0" smtClean="0"/>
              <a:t>Key principles of Professional Update: teachers have.....</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35280" cy="5044016"/>
          </a:xfrm>
        </p:spPr>
        <p:txBody>
          <a:bodyPr>
            <a:normAutofit fontScale="92500" lnSpcReduction="10000"/>
          </a:bodyPr>
          <a:lstStyle/>
          <a:p>
            <a:pPr>
              <a:buFont typeface="Wingdings" pitchFamily="2" charset="2"/>
              <a:buChar char="q"/>
            </a:pPr>
            <a:r>
              <a:rPr lang="en-GB" dirty="0" smtClean="0"/>
              <a:t> Guaranteed probationary year paid for by  </a:t>
            </a:r>
          </a:p>
          <a:p>
            <a:pPr>
              <a:buNone/>
            </a:pPr>
            <a:r>
              <a:rPr lang="en-GB" dirty="0" smtClean="0"/>
              <a:t>    Scottish Government</a:t>
            </a:r>
          </a:p>
          <a:p>
            <a:pPr>
              <a:buFont typeface="Wingdings" pitchFamily="2" charset="2"/>
              <a:buChar char="q"/>
            </a:pPr>
            <a:r>
              <a:rPr lang="en-GB" dirty="0" smtClean="0"/>
              <a:t> Maximum of 18 hours per week class contact </a:t>
            </a:r>
          </a:p>
          <a:p>
            <a:pPr>
              <a:buNone/>
            </a:pPr>
            <a:r>
              <a:rPr lang="en-GB" dirty="0" smtClean="0"/>
              <a:t>    time (0.8 FTE)</a:t>
            </a:r>
          </a:p>
          <a:p>
            <a:pPr>
              <a:buFont typeface="Wingdings" pitchFamily="2" charset="2"/>
              <a:buChar char="q"/>
            </a:pPr>
            <a:r>
              <a:rPr lang="en-GB" dirty="0" smtClean="0"/>
              <a:t> Where practicable, part of a probationer’s </a:t>
            </a:r>
          </a:p>
          <a:p>
            <a:pPr>
              <a:buNone/>
            </a:pPr>
            <a:r>
              <a:rPr lang="en-GB" dirty="0" smtClean="0"/>
              <a:t>    relief time to include one full day out of class</a:t>
            </a:r>
          </a:p>
          <a:p>
            <a:pPr>
              <a:buFont typeface="Wingdings" pitchFamily="2" charset="2"/>
              <a:buChar char="q"/>
            </a:pPr>
            <a:r>
              <a:rPr lang="en-GB" dirty="0" smtClean="0"/>
              <a:t> Regular meetings with their supporter and fellow </a:t>
            </a:r>
          </a:p>
          <a:p>
            <a:pPr>
              <a:buNone/>
            </a:pPr>
            <a:r>
              <a:rPr lang="en-GB" dirty="0" smtClean="0"/>
              <a:t>    probationers</a:t>
            </a:r>
          </a:p>
          <a:p>
            <a:pPr>
              <a:buFont typeface="Wingdings" pitchFamily="2" charset="2"/>
              <a:buChar char="q"/>
            </a:pPr>
            <a:r>
              <a:rPr lang="en-GB" dirty="0" smtClean="0"/>
              <a:t> Maintain a record of professional development</a:t>
            </a:r>
          </a:p>
          <a:p>
            <a:pPr>
              <a:buFont typeface="Wingdings" pitchFamily="2" charset="2"/>
              <a:buChar char="q"/>
            </a:pPr>
            <a:r>
              <a:rPr lang="en-GB" dirty="0" smtClean="0"/>
              <a:t> Engage, where possible, in research relating to </a:t>
            </a:r>
          </a:p>
          <a:p>
            <a:pPr>
              <a:buNone/>
            </a:pPr>
            <a:r>
              <a:rPr lang="en-GB" dirty="0" smtClean="0"/>
              <a:t>    their practice and to the impact of that practice   </a:t>
            </a:r>
          </a:p>
          <a:p>
            <a:pPr>
              <a:buNone/>
            </a:pPr>
            <a:r>
              <a:rPr lang="en-GB" dirty="0" smtClean="0"/>
              <a:t>    on pupil learning;</a:t>
            </a:r>
          </a:p>
          <a:p>
            <a:pPr>
              <a:buFont typeface="Wingdings" pitchFamily="2" charset="2"/>
              <a:buChar char="q"/>
            </a:pPr>
            <a:endParaRPr lang="en-GB" dirty="0"/>
          </a:p>
        </p:txBody>
      </p:sp>
      <p:sp>
        <p:nvSpPr>
          <p:cNvPr id="3" name="Title 2"/>
          <p:cNvSpPr>
            <a:spLocks noGrp="1"/>
          </p:cNvSpPr>
          <p:nvPr>
            <p:ph type="title"/>
          </p:nvPr>
        </p:nvSpPr>
        <p:spPr/>
        <p:txBody>
          <a:bodyPr/>
          <a:lstStyle/>
          <a:p>
            <a:pPr algn="r"/>
            <a:r>
              <a:rPr lang="en-GB" dirty="0" smtClean="0"/>
              <a:t>Teacher Induction Scheme</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8229600" cy="1143000"/>
          </a:xfrm>
        </p:spPr>
        <p:txBody>
          <a:bodyPr>
            <a:normAutofit/>
          </a:bodyPr>
          <a:lstStyle/>
          <a:p>
            <a:pPr algn="r"/>
            <a:r>
              <a:rPr lang="en-GB" sz="2800" dirty="0" smtClean="0">
                <a:solidFill>
                  <a:srgbClr val="464646"/>
                </a:solidFill>
              </a:rPr>
              <a:t>  GTCS: Supporting Professional Enquiry</a:t>
            </a:r>
            <a:endParaRPr lang="en-GB" dirty="0"/>
          </a:p>
        </p:txBody>
      </p:sp>
      <p:pic>
        <p:nvPicPr>
          <p:cNvPr id="3074" name="Picture 2"/>
          <p:cNvPicPr>
            <a:picLocks noGrp="1" noChangeAspect="1" noChangeArrowheads="1"/>
          </p:cNvPicPr>
          <p:nvPr>
            <p:ph idx="1"/>
          </p:nvPr>
        </p:nvPicPr>
        <p:blipFill>
          <a:blip r:embed="rId2" cstate="print"/>
          <a:srcRect t="7267" b="4074"/>
          <a:stretch>
            <a:fillRect/>
          </a:stretch>
        </p:blipFill>
        <p:spPr bwMode="auto">
          <a:xfrm>
            <a:off x="0" y="1124744"/>
            <a:ext cx="9144000" cy="5733256"/>
          </a:xfrm>
          <a:prstGeom prst="rect">
            <a:avLst/>
          </a:prstGeom>
          <a:noFill/>
          <a:ln w="9525">
            <a:noFill/>
            <a:miter lim="800000"/>
            <a:headEnd/>
            <a:tailEnd/>
          </a:ln>
        </p:spPr>
      </p:pic>
      <p:sp>
        <p:nvSpPr>
          <p:cNvPr id="4" name="TextBox 3"/>
          <p:cNvSpPr txBox="1"/>
          <p:nvPr/>
        </p:nvSpPr>
        <p:spPr>
          <a:xfrm>
            <a:off x="3923928" y="3645024"/>
            <a:ext cx="5220072" cy="3785652"/>
          </a:xfrm>
          <a:prstGeom prst="rect">
            <a:avLst/>
          </a:prstGeom>
          <a:noFill/>
        </p:spPr>
        <p:txBody>
          <a:bodyPr wrap="square" rtlCol="0">
            <a:spAutoFit/>
          </a:bodyPr>
          <a:lstStyle/>
          <a:p>
            <a:r>
              <a:rPr lang="en-GB" sz="2400" b="1" dirty="0" smtClean="0"/>
              <a:t>EBSCO – online access to 1700 educational journals + e-books</a:t>
            </a:r>
          </a:p>
          <a:p>
            <a:endParaRPr lang="en-GB" sz="2400" b="1" dirty="0" smtClean="0"/>
          </a:p>
          <a:p>
            <a:r>
              <a:rPr lang="en-GB" sz="2400" b="1" dirty="0" smtClean="0"/>
              <a:t>Research Engagement Group – developing and trialling  teacher engagement with EBSCO</a:t>
            </a:r>
          </a:p>
          <a:p>
            <a:endParaRPr lang="en-GB" sz="2400" b="1" dirty="0" smtClean="0"/>
          </a:p>
          <a:p>
            <a:r>
              <a:rPr lang="en-GB" sz="2400" b="1" dirty="0" smtClean="0"/>
              <a:t>Education Hub</a:t>
            </a:r>
          </a:p>
          <a:p>
            <a:endParaRPr lang="en-GB" sz="2400" b="1" dirty="0" smtClean="0"/>
          </a:p>
          <a:p>
            <a:endParaRPr lang="en-GB" sz="2400" b="1" dirty="0" smtClean="0"/>
          </a:p>
        </p:txBody>
      </p:sp>
      <p:pic>
        <p:nvPicPr>
          <p:cNvPr id="5" name="Picture 2"/>
          <p:cNvPicPr>
            <a:picLocks noChangeAspect="1" noChangeArrowheads="1"/>
          </p:cNvPicPr>
          <p:nvPr/>
        </p:nvPicPr>
        <p:blipFill>
          <a:blip r:embed="rId3" cstate="print"/>
          <a:srcRect/>
          <a:stretch>
            <a:fillRect/>
          </a:stretch>
        </p:blipFill>
        <p:spPr bwMode="auto">
          <a:xfrm>
            <a:off x="251520" y="188640"/>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8229600" cy="1143000"/>
          </a:xfrm>
        </p:spPr>
        <p:txBody>
          <a:bodyPr>
            <a:normAutofit/>
          </a:bodyPr>
          <a:lstStyle/>
          <a:p>
            <a:pPr algn="r"/>
            <a:r>
              <a:rPr lang="en-GB" sz="2800" dirty="0" smtClean="0">
                <a:solidFill>
                  <a:srgbClr val="464646"/>
                </a:solidFill>
              </a:rPr>
              <a:t>  GTCS: Supporting Professional Enquiry</a:t>
            </a:r>
            <a:endParaRPr lang="en-GB" dirty="0"/>
          </a:p>
        </p:txBody>
      </p:sp>
      <p:sp>
        <p:nvSpPr>
          <p:cNvPr id="4" name="TextBox 3"/>
          <p:cNvSpPr txBox="1"/>
          <p:nvPr/>
        </p:nvSpPr>
        <p:spPr>
          <a:xfrm>
            <a:off x="3923928" y="3645024"/>
            <a:ext cx="5220072" cy="830997"/>
          </a:xfrm>
          <a:prstGeom prst="rect">
            <a:avLst/>
          </a:prstGeom>
          <a:noFill/>
        </p:spPr>
        <p:txBody>
          <a:bodyPr wrap="square" rtlCol="0">
            <a:spAutoFit/>
          </a:bodyPr>
          <a:lstStyle/>
          <a:p>
            <a:r>
              <a:rPr lang="en-GB" sz="2400" b="1" dirty="0" smtClean="0"/>
              <a:t>x</a:t>
            </a:r>
          </a:p>
          <a:p>
            <a:endParaRPr lang="en-GB" sz="2400" b="1" dirty="0" smtClean="0"/>
          </a:p>
        </p:txBody>
      </p:sp>
      <p:pic>
        <p:nvPicPr>
          <p:cNvPr id="5" name="Picture 2"/>
          <p:cNvPicPr>
            <a:picLocks noChangeAspect="1" noChangeArrowheads="1"/>
          </p:cNvPicPr>
          <p:nvPr/>
        </p:nvPicPr>
        <p:blipFill>
          <a:blip r:embed="rId2" cstate="print"/>
          <a:srcRect/>
          <a:stretch>
            <a:fillRect/>
          </a:stretch>
        </p:blipFill>
        <p:spPr bwMode="auto">
          <a:xfrm>
            <a:off x="251520" y="188640"/>
            <a:ext cx="1123950" cy="809625"/>
          </a:xfrm>
          <a:prstGeom prst="rect">
            <a:avLst/>
          </a:prstGeom>
          <a:noFill/>
          <a:ln w="9525">
            <a:noFill/>
            <a:miter lim="800000"/>
            <a:headEnd/>
            <a:tailEnd/>
          </a:ln>
        </p:spPr>
      </p:pic>
      <p:pic>
        <p:nvPicPr>
          <p:cNvPr id="7" name="Picture 2"/>
          <p:cNvPicPr>
            <a:picLocks noGrp="1" noChangeAspect="1" noChangeArrowheads="1"/>
          </p:cNvPicPr>
          <p:nvPr>
            <p:ph idx="1"/>
          </p:nvPr>
        </p:nvPicPr>
        <p:blipFill>
          <a:blip r:embed="rId3" cstate="print"/>
          <a:srcRect b="6051"/>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76375" y="260350"/>
            <a:ext cx="7343775" cy="720725"/>
          </a:xfrm>
        </p:spPr>
        <p:txBody>
          <a:bodyPr>
            <a:normAutofit fontScale="90000"/>
          </a:bodyPr>
          <a:lstStyle/>
          <a:p>
            <a:pPr algn="r"/>
            <a:r>
              <a:rPr lang="en-GB" sz="3200" b="0" dirty="0" smtClean="0"/>
              <a:t>GTCS Professional Recognition Awards</a:t>
            </a:r>
          </a:p>
        </p:txBody>
      </p:sp>
      <p:sp>
        <p:nvSpPr>
          <p:cNvPr id="5123" name="Content Placeholder 2"/>
          <p:cNvSpPr>
            <a:spLocks noGrp="1"/>
          </p:cNvSpPr>
          <p:nvPr>
            <p:ph idx="1"/>
          </p:nvPr>
        </p:nvSpPr>
        <p:spPr>
          <a:xfrm>
            <a:off x="179512" y="1052736"/>
            <a:ext cx="8229600" cy="5256584"/>
          </a:xfrm>
        </p:spPr>
        <p:txBody>
          <a:bodyPr>
            <a:normAutofit lnSpcReduction="10000"/>
          </a:bodyPr>
          <a:lstStyle/>
          <a:p>
            <a:pPr>
              <a:buNone/>
            </a:pPr>
            <a:r>
              <a:rPr lang="en-GB" sz="2800" dirty="0" smtClean="0"/>
              <a:t>  Professional Recognition provides </a:t>
            </a:r>
          </a:p>
          <a:p>
            <a:pPr>
              <a:buNone/>
            </a:pPr>
            <a:r>
              <a:rPr lang="en-GB" sz="2800" dirty="0" smtClean="0"/>
              <a:t>  the opportunity for those who are </a:t>
            </a:r>
          </a:p>
          <a:p>
            <a:pPr>
              <a:buNone/>
            </a:pPr>
            <a:r>
              <a:rPr lang="en-GB" sz="2800" dirty="0" smtClean="0"/>
              <a:t>  fully registered with the GTCS and </a:t>
            </a:r>
          </a:p>
          <a:p>
            <a:pPr>
              <a:buNone/>
            </a:pPr>
            <a:r>
              <a:rPr lang="en-GB" sz="2800" dirty="0" smtClean="0"/>
              <a:t>  have completed one year of </a:t>
            </a:r>
          </a:p>
          <a:p>
            <a:pPr>
              <a:buNone/>
            </a:pPr>
            <a:r>
              <a:rPr lang="en-GB" sz="2800" dirty="0" smtClean="0"/>
              <a:t>  professional practice to focus </a:t>
            </a:r>
          </a:p>
          <a:p>
            <a:pPr>
              <a:buNone/>
            </a:pPr>
            <a:r>
              <a:rPr lang="en-GB" sz="2800" dirty="0" smtClean="0"/>
              <a:t>  on and develop their </a:t>
            </a:r>
          </a:p>
          <a:p>
            <a:pPr>
              <a:buNone/>
            </a:pPr>
            <a:r>
              <a:rPr lang="en-GB" sz="2800" dirty="0" smtClean="0"/>
              <a:t>  professional learning in </a:t>
            </a:r>
          </a:p>
          <a:p>
            <a:pPr>
              <a:buNone/>
            </a:pPr>
            <a:r>
              <a:rPr lang="en-GB" sz="2800" dirty="0" smtClean="0"/>
              <a:t>  particular areas of expertise </a:t>
            </a:r>
          </a:p>
          <a:p>
            <a:pPr>
              <a:buNone/>
            </a:pPr>
            <a:r>
              <a:rPr lang="en-GB" sz="2800" dirty="0" smtClean="0"/>
              <a:t>  and gain recognition for </a:t>
            </a:r>
          </a:p>
          <a:p>
            <a:pPr>
              <a:buNone/>
            </a:pPr>
            <a:r>
              <a:rPr lang="en-GB" sz="2800" dirty="0" smtClean="0"/>
              <a:t>  enhancing their knowledge, </a:t>
            </a:r>
          </a:p>
          <a:p>
            <a:pPr>
              <a:buNone/>
            </a:pPr>
            <a:r>
              <a:rPr lang="en-GB" sz="2800" dirty="0" smtClean="0"/>
              <a:t>  understanding and practice.</a:t>
            </a:r>
          </a:p>
        </p:txBody>
      </p:sp>
      <p:pic>
        <p:nvPicPr>
          <p:cNvPr id="4" name="Picture 2"/>
          <p:cNvPicPr>
            <a:picLocks noChangeAspect="1" noChangeArrowheads="1"/>
          </p:cNvPicPr>
          <p:nvPr/>
        </p:nvPicPr>
        <p:blipFill>
          <a:blip r:embed="rId2" cstate="print"/>
          <a:srcRect/>
          <a:stretch>
            <a:fillRect/>
          </a:stretch>
        </p:blipFill>
        <p:spPr bwMode="auto">
          <a:xfrm>
            <a:off x="5796136" y="2564904"/>
            <a:ext cx="3168352" cy="396044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23528" y="260648"/>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cstate="print"/>
          <a:srcRect l="6315" t="34615" r="39508" b="14497"/>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visual-and-creative-thinking-1197429203117348-4_Page_01_Image_0001.jpg"/>
          <p:cNvPicPr>
            <a:picLocks noChangeAspect="1"/>
          </p:cNvPicPr>
          <p:nvPr/>
        </p:nvPicPr>
        <p:blipFill>
          <a:blip r:embed="rId2" cstate="print"/>
          <a:srcRect/>
          <a:stretch>
            <a:fillRect/>
          </a:stretch>
        </p:blipFill>
        <p:spPr bwMode="auto">
          <a:xfrm>
            <a:off x="0" y="4763"/>
            <a:ext cx="9144000" cy="6848475"/>
          </a:xfrm>
          <a:prstGeom prst="rect">
            <a:avLst/>
          </a:prstGeom>
          <a:noFill/>
          <a:ln w="9525">
            <a:noFill/>
            <a:miter lim="800000"/>
            <a:headEnd/>
            <a:tailEnd/>
          </a:ln>
        </p:spPr>
      </p:pic>
      <p:sp>
        <p:nvSpPr>
          <p:cNvPr id="5" name="Rectangle 2"/>
          <p:cNvSpPr>
            <a:spLocks noGrp="1" noChangeArrowheads="1"/>
          </p:cNvSpPr>
          <p:nvPr>
            <p:ph type="title" idx="4294967295"/>
          </p:nvPr>
        </p:nvSpPr>
        <p:spPr>
          <a:xfrm>
            <a:off x="3962400" y="692150"/>
            <a:ext cx="5181600" cy="5791200"/>
          </a:xfrm>
        </p:spPr>
        <p:txBody>
          <a:bodyPr/>
          <a:lstStyle/>
          <a:p>
            <a:pPr eaLnBrk="1" hangingPunct="1">
              <a:defRPr/>
            </a:pPr>
            <a:r>
              <a:rPr lang="en-US" sz="3600" dirty="0" smtClean="0">
                <a:solidFill>
                  <a:schemeClr val="bg1"/>
                </a:solidFill>
                <a:effectLst>
                  <a:outerShdw blurRad="38100" dist="38100" dir="2700000" algn="tl">
                    <a:srgbClr val="C0C0C0"/>
                  </a:outerShdw>
                </a:effectLst>
                <a:latin typeface="Verdana" pitchFamily="34" charset="0"/>
                <a:ea typeface="Verdana" pitchFamily="34" charset="0"/>
                <a:cs typeface="Verdana" pitchFamily="34" charset="0"/>
              </a:rPr>
              <a:t>The illiterate of the 21</a:t>
            </a:r>
            <a:r>
              <a:rPr lang="en-US" sz="3600" baseline="30000" dirty="0" smtClean="0">
                <a:solidFill>
                  <a:schemeClr val="bg1"/>
                </a:solidFill>
                <a:effectLst>
                  <a:outerShdw blurRad="38100" dist="38100" dir="2700000" algn="tl">
                    <a:srgbClr val="C0C0C0"/>
                  </a:outerShdw>
                </a:effectLst>
                <a:latin typeface="Verdana" pitchFamily="34" charset="0"/>
                <a:ea typeface="Verdana" pitchFamily="34" charset="0"/>
                <a:cs typeface="Verdana" pitchFamily="34" charset="0"/>
              </a:rPr>
              <a:t>st</a:t>
            </a:r>
            <a:r>
              <a:rPr lang="en-US" sz="3600" dirty="0" smtClean="0">
                <a:solidFill>
                  <a:schemeClr val="bg1"/>
                </a:solidFill>
                <a:effectLst>
                  <a:outerShdw blurRad="38100" dist="38100" dir="2700000" algn="tl">
                    <a:srgbClr val="C0C0C0"/>
                  </a:outerShdw>
                </a:effectLst>
                <a:latin typeface="Verdana" pitchFamily="34" charset="0"/>
                <a:ea typeface="Verdana" pitchFamily="34" charset="0"/>
                <a:cs typeface="Verdana" pitchFamily="34" charset="0"/>
              </a:rPr>
              <a:t> century will not be those who cannot read and write but those who cannot learn, unlearn and relearn</a:t>
            </a:r>
            <a:br>
              <a:rPr lang="en-US" sz="3600" dirty="0" smtClean="0">
                <a:solidFill>
                  <a:schemeClr val="bg1"/>
                </a:solidFill>
                <a:effectLst>
                  <a:outerShdw blurRad="38100" dist="38100" dir="2700000" algn="tl">
                    <a:srgbClr val="C0C0C0"/>
                  </a:outerShdw>
                </a:effectLst>
                <a:latin typeface="Verdana" pitchFamily="34" charset="0"/>
                <a:ea typeface="Verdana" pitchFamily="34" charset="0"/>
                <a:cs typeface="Verdana" pitchFamily="34" charset="0"/>
              </a:rPr>
            </a:br>
            <a:r>
              <a:rPr lang="en-US" sz="3600" dirty="0" smtClean="0">
                <a:solidFill>
                  <a:schemeClr val="bg1"/>
                </a:solidFill>
                <a:effectLst>
                  <a:outerShdw blurRad="38100" dist="38100" dir="2700000" algn="tl">
                    <a:srgbClr val="C0C0C0"/>
                  </a:outerShdw>
                </a:effectLst>
                <a:latin typeface="Verdana" pitchFamily="34" charset="0"/>
                <a:ea typeface="Verdana" pitchFamily="34" charset="0"/>
                <a:cs typeface="Verdana" pitchFamily="34" charset="0"/>
              </a:rPr>
              <a:t/>
            </a:r>
            <a:br>
              <a:rPr lang="en-US" sz="3600" dirty="0" smtClean="0">
                <a:solidFill>
                  <a:schemeClr val="bg1"/>
                </a:solidFill>
                <a:effectLst>
                  <a:outerShdw blurRad="38100" dist="38100" dir="2700000" algn="tl">
                    <a:srgbClr val="C0C0C0"/>
                  </a:outerShdw>
                </a:effectLst>
                <a:latin typeface="Verdana" pitchFamily="34" charset="0"/>
                <a:ea typeface="Verdana" pitchFamily="34" charset="0"/>
                <a:cs typeface="Verdana" pitchFamily="34" charset="0"/>
              </a:rPr>
            </a:br>
            <a:r>
              <a:rPr lang="en-US" sz="2000" dirty="0" smtClean="0">
                <a:solidFill>
                  <a:schemeClr val="bg1"/>
                </a:solidFill>
                <a:effectLst>
                  <a:outerShdw blurRad="38100" dist="38100" dir="2700000" algn="tl">
                    <a:srgbClr val="C0C0C0"/>
                  </a:outerShdw>
                </a:effectLst>
                <a:latin typeface="Comic Sans MS" pitchFamily="66" charset="0"/>
              </a:rPr>
              <a:t>Alvin Toffler 1972</a:t>
            </a:r>
          </a:p>
        </p:txBody>
      </p:sp>
      <p:sp>
        <p:nvSpPr>
          <p:cNvPr id="57348" name="Text Box 4"/>
          <p:cNvSpPr txBox="1">
            <a:spLocks noChangeArrowheads="1"/>
          </p:cNvSpPr>
          <p:nvPr/>
        </p:nvSpPr>
        <p:spPr bwMode="auto">
          <a:xfrm>
            <a:off x="323850" y="333375"/>
            <a:ext cx="3527425" cy="457200"/>
          </a:xfrm>
          <a:prstGeom prst="rect">
            <a:avLst/>
          </a:prstGeom>
          <a:noFill/>
          <a:ln w="9525">
            <a:noFill/>
            <a:miter lim="800000"/>
            <a:headEnd/>
            <a:tailEnd/>
          </a:ln>
          <a:effectLst/>
        </p:spPr>
        <p:txBody>
          <a:bodyPr>
            <a:spAutoFit/>
          </a:bodyPr>
          <a:lstStyle/>
          <a:p>
            <a:pPr>
              <a:spcBef>
                <a:spcPct val="50000"/>
              </a:spcBef>
            </a:pPr>
            <a:r>
              <a:rPr lang="en-GB" sz="2400" b="1" dirty="0" smtClean="0">
                <a:solidFill>
                  <a:srgbClr val="000000"/>
                </a:solidFill>
                <a:latin typeface="Comic Sans MS" pitchFamily="66" charset="0"/>
              </a:rPr>
              <a:t>Future Learners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visual-and-creative-thinking-1197429203117348-4_Page_01_Image_0001.jpg"/>
          <p:cNvPicPr>
            <a:picLocks noChangeAspect="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Rectangle 2"/>
          <p:cNvSpPr>
            <a:spLocks noGrp="1" noChangeArrowheads="1"/>
          </p:cNvSpPr>
          <p:nvPr>
            <p:ph type="title" idx="4294967295"/>
          </p:nvPr>
        </p:nvSpPr>
        <p:spPr>
          <a:xfrm>
            <a:off x="3962400" y="1412875"/>
            <a:ext cx="5181600" cy="5791200"/>
          </a:xfrm>
        </p:spPr>
        <p:txBody>
          <a:bodyPr>
            <a:normAutofit fontScale="90000"/>
          </a:bodyPr>
          <a:lstStyle/>
          <a:p>
            <a:pPr eaLnBrk="1" hangingPunct="1">
              <a:defRPr/>
            </a:pPr>
            <a:r>
              <a:rPr lang="en-US" sz="4000" dirty="0" smtClean="0">
                <a:solidFill>
                  <a:schemeClr val="bg1"/>
                </a:solidFill>
                <a:effectLst>
                  <a:outerShdw blurRad="38100" dist="38100" dir="2700000" algn="tl">
                    <a:srgbClr val="C0C0C0"/>
                  </a:outerShdw>
                </a:effectLst>
                <a:latin typeface="Verdana" pitchFamily="34" charset="0"/>
                <a:ea typeface="Verdana" pitchFamily="34" charset="0"/>
                <a:cs typeface="Verdana" pitchFamily="34" charset="0"/>
              </a:rPr>
              <a:t>The least effective teachers of the 21</a:t>
            </a:r>
            <a:r>
              <a:rPr lang="en-US" sz="4000" baseline="30000" dirty="0" smtClean="0">
                <a:solidFill>
                  <a:schemeClr val="bg1"/>
                </a:solidFill>
                <a:effectLst>
                  <a:outerShdw blurRad="38100" dist="38100" dir="2700000" algn="tl">
                    <a:srgbClr val="C0C0C0"/>
                  </a:outerShdw>
                </a:effectLst>
                <a:latin typeface="Verdana" pitchFamily="34" charset="0"/>
                <a:ea typeface="Verdana" pitchFamily="34" charset="0"/>
                <a:cs typeface="Verdana" pitchFamily="34" charset="0"/>
              </a:rPr>
              <a:t>st</a:t>
            </a:r>
            <a:r>
              <a:rPr lang="en-US" sz="4000" dirty="0" smtClean="0">
                <a:solidFill>
                  <a:schemeClr val="bg1"/>
                </a:solidFill>
                <a:effectLst>
                  <a:outerShdw blurRad="38100" dist="38100" dir="2700000" algn="tl">
                    <a:srgbClr val="C0C0C0"/>
                  </a:outerShdw>
                </a:effectLst>
                <a:latin typeface="Verdana" pitchFamily="34" charset="0"/>
                <a:ea typeface="Verdana" pitchFamily="34" charset="0"/>
                <a:cs typeface="Verdana" pitchFamily="34" charset="0"/>
              </a:rPr>
              <a:t> century will not be those who cannot change but those that cannot continuously innovate, change and improve</a:t>
            </a:r>
            <a:r>
              <a:rPr lang="en-US" sz="3200" dirty="0" smtClean="0">
                <a:solidFill>
                  <a:schemeClr val="bg1"/>
                </a:solidFill>
                <a:effectLst>
                  <a:outerShdw blurRad="38100" dist="38100" dir="2700000" algn="tl">
                    <a:srgbClr val="C0C0C0"/>
                  </a:outerShdw>
                </a:effectLst>
                <a:latin typeface="Comic Sans MS" pitchFamily="66" charset="0"/>
              </a:rPr>
              <a:t/>
            </a:r>
            <a:br>
              <a:rPr lang="en-US" sz="3200" dirty="0" smtClean="0">
                <a:solidFill>
                  <a:schemeClr val="bg1"/>
                </a:solidFill>
                <a:effectLst>
                  <a:outerShdw blurRad="38100" dist="38100" dir="2700000" algn="tl">
                    <a:srgbClr val="C0C0C0"/>
                  </a:outerShdw>
                </a:effectLst>
                <a:latin typeface="Comic Sans MS" pitchFamily="66" charset="0"/>
              </a:rPr>
            </a:br>
            <a:r>
              <a:rPr lang="en-US" sz="2600" dirty="0" smtClean="0">
                <a:solidFill>
                  <a:schemeClr val="bg1"/>
                </a:solidFill>
                <a:effectLst>
                  <a:outerShdw blurRad="38100" dist="38100" dir="2700000" algn="tl">
                    <a:srgbClr val="C0C0C0"/>
                  </a:outerShdw>
                </a:effectLst>
                <a:latin typeface="Comic Sans MS" pitchFamily="66" charset="0"/>
              </a:rPr>
              <a:t/>
            </a:r>
            <a:br>
              <a:rPr lang="en-US" sz="2600" dirty="0" smtClean="0">
                <a:solidFill>
                  <a:schemeClr val="bg1"/>
                </a:solidFill>
                <a:effectLst>
                  <a:outerShdw blurRad="38100" dist="38100" dir="2700000" algn="tl">
                    <a:srgbClr val="C0C0C0"/>
                  </a:outerShdw>
                </a:effectLst>
                <a:latin typeface="Comic Sans MS" pitchFamily="66" charset="0"/>
              </a:rPr>
            </a:br>
            <a:r>
              <a:rPr lang="en-US" sz="2600" dirty="0" smtClean="0">
                <a:solidFill>
                  <a:schemeClr val="bg1"/>
                </a:solidFill>
                <a:effectLst>
                  <a:outerShdw blurRad="38100" dist="38100" dir="2700000" algn="tl">
                    <a:srgbClr val="C0C0C0"/>
                  </a:outerShdw>
                </a:effectLst>
                <a:latin typeface="Comic Sans MS" pitchFamily="66" charset="0"/>
              </a:rPr>
              <a:t/>
            </a:r>
            <a:br>
              <a:rPr lang="en-US" sz="2600" dirty="0" smtClean="0">
                <a:solidFill>
                  <a:schemeClr val="bg1"/>
                </a:solidFill>
                <a:effectLst>
                  <a:outerShdw blurRad="38100" dist="38100" dir="2700000" algn="tl">
                    <a:srgbClr val="C0C0C0"/>
                  </a:outerShdw>
                </a:effectLst>
                <a:latin typeface="Comic Sans MS" pitchFamily="66" charset="0"/>
              </a:rPr>
            </a:br>
            <a:r>
              <a:rPr lang="en-US" sz="2600" dirty="0" smtClean="0">
                <a:solidFill>
                  <a:schemeClr val="bg1"/>
                </a:solidFill>
                <a:effectLst>
                  <a:outerShdw blurRad="38100" dist="38100" dir="2700000" algn="tl">
                    <a:srgbClr val="C0C0C0"/>
                  </a:outerShdw>
                </a:effectLst>
                <a:latin typeface="Comic Sans MS" pitchFamily="66" charset="0"/>
              </a:rPr>
              <a:t/>
            </a:r>
            <a:br>
              <a:rPr lang="en-US" sz="2600" dirty="0" smtClean="0">
                <a:solidFill>
                  <a:schemeClr val="bg1"/>
                </a:solidFill>
                <a:effectLst>
                  <a:outerShdw blurRad="38100" dist="38100" dir="2700000" algn="tl">
                    <a:srgbClr val="C0C0C0"/>
                  </a:outerShdw>
                </a:effectLst>
                <a:latin typeface="Comic Sans MS" pitchFamily="66" charset="0"/>
              </a:rPr>
            </a:br>
            <a:r>
              <a:rPr lang="en-US" sz="2600" dirty="0" smtClean="0">
                <a:solidFill>
                  <a:schemeClr val="bg1"/>
                </a:solidFill>
                <a:effectLst>
                  <a:outerShdw blurRad="38100" dist="38100" dir="2700000" algn="tl">
                    <a:srgbClr val="C0C0C0"/>
                  </a:outerShdw>
                </a:effectLst>
                <a:latin typeface="Comic Sans MS" pitchFamily="66" charset="0"/>
              </a:rPr>
              <a:t/>
            </a:r>
            <a:br>
              <a:rPr lang="en-US" sz="2600" dirty="0" smtClean="0">
                <a:solidFill>
                  <a:schemeClr val="bg1"/>
                </a:solidFill>
                <a:effectLst>
                  <a:outerShdw blurRad="38100" dist="38100" dir="2700000" algn="tl">
                    <a:srgbClr val="C0C0C0"/>
                  </a:outerShdw>
                </a:effectLst>
                <a:latin typeface="Comic Sans MS" pitchFamily="66" charset="0"/>
              </a:rPr>
            </a:br>
            <a:r>
              <a:rPr lang="en-US" sz="2600" dirty="0" smtClean="0">
                <a:solidFill>
                  <a:schemeClr val="bg1"/>
                </a:solidFill>
                <a:effectLst>
                  <a:outerShdw blurRad="38100" dist="38100" dir="2700000" algn="tl">
                    <a:srgbClr val="C0C0C0"/>
                  </a:outerShdw>
                </a:effectLst>
                <a:latin typeface="Comic Sans MS" pitchFamily="66" charset="0"/>
              </a:rPr>
              <a:t>		</a:t>
            </a:r>
            <a:endParaRPr lang="en-US" sz="1800" dirty="0" smtClean="0">
              <a:solidFill>
                <a:schemeClr val="bg1"/>
              </a:solidFill>
              <a:effectLst>
                <a:outerShdw blurRad="38100" dist="38100" dir="2700000" algn="tl">
                  <a:srgbClr val="C0C0C0"/>
                </a:outerShdw>
              </a:effectLst>
              <a:latin typeface="Comic Sans MS" pitchFamily="66" charset="0"/>
            </a:endParaRPr>
          </a:p>
        </p:txBody>
      </p:sp>
      <p:sp>
        <p:nvSpPr>
          <p:cNvPr id="58372" name="Text Box 4"/>
          <p:cNvSpPr txBox="1">
            <a:spLocks noChangeArrowheads="1"/>
          </p:cNvSpPr>
          <p:nvPr/>
        </p:nvSpPr>
        <p:spPr bwMode="auto">
          <a:xfrm>
            <a:off x="323850" y="333375"/>
            <a:ext cx="3527425" cy="461665"/>
          </a:xfrm>
          <a:prstGeom prst="rect">
            <a:avLst/>
          </a:prstGeom>
          <a:noFill/>
          <a:ln w="9525">
            <a:noFill/>
            <a:miter lim="800000"/>
            <a:headEnd/>
            <a:tailEnd/>
          </a:ln>
          <a:effectLst/>
        </p:spPr>
        <p:txBody>
          <a:bodyPr>
            <a:spAutoFit/>
          </a:bodyPr>
          <a:lstStyle/>
          <a:p>
            <a:pPr>
              <a:spcBef>
                <a:spcPct val="50000"/>
              </a:spcBef>
            </a:pPr>
            <a:r>
              <a:rPr lang="en-GB" sz="2400" b="1" dirty="0" smtClean="0">
                <a:solidFill>
                  <a:srgbClr val="000000"/>
                </a:solidFill>
                <a:latin typeface="Comic Sans MS" pitchFamily="66" charset="0"/>
              </a:rPr>
              <a:t>Future Teachers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1840" y="260648"/>
            <a:ext cx="5400600" cy="5940088"/>
          </a:xfrm>
          <a:prstGeom prst="rect">
            <a:avLst/>
          </a:prstGeom>
          <a:noFill/>
        </p:spPr>
        <p:txBody>
          <a:bodyPr wrap="square" rtlCol="0">
            <a:spAutoFit/>
          </a:bodyPr>
          <a:lstStyle/>
          <a:p>
            <a:endParaRPr lang="en-GB" sz="2000" dirty="0" smtClean="0"/>
          </a:p>
          <a:p>
            <a:r>
              <a:rPr lang="en-GB" sz="2400" dirty="0" smtClean="0"/>
              <a:t> “Systems that invest in professional capital recognize that education spending is an investment in developing human capital from early childhood to adulthood, leading to rewards of economic productivity and social cohesion in the next generation</a:t>
            </a:r>
          </a:p>
          <a:p>
            <a:endParaRPr lang="en-GB" sz="2400" dirty="0" smtClean="0"/>
          </a:p>
          <a:p>
            <a:r>
              <a:rPr lang="en-GB" sz="2400" dirty="0" smtClean="0"/>
              <a:t>Professional capital requires attention not only to political and societal investments in education but also to leadership actions and educator needs, contributions, and career stages.” </a:t>
            </a:r>
            <a:endParaRPr lang="en-GB" sz="2400" dirty="0"/>
          </a:p>
        </p:txBody>
      </p:sp>
      <p:pic>
        <p:nvPicPr>
          <p:cNvPr id="1026" name="Picture 2"/>
          <p:cNvPicPr>
            <a:picLocks noChangeAspect="1" noChangeArrowheads="1"/>
          </p:cNvPicPr>
          <p:nvPr/>
        </p:nvPicPr>
        <p:blipFill>
          <a:blip r:embed="rId2" cstate="print"/>
          <a:srcRect/>
          <a:stretch>
            <a:fillRect/>
          </a:stretch>
        </p:blipFill>
        <p:spPr bwMode="auto">
          <a:xfrm>
            <a:off x="395536" y="1916832"/>
            <a:ext cx="2143125" cy="31718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23528" y="260648"/>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GB" dirty="0" smtClean="0"/>
          </a:p>
          <a:p>
            <a:pPr>
              <a:buNone/>
            </a:pPr>
            <a:r>
              <a:rPr lang="en-GB" dirty="0" smtClean="0"/>
              <a:t>Key question</a:t>
            </a:r>
          </a:p>
          <a:p>
            <a:pPr>
              <a:buNone/>
            </a:pPr>
            <a:endParaRPr lang="en-GB" dirty="0" smtClean="0"/>
          </a:p>
          <a:p>
            <a:pPr>
              <a:buNone/>
            </a:pPr>
            <a:r>
              <a:rPr lang="en-GB" dirty="0" smtClean="0"/>
              <a:t>“What are YOU doing to building the professional capital of teachers?”</a:t>
            </a:r>
          </a:p>
        </p:txBody>
      </p:sp>
      <p:sp>
        <p:nvSpPr>
          <p:cNvPr id="3" name="Title 2"/>
          <p:cNvSpPr>
            <a:spLocks noGrp="1"/>
          </p:cNvSpPr>
          <p:nvPr>
            <p:ph type="title"/>
          </p:nvPr>
        </p:nvSpPr>
        <p:spPr/>
        <p:txBody>
          <a:bodyPr>
            <a:normAutofit/>
          </a:bodyPr>
          <a:lstStyle/>
          <a:p>
            <a:pPr algn="r"/>
            <a:r>
              <a:rPr lang="en-GB" sz="3200" dirty="0" smtClean="0"/>
              <a:t>Knowing about Teaching: Building Professional Capital</a:t>
            </a:r>
            <a:endParaRPr lang="en-GB" sz="3200"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771800" y="1052736"/>
            <a:ext cx="7345362" cy="720725"/>
          </a:xfrm>
        </p:spPr>
        <p:txBody>
          <a:bodyPr/>
          <a:lstStyle/>
          <a:p>
            <a:pPr eaLnBrk="1" hangingPunct="1"/>
            <a:r>
              <a:rPr lang="en-GB" dirty="0" smtClean="0"/>
              <a:t>GTC Scotland</a:t>
            </a:r>
          </a:p>
        </p:txBody>
      </p:sp>
      <p:sp>
        <p:nvSpPr>
          <p:cNvPr id="33795" name="Content Placeholder 2"/>
          <p:cNvSpPr>
            <a:spLocks noGrp="1"/>
          </p:cNvSpPr>
          <p:nvPr>
            <p:ph idx="1"/>
          </p:nvPr>
        </p:nvSpPr>
        <p:spPr>
          <a:xfrm>
            <a:off x="428625" y="2571750"/>
            <a:ext cx="8286750" cy="3738563"/>
          </a:xfrm>
        </p:spPr>
        <p:txBody>
          <a:bodyPr/>
          <a:lstStyle/>
          <a:p>
            <a:pPr algn="ctr" eaLnBrk="1" hangingPunct="1">
              <a:spcBef>
                <a:spcPct val="0"/>
              </a:spcBef>
              <a:spcAft>
                <a:spcPts val="3600"/>
              </a:spcAft>
              <a:buFont typeface="Wingdings" pitchFamily="2" charset="2"/>
              <a:buNone/>
              <a:defRPr/>
            </a:pPr>
            <a:r>
              <a:rPr lang="en-GB" u="sng" dirty="0" smtClean="0"/>
              <a:t>ken.muir@gtcs.org.uk</a:t>
            </a:r>
          </a:p>
          <a:p>
            <a:pPr algn="ctr" eaLnBrk="1" hangingPunct="1">
              <a:buFont typeface="Wingdings" pitchFamily="2" charset="2"/>
              <a:buNone/>
              <a:defRPr/>
            </a:pPr>
            <a:endParaRPr lang="en-GB" u="sng" dirty="0" smtClean="0"/>
          </a:p>
          <a:p>
            <a:pPr algn="ctr" eaLnBrk="1" hangingPunct="1">
              <a:buFont typeface="Arial" charset="0"/>
              <a:buNone/>
              <a:defRPr/>
            </a:pPr>
            <a:r>
              <a:rPr lang="en-GB" dirty="0" smtClean="0"/>
              <a:t>	Twitter @GTCSKen</a:t>
            </a:r>
            <a:endParaRPr lang="en-GB" u="sng" dirty="0" smtClean="0"/>
          </a:p>
        </p:txBody>
      </p:sp>
      <p:pic>
        <p:nvPicPr>
          <p:cNvPr id="4" name="Picture 2"/>
          <p:cNvPicPr>
            <a:picLocks noChangeAspect="1" noChangeArrowheads="1"/>
          </p:cNvPicPr>
          <p:nvPr/>
        </p:nvPicPr>
        <p:blipFill>
          <a:blip r:embed="rId3" cstate="print"/>
          <a:srcRect/>
          <a:stretch>
            <a:fillRect/>
          </a:stretch>
        </p:blipFill>
        <p:spPr bwMode="auto">
          <a:xfrm>
            <a:off x="251520" y="260648"/>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496944" cy="4958011"/>
          </a:xfrm>
        </p:spPr>
        <p:txBody>
          <a:bodyPr>
            <a:normAutofit/>
          </a:bodyPr>
          <a:lstStyle/>
          <a:p>
            <a:pPr>
              <a:buNone/>
            </a:pPr>
            <a:r>
              <a:rPr lang="en-GB" dirty="0" smtClean="0"/>
              <a:t>“Teacher professionalism is at a threshold. Moral purpose and change agentry are implicit in what good teaching and effective change are about, but as yet they are society’s (and teaching’s) great untapped resources for radical and continuous improvement. We need to go public with a new rationale for why teaching and teacher development are fundamental to the future of society.”   </a:t>
            </a:r>
            <a:endParaRPr lang="en-GB" sz="1800" dirty="0" smtClean="0"/>
          </a:p>
          <a:p>
            <a:pPr>
              <a:buNone/>
            </a:pPr>
            <a:endParaRPr lang="en-GB" sz="1800" dirty="0" smtClean="0"/>
          </a:p>
          <a:p>
            <a:pPr>
              <a:buNone/>
            </a:pPr>
            <a:r>
              <a:rPr lang="en-GB" sz="1800" dirty="0" smtClean="0"/>
              <a:t>		</a:t>
            </a:r>
            <a:r>
              <a:rPr lang="en-GB" sz="1800" i="1" dirty="0" smtClean="0"/>
              <a:t>Why Teachers Must Become Change Agents  </a:t>
            </a:r>
            <a:r>
              <a:rPr lang="en-GB" sz="1800" dirty="0" smtClean="0"/>
              <a:t>Michael Fullan (1993)</a:t>
            </a:r>
            <a:endParaRPr lang="en-GB" dirty="0"/>
          </a:p>
        </p:txBody>
      </p:sp>
      <p:sp>
        <p:nvSpPr>
          <p:cNvPr id="3" name="Title 2"/>
          <p:cNvSpPr>
            <a:spLocks noGrp="1"/>
          </p:cNvSpPr>
          <p:nvPr>
            <p:ph type="title"/>
          </p:nvPr>
        </p:nvSpPr>
        <p:spPr/>
        <p:txBody>
          <a:bodyPr/>
          <a:lstStyle/>
          <a:p>
            <a:pPr algn="r"/>
            <a:r>
              <a:rPr lang="en-GB" dirty="0" smtClean="0"/>
              <a:t>A New Professionalism</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496944" cy="4958011"/>
          </a:xfrm>
        </p:spPr>
        <p:txBody>
          <a:bodyPr>
            <a:normAutofit/>
          </a:bodyPr>
          <a:lstStyle/>
          <a:p>
            <a:pPr>
              <a:buNone/>
            </a:pPr>
            <a:r>
              <a:rPr lang="en-GB" dirty="0" smtClean="0"/>
              <a:t>“Above all, we need action that links initial teacher preparation and continuous teacher development based on moral purpose and change agentry with the corresponding restructuring of universities and schools and their relationships... The new paradigm for teacher professionalism synthesizes the forces of moral purpose and change agentry.”   </a:t>
            </a:r>
            <a:endParaRPr lang="en-GB" sz="1800" dirty="0" smtClean="0"/>
          </a:p>
          <a:p>
            <a:pPr>
              <a:buNone/>
            </a:pPr>
            <a:endParaRPr lang="en-GB" sz="1800" dirty="0" smtClean="0"/>
          </a:p>
          <a:p>
            <a:pPr>
              <a:buNone/>
            </a:pPr>
            <a:endParaRPr lang="en-GB" sz="1800" dirty="0" smtClean="0"/>
          </a:p>
          <a:p>
            <a:pPr>
              <a:buNone/>
            </a:pPr>
            <a:r>
              <a:rPr lang="en-GB" sz="1800" dirty="0" smtClean="0"/>
              <a:t>		</a:t>
            </a:r>
            <a:r>
              <a:rPr lang="en-GB" sz="1800" i="1" dirty="0" smtClean="0"/>
              <a:t>Why Teachers Must Become Change Agents  </a:t>
            </a:r>
            <a:r>
              <a:rPr lang="en-GB" sz="1800" dirty="0" smtClean="0"/>
              <a:t>Michael Fullan (1993)</a:t>
            </a:r>
            <a:endParaRPr lang="en-GB" dirty="0"/>
          </a:p>
        </p:txBody>
      </p:sp>
      <p:sp>
        <p:nvSpPr>
          <p:cNvPr id="3" name="Title 2"/>
          <p:cNvSpPr>
            <a:spLocks noGrp="1"/>
          </p:cNvSpPr>
          <p:nvPr>
            <p:ph type="title"/>
          </p:nvPr>
        </p:nvSpPr>
        <p:spPr/>
        <p:txBody>
          <a:bodyPr/>
          <a:lstStyle/>
          <a:p>
            <a:pPr algn="r"/>
            <a:r>
              <a:rPr lang="en-GB" dirty="0" smtClean="0"/>
              <a:t>A New Professionalism</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23528"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196752"/>
            <a:ext cx="8229600" cy="5116024"/>
          </a:xfrm>
        </p:spPr>
        <p:txBody>
          <a:bodyPr>
            <a:normAutofit/>
          </a:bodyPr>
          <a:lstStyle/>
          <a:p>
            <a:pPr>
              <a:spcBef>
                <a:spcPts val="0"/>
              </a:spcBef>
              <a:buFont typeface="Wingdings" pitchFamily="2" charset="2"/>
              <a:buChar char="q"/>
            </a:pPr>
            <a:r>
              <a:rPr lang="en-GB" dirty="0" smtClean="0"/>
              <a:t>  Creating a world-class, sustainable, “future-</a:t>
            </a:r>
          </a:p>
          <a:p>
            <a:pPr>
              <a:spcBef>
                <a:spcPts val="0"/>
              </a:spcBef>
              <a:buNone/>
            </a:pPr>
            <a:r>
              <a:rPr lang="en-GB" dirty="0" smtClean="0"/>
              <a:t>     proofed” education system</a:t>
            </a:r>
          </a:p>
          <a:p>
            <a:pPr>
              <a:spcBef>
                <a:spcPts val="0"/>
              </a:spcBef>
              <a:buNone/>
            </a:pPr>
            <a:endParaRPr lang="en-GB" dirty="0" smtClean="0"/>
          </a:p>
          <a:p>
            <a:pPr>
              <a:spcBef>
                <a:spcPts val="0"/>
              </a:spcBef>
              <a:buFont typeface="Wingdings" pitchFamily="2" charset="2"/>
              <a:buChar char="q"/>
            </a:pPr>
            <a:r>
              <a:rPr lang="en-GB" dirty="0" smtClean="0"/>
              <a:t>  Closing the attainment gap</a:t>
            </a:r>
          </a:p>
          <a:p>
            <a:pPr marL="1979640" lvl="7">
              <a:spcBef>
                <a:spcPts val="0"/>
              </a:spcBef>
              <a:buNone/>
            </a:pPr>
            <a:endParaRPr lang="en-GB" dirty="0" smtClean="0"/>
          </a:p>
          <a:p>
            <a:pPr>
              <a:spcBef>
                <a:spcPts val="0"/>
              </a:spcBef>
              <a:buFont typeface="Wingdings" pitchFamily="2" charset="2"/>
              <a:buChar char="q"/>
            </a:pPr>
            <a:r>
              <a:rPr lang="en-GB" dirty="0" smtClean="0"/>
              <a:t>  Delivering the aspirations of Curriculum for</a:t>
            </a:r>
          </a:p>
          <a:p>
            <a:pPr>
              <a:spcBef>
                <a:spcPts val="0"/>
              </a:spcBef>
              <a:buNone/>
            </a:pPr>
            <a:r>
              <a:rPr lang="en-GB" dirty="0" smtClean="0"/>
              <a:t>     Excellence</a:t>
            </a:r>
          </a:p>
          <a:p>
            <a:pPr lvl="8">
              <a:spcBef>
                <a:spcPts val="0"/>
              </a:spcBef>
              <a:buNone/>
            </a:pPr>
            <a:endParaRPr lang="en-GB" dirty="0" smtClean="0"/>
          </a:p>
          <a:p>
            <a:pPr>
              <a:spcBef>
                <a:spcPts val="0"/>
              </a:spcBef>
              <a:buFont typeface="Wingdings" pitchFamily="2" charset="2"/>
              <a:buChar char="q"/>
            </a:pPr>
            <a:r>
              <a:rPr lang="en-GB" dirty="0" smtClean="0"/>
              <a:t>  Supporting teaching staff to deliver high   </a:t>
            </a:r>
          </a:p>
          <a:p>
            <a:pPr>
              <a:spcBef>
                <a:spcPts val="0"/>
              </a:spcBef>
              <a:buNone/>
            </a:pPr>
            <a:r>
              <a:rPr lang="en-GB" dirty="0" smtClean="0"/>
              <a:t>     quality learning and teaching now and in   </a:t>
            </a:r>
          </a:p>
          <a:p>
            <a:pPr>
              <a:spcBef>
                <a:spcPts val="0"/>
              </a:spcBef>
              <a:buNone/>
            </a:pPr>
            <a:r>
              <a:rPr lang="en-GB" dirty="0" smtClean="0"/>
              <a:t>     the future</a:t>
            </a:r>
          </a:p>
          <a:p>
            <a:pPr lvl="3">
              <a:spcBef>
                <a:spcPts val="0"/>
              </a:spcBef>
              <a:buNone/>
            </a:pPr>
            <a:endParaRPr lang="en-GB" dirty="0" smtClean="0"/>
          </a:p>
          <a:p>
            <a:pPr>
              <a:spcBef>
                <a:spcPts val="0"/>
              </a:spcBef>
              <a:buFont typeface="Wingdings" pitchFamily="2" charset="2"/>
              <a:buChar char="q"/>
            </a:pPr>
            <a:r>
              <a:rPr lang="en-GB" dirty="0" smtClean="0"/>
              <a:t>  “Talking up” the teaching profession</a:t>
            </a:r>
          </a:p>
          <a:p>
            <a:pPr>
              <a:buNone/>
            </a:pPr>
            <a:endParaRPr lang="en-GB" dirty="0" smtClean="0"/>
          </a:p>
          <a:p>
            <a:pPr>
              <a:buNone/>
            </a:pPr>
            <a:endParaRPr lang="en-GB" dirty="0" smtClean="0"/>
          </a:p>
          <a:p>
            <a:endParaRPr lang="en-GB" dirty="0"/>
          </a:p>
        </p:txBody>
      </p:sp>
      <p:sp>
        <p:nvSpPr>
          <p:cNvPr id="6" name="Title 5"/>
          <p:cNvSpPr>
            <a:spLocks noGrp="1"/>
          </p:cNvSpPr>
          <p:nvPr>
            <p:ph type="title"/>
          </p:nvPr>
        </p:nvSpPr>
        <p:spPr>
          <a:xfrm>
            <a:off x="708720" y="188640"/>
            <a:ext cx="8435280" cy="1143000"/>
          </a:xfrm>
        </p:spPr>
        <p:txBody>
          <a:bodyPr>
            <a:normAutofit/>
          </a:bodyPr>
          <a:lstStyle/>
          <a:p>
            <a:pPr algn="r"/>
            <a:r>
              <a:rPr lang="en-GB" sz="3200" dirty="0" smtClean="0"/>
              <a:t>   Challenges facing Scottish Education</a:t>
            </a:r>
            <a:endParaRPr lang="en-GB" sz="3200" dirty="0"/>
          </a:p>
        </p:txBody>
      </p:sp>
      <p:pic>
        <p:nvPicPr>
          <p:cNvPr id="7" name="Picture 2"/>
          <p:cNvPicPr>
            <a:picLocks noChangeAspect="1" noChangeArrowheads="1"/>
          </p:cNvPicPr>
          <p:nvPr/>
        </p:nvPicPr>
        <p:blipFill>
          <a:blip r:embed="rId2" cstate="print"/>
          <a:srcRect/>
          <a:stretch>
            <a:fillRect/>
          </a:stretch>
        </p:blipFill>
        <p:spPr bwMode="auto">
          <a:xfrm>
            <a:off x="251520"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4525963"/>
          </a:xfrm>
        </p:spPr>
        <p:txBody>
          <a:bodyPr>
            <a:noAutofit/>
          </a:bodyPr>
          <a:lstStyle/>
          <a:p>
            <a:pPr>
              <a:buNone/>
            </a:pPr>
            <a:r>
              <a:rPr lang="en-GB" sz="2400" dirty="0" smtClean="0"/>
              <a:t>  “Although Scotland’s economic performance is improving, poverty remains an issue for too many people. In order to tackle this, we must ensure not only that we are getting more people </a:t>
            </a:r>
          </a:p>
          <a:p>
            <a:pPr>
              <a:buNone/>
            </a:pPr>
            <a:r>
              <a:rPr lang="en-GB" sz="2400" dirty="0" smtClean="0"/>
              <a:t>   into work which is fairly paid, but also </a:t>
            </a:r>
          </a:p>
          <a:p>
            <a:pPr>
              <a:buNone/>
            </a:pPr>
            <a:r>
              <a:rPr lang="en-GB" sz="2400" dirty="0" smtClean="0"/>
              <a:t>   that we are tackling the underlying </a:t>
            </a:r>
          </a:p>
          <a:p>
            <a:pPr>
              <a:buNone/>
            </a:pPr>
            <a:r>
              <a:rPr lang="en-GB" sz="2400" dirty="0" smtClean="0"/>
              <a:t>   causes of poverty by, for example, </a:t>
            </a:r>
          </a:p>
          <a:p>
            <a:pPr>
              <a:buNone/>
            </a:pPr>
            <a:r>
              <a:rPr lang="en-GB" sz="2400" dirty="0" smtClean="0"/>
              <a:t>   </a:t>
            </a:r>
            <a:r>
              <a:rPr lang="en-GB" sz="2400" b="1" dirty="0" smtClean="0"/>
              <a:t>raising educational attainment</a:t>
            </a:r>
            <a:r>
              <a:rPr lang="en-GB" sz="2400" dirty="0" smtClean="0"/>
              <a:t>.”</a:t>
            </a:r>
          </a:p>
          <a:p>
            <a:pPr>
              <a:buNone/>
            </a:pPr>
            <a:endParaRPr lang="en-GB" sz="2400" dirty="0" smtClean="0"/>
          </a:p>
          <a:p>
            <a:pPr>
              <a:buNone/>
            </a:pPr>
            <a:r>
              <a:rPr lang="en-GB" sz="2400" dirty="0" smtClean="0"/>
              <a:t>  “We want a </a:t>
            </a:r>
            <a:r>
              <a:rPr lang="en-GB" sz="2400" b="1" dirty="0" smtClean="0"/>
              <a:t>cohesive education system </a:t>
            </a:r>
          </a:p>
          <a:p>
            <a:pPr>
              <a:buNone/>
            </a:pPr>
            <a:r>
              <a:rPr lang="en-GB" sz="2400" dirty="0" smtClean="0"/>
              <a:t>   which provides young people with a </a:t>
            </a:r>
          </a:p>
          <a:p>
            <a:pPr>
              <a:buNone/>
            </a:pPr>
            <a:r>
              <a:rPr lang="en-GB" sz="2400" dirty="0" smtClean="0"/>
              <a:t>   variety of </a:t>
            </a:r>
            <a:r>
              <a:rPr lang="en-GB" sz="2400" b="1" dirty="0" smtClean="0"/>
              <a:t>routes to a positive future</a:t>
            </a:r>
            <a:r>
              <a:rPr lang="en-GB" sz="2400" dirty="0" smtClean="0"/>
              <a:t>.”</a:t>
            </a:r>
            <a:endParaRPr lang="en-GB" sz="2400" dirty="0"/>
          </a:p>
        </p:txBody>
      </p:sp>
      <p:sp>
        <p:nvSpPr>
          <p:cNvPr id="3" name="Title 2"/>
          <p:cNvSpPr>
            <a:spLocks noGrp="1"/>
          </p:cNvSpPr>
          <p:nvPr>
            <p:ph type="title"/>
          </p:nvPr>
        </p:nvSpPr>
        <p:spPr>
          <a:xfrm>
            <a:off x="683568" y="260648"/>
            <a:ext cx="8229600" cy="1143000"/>
          </a:xfrm>
        </p:spPr>
        <p:txBody>
          <a:bodyPr>
            <a:normAutofit/>
          </a:bodyPr>
          <a:lstStyle/>
          <a:p>
            <a:pPr algn="r"/>
            <a:r>
              <a:rPr lang="en-GB" sz="3200" dirty="0" smtClean="0"/>
              <a:t>Political/Societal Expectations</a:t>
            </a:r>
            <a:endParaRPr lang="en-GB" sz="3200" dirty="0"/>
          </a:p>
        </p:txBody>
      </p:sp>
      <p:pic>
        <p:nvPicPr>
          <p:cNvPr id="6" name="Picture 2"/>
          <p:cNvPicPr>
            <a:picLocks noChangeAspect="1" noChangeArrowheads="1"/>
          </p:cNvPicPr>
          <p:nvPr/>
        </p:nvPicPr>
        <p:blipFill>
          <a:blip r:embed="rId2" cstate="print"/>
          <a:srcRect/>
          <a:stretch>
            <a:fillRect/>
          </a:stretch>
        </p:blipFill>
        <p:spPr bwMode="auto">
          <a:xfrm>
            <a:off x="6804248" y="2636912"/>
            <a:ext cx="2049428" cy="331601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251520"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60648"/>
            <a:ext cx="8229600" cy="1143000"/>
          </a:xfrm>
        </p:spPr>
        <p:txBody>
          <a:bodyPr>
            <a:normAutofit/>
          </a:bodyPr>
          <a:lstStyle/>
          <a:p>
            <a:pPr algn="r"/>
            <a:endParaRPr lang="en-GB" sz="3200" dirty="0"/>
          </a:p>
        </p:txBody>
      </p:sp>
      <p:pic>
        <p:nvPicPr>
          <p:cNvPr id="7" name="Picture 2"/>
          <p:cNvPicPr>
            <a:picLocks noChangeAspect="1" noChangeArrowheads="1"/>
          </p:cNvPicPr>
          <p:nvPr/>
        </p:nvPicPr>
        <p:blipFill>
          <a:blip r:embed="rId2" cstate="print"/>
          <a:srcRect/>
          <a:stretch>
            <a:fillRect/>
          </a:stretch>
        </p:blipFill>
        <p:spPr bwMode="auto">
          <a:xfrm>
            <a:off x="251520" y="332656"/>
            <a:ext cx="1123950" cy="809625"/>
          </a:xfrm>
          <a:prstGeom prst="rect">
            <a:avLst/>
          </a:prstGeom>
          <a:noFill/>
          <a:ln w="9525">
            <a:noFill/>
            <a:miter lim="800000"/>
            <a:headEnd/>
            <a:tailEnd/>
          </a:ln>
        </p:spPr>
      </p:pic>
      <p:pic>
        <p:nvPicPr>
          <p:cNvPr id="8" name="Picture 2"/>
          <p:cNvPicPr>
            <a:picLocks noGrp="1" noChangeAspect="1" noChangeArrowheads="1"/>
          </p:cNvPicPr>
          <p:nvPr>
            <p:ph idx="1"/>
          </p:nvPr>
        </p:nvPicPr>
        <p:blipFill>
          <a:blip r:embed="rId3" cstate="print"/>
          <a:srcRect l="19636" t="8036" r="6141" b="15596"/>
          <a:stretch>
            <a:fillRect/>
          </a:stretch>
        </p:blipFill>
        <p:spPr bwMode="auto">
          <a:xfrm>
            <a:off x="395536" y="1340768"/>
            <a:ext cx="3455472" cy="4536504"/>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4283968" y="0"/>
            <a:ext cx="4860032"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rcRect l="31077" t="11834" r="24868" b="6805"/>
          <a:stretch>
            <a:fillRect/>
          </a:stretch>
        </p:blipFill>
        <p:spPr bwMode="auto">
          <a:xfrm rot="475766">
            <a:off x="5753125" y="813705"/>
            <a:ext cx="3102729" cy="4392488"/>
          </a:xfrm>
          <a:prstGeom prst="rect">
            <a:avLst/>
          </a:prstGeom>
          <a:noFill/>
          <a:ln w="9525">
            <a:noFill/>
            <a:miter lim="800000"/>
            <a:headEnd/>
            <a:tailEnd/>
          </a:ln>
        </p:spPr>
      </p:pic>
      <p:sp>
        <p:nvSpPr>
          <p:cNvPr id="3" name="Title 2"/>
          <p:cNvSpPr>
            <a:spLocks noGrp="1"/>
          </p:cNvSpPr>
          <p:nvPr>
            <p:ph type="title"/>
          </p:nvPr>
        </p:nvSpPr>
        <p:spPr/>
        <p:txBody>
          <a:bodyPr/>
          <a:lstStyle/>
          <a:p>
            <a:endParaRPr lang="en-GB" dirty="0"/>
          </a:p>
        </p:txBody>
      </p:sp>
      <p:pic>
        <p:nvPicPr>
          <p:cNvPr id="4" name="Content Placeholder 3"/>
          <p:cNvPicPr>
            <a:picLocks noGrp="1"/>
          </p:cNvPicPr>
          <p:nvPr>
            <p:ph idx="1"/>
          </p:nvPr>
        </p:nvPicPr>
        <p:blipFill>
          <a:blip r:embed="rId3" cstate="print"/>
          <a:srcRect l="34234" t="13610" r="32695" b="5325"/>
          <a:stretch>
            <a:fillRect/>
          </a:stretch>
        </p:blipFill>
        <p:spPr bwMode="auto">
          <a:xfrm rot="21180886">
            <a:off x="251520" y="836712"/>
            <a:ext cx="3284084" cy="4525962"/>
          </a:xfrm>
          <a:prstGeom prst="rect">
            <a:avLst/>
          </a:prstGeom>
          <a:noFill/>
          <a:ln w="9525">
            <a:noFill/>
            <a:miter lim="800000"/>
            <a:headEnd/>
            <a:tailEnd/>
          </a:ln>
        </p:spPr>
      </p:pic>
      <p:pic>
        <p:nvPicPr>
          <p:cNvPr id="5" name="Picture 4"/>
          <p:cNvPicPr/>
          <p:nvPr/>
        </p:nvPicPr>
        <p:blipFill>
          <a:blip r:embed="rId4" cstate="print"/>
          <a:srcRect l="40550" t="11243" r="34522" b="25148"/>
          <a:stretch>
            <a:fillRect/>
          </a:stretch>
        </p:blipFill>
        <p:spPr bwMode="auto">
          <a:xfrm>
            <a:off x="2195736" y="332656"/>
            <a:ext cx="3312368" cy="4464496"/>
          </a:xfrm>
          <a:prstGeom prst="rect">
            <a:avLst/>
          </a:prstGeom>
          <a:noFill/>
          <a:ln w="9525">
            <a:noFill/>
            <a:miter lim="800000"/>
            <a:headEnd/>
            <a:tailEnd/>
          </a:ln>
        </p:spPr>
      </p:pic>
      <p:pic>
        <p:nvPicPr>
          <p:cNvPr id="6" name="Picture 5"/>
          <p:cNvPicPr/>
          <p:nvPr/>
        </p:nvPicPr>
        <p:blipFill>
          <a:blip r:embed="rId5" cstate="print"/>
          <a:srcRect l="36727" t="10947" r="30347" b="6805"/>
          <a:stretch>
            <a:fillRect/>
          </a:stretch>
        </p:blipFill>
        <p:spPr bwMode="auto">
          <a:xfrm>
            <a:off x="3995936" y="1484784"/>
            <a:ext cx="3176493" cy="4420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258" name="Picture 2"/>
          <p:cNvPicPr>
            <a:picLocks noChangeAspect="1" noChangeArrowheads="1"/>
          </p:cNvPicPr>
          <p:nvPr/>
        </p:nvPicPr>
        <p:blipFill>
          <a:blip r:embed="rId2" cstate="print"/>
          <a:srcRect/>
          <a:stretch>
            <a:fillRect/>
          </a:stretch>
        </p:blipFill>
        <p:spPr bwMode="auto">
          <a:xfrm>
            <a:off x="2095500" y="1052736"/>
            <a:ext cx="7048500" cy="5805264"/>
          </a:xfrm>
          <a:prstGeom prst="rect">
            <a:avLst/>
          </a:prstGeom>
          <a:noFill/>
          <a:ln w="9525">
            <a:noFill/>
            <a:miter lim="800000"/>
            <a:headEnd/>
            <a:tailEnd/>
          </a:ln>
        </p:spPr>
      </p:pic>
      <p:sp>
        <p:nvSpPr>
          <p:cNvPr id="3" name="TextBox 2"/>
          <p:cNvSpPr txBox="1"/>
          <p:nvPr/>
        </p:nvSpPr>
        <p:spPr>
          <a:xfrm>
            <a:off x="179512" y="3356992"/>
            <a:ext cx="5580112" cy="2554545"/>
          </a:xfrm>
          <a:prstGeom prst="rect">
            <a:avLst/>
          </a:prstGeom>
          <a:solidFill>
            <a:schemeClr val="tx1"/>
          </a:solidFill>
        </p:spPr>
        <p:txBody>
          <a:bodyPr wrap="square" rtlCol="0">
            <a:spAutoFit/>
          </a:bodyPr>
          <a:lstStyle/>
          <a:p>
            <a:r>
              <a:rPr lang="en-GB" sz="2000" dirty="0" smtClean="0">
                <a:solidFill>
                  <a:schemeClr val="bg1"/>
                </a:solidFill>
              </a:rPr>
              <a:t>The 2013/4 Education for All Global Monitoring Report shows why education is pivotal for development in a rapidly changing world. It explains how investing wisely in teachers, and other reforms aimed at strengthening equitable learning, transform the long-term prospects of people and societies. </a:t>
            </a:r>
            <a:endParaRPr lang="en-GB" sz="2000" dirty="0">
              <a:solidFill>
                <a:schemeClr val="bg1"/>
              </a:solidFill>
            </a:endParaRPr>
          </a:p>
        </p:txBody>
      </p:sp>
      <p:sp>
        <p:nvSpPr>
          <p:cNvPr id="5" name="TextBox 4"/>
          <p:cNvSpPr txBox="1"/>
          <p:nvPr/>
        </p:nvSpPr>
        <p:spPr>
          <a:xfrm>
            <a:off x="539552" y="260648"/>
            <a:ext cx="8208912" cy="584775"/>
          </a:xfrm>
          <a:prstGeom prst="rect">
            <a:avLst/>
          </a:prstGeom>
          <a:noFill/>
        </p:spPr>
        <p:txBody>
          <a:bodyPr wrap="square" rtlCol="0">
            <a:spAutoFit/>
          </a:bodyPr>
          <a:lstStyle/>
          <a:p>
            <a:pPr algn="r"/>
            <a:r>
              <a:rPr lang="en-GB" sz="3200" b="1" dirty="0" smtClean="0">
                <a:solidFill>
                  <a:srgbClr val="464646"/>
                </a:solidFill>
                <a:effectLst>
                  <a:outerShdw blurRad="31750" dist="25400" dir="5400000" algn="tl" rotWithShape="0">
                    <a:srgbClr val="000000">
                      <a:alpha val="25000"/>
                    </a:srgbClr>
                  </a:outerShdw>
                </a:effectLst>
                <a:ea typeface="+mj-ea"/>
                <a:cs typeface="+mj-cs"/>
              </a:rPr>
              <a:t>Political/Societal Expectations</a:t>
            </a:r>
            <a:endParaRPr lang="en-GB" dirty="0"/>
          </a:p>
        </p:txBody>
      </p:sp>
      <p:pic>
        <p:nvPicPr>
          <p:cNvPr id="6" name="Picture 2"/>
          <p:cNvPicPr>
            <a:picLocks noChangeAspect="1" noChangeArrowheads="1"/>
          </p:cNvPicPr>
          <p:nvPr/>
        </p:nvPicPr>
        <p:blipFill>
          <a:blip r:embed="rId3" cstate="print"/>
          <a:srcRect/>
          <a:stretch>
            <a:fillRect/>
          </a:stretch>
        </p:blipFill>
        <p:spPr bwMode="auto">
          <a:xfrm>
            <a:off x="251520" y="332656"/>
            <a:ext cx="1123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Knowing about Teaching: Building Professional Capital&amp;quot;&quot;/&gt;&lt;property id=&quot;20307&quot; value=&quot;257&quot;/&gt;&lt;/object&gt;&lt;object type=&quot;3&quot; unique_id=&quot;10005&quot;&gt;&lt;property id=&quot;20148&quot; value=&quot;5&quot;/&gt;&lt;property id=&quot;20300&quot; value=&quot;Slide 2 - &amp;quot;Scotland&amp;quot;&quot;/&gt;&lt;property id=&quot;20307&quot; value=&quot;348&quot;/&gt;&lt;/object&gt;&lt;object type=&quot;3&quot; unique_id=&quot;10006&quot;&gt;&lt;property id=&quot;20148&quot; value=&quot;5&quot;/&gt;&lt;property id=&quot;20300&quot; value=&quot;Slide 3&quot;/&gt;&lt;property id=&quot;20307&quot; value=&quot;400&quot;/&gt;&lt;/object&gt;&lt;object type=&quot;3&quot; unique_id=&quot;10007&quot;&gt;&lt;property id=&quot;20148&quot; value=&quot;5&quot;/&gt;&lt;property id=&quot;20300&quot; value=&quot;Slide 4&quot;/&gt;&lt;property id=&quot;20307&quot; value=&quot;401&quot;/&gt;&lt;/object&gt;&lt;object type=&quot;3&quot; unique_id=&quot;10008&quot;&gt;&lt;property id=&quot;20148&quot; value=&quot;5&quot;/&gt;&lt;property id=&quot;20300&quot; value=&quot;Slide 5 - &amp;quot;   Challenges facing Scottish Education&amp;quot;&quot;/&gt;&lt;property id=&quot;20307&quot; value=&quot;260&quot;/&gt;&lt;/object&gt;&lt;object type=&quot;3&quot; unique_id=&quot;10009&quot;&gt;&lt;property id=&quot;20148&quot; value=&quot;5&quot;/&gt;&lt;property id=&quot;20300&quot; value=&quot;Slide 6 - &amp;quot;Political/Societal Expectations&amp;quot;&quot;/&gt;&lt;property id=&quot;20307&quot; value=&quot;351&quot;/&gt;&lt;/object&gt;&lt;object type=&quot;3&quot; unique_id=&quot;10010&quot;&gt;&lt;property id=&quot;20148&quot; value=&quot;5&quot;/&gt;&lt;property id=&quot;20300&quot; value=&quot;Slide 7&quot;/&gt;&lt;property id=&quot;20307&quot; value=&quot;337&quot;/&gt;&lt;/object&gt;&lt;object type=&quot;3&quot; unique_id=&quot;10011&quot;&gt;&lt;property id=&quot;20148&quot; value=&quot;5&quot;/&gt;&lt;property id=&quot;20300&quot; value=&quot;Slide 8&quot;/&gt;&lt;property id=&quot;20307&quot; value=&quot;344&quot;/&gt;&lt;/object&gt;&lt;object type=&quot;3&quot; unique_id=&quot;10012&quot;&gt;&lt;property id=&quot;20148&quot; value=&quot;5&quot;/&gt;&lt;property id=&quot;20300&quot; value=&quot;Slide 9&quot;/&gt;&lt;property id=&quot;20307&quot; value=&quot;352&quot;/&gt;&lt;/object&gt;&lt;object type=&quot;3&quot; unique_id=&quot;10013&quot;&gt;&lt;property id=&quot;20148&quot; value=&quot;5&quot;/&gt;&lt;property id=&quot;20300&quot; value=&quot;Slide 10&quot;/&gt;&lt;property id=&quot;20307&quot; value=&quot;362&quot;/&gt;&lt;/object&gt;&lt;object type=&quot;3&quot; unique_id=&quot;10014&quot;&gt;&lt;property id=&quot;20148&quot; value=&quot;5&quot;/&gt;&lt;property id=&quot;20300&quot; value=&quot;Slide 11&quot;/&gt;&lt;property id=&quot;20307&quot; value=&quot;338&quot;/&gt;&lt;/object&gt;&lt;object type=&quot;3&quot; unique_id=&quot;10015&quot;&gt;&lt;property id=&quot;20148&quot; value=&quot;5&quot;/&gt;&lt;property id=&quot;20300&quot; value=&quot;Slide 12 - &amp;quot;Carter on Complexity&amp;quot;&quot;/&gt;&lt;property id=&quot;20307&quot; value=&quot;368&quot;/&gt;&lt;/object&gt;&lt;object type=&quot;3&quot; unique_id=&quot;10016&quot;&gt;&lt;property id=&quot;20148&quot; value=&quot;5&quot;/&gt;&lt;property id=&quot;20300&quot; value=&quot;Slide 13&quot;/&gt;&lt;property id=&quot;20307&quot; value=&quot;369&quot;/&gt;&lt;/object&gt;&lt;object type=&quot;3&quot; unique_id=&quot;10017&quot;&gt;&lt;property id=&quot;20148&quot; value=&quot;5&quot;/&gt;&lt;property id=&quot;20300&quot; value=&quot;Slide 14&quot;/&gt;&lt;property id=&quot;20307&quot; value=&quot;370&quot;/&gt;&lt;/object&gt;&lt;object type=&quot;3&quot; unique_id=&quot;10018&quot;&gt;&lt;property id=&quot;20148&quot; value=&quot;5&quot;/&gt;&lt;property id=&quot;20300&quot; value=&quot;Slide 15 - &amp;quot;Talking up the profession?&amp;quot;&quot;/&gt;&lt;property id=&quot;20307&quot; value=&quot;371&quot;/&gt;&lt;/object&gt;&lt;object type=&quot;3&quot; unique_id=&quot;10019&quot;&gt;&lt;property id=&quot;20148&quot; value=&quot;5&quot;/&gt;&lt;property id=&quot;20300&quot; value=&quot;Slide 16&quot;/&gt;&lt;property id=&quot;20307&quot; value=&quot;393&quot;/&gt;&lt;/object&gt;&lt;object type=&quot;3&quot; unique_id=&quot;10020&quot;&gt;&lt;property id=&quot;20148&quot; value=&quot;5&quot;/&gt;&lt;property id=&quot;20300&quot; value=&quot;Slide 17 - &amp;quot;The changing role of teachers and teaching in the 21st century&amp;quot;&quot;/&gt;&lt;property id=&quot;20307&quot; value=&quot;354&quot;/&gt;&lt;/object&gt;&lt;object type=&quot;3&quot; unique_id=&quot;10021&quot;&gt;&lt;property id=&quot;20148&quot; value=&quot;5&quot;/&gt;&lt;property id=&quot;20300&quot; value=&quot;Slide 18 - &amp;quot;The changing role of teachers&amp;quot;&quot;/&gt;&lt;property id=&quot;20307&quot; value=&quot;365&quot;/&gt;&lt;/object&gt;&lt;object type=&quot;3&quot; unique_id=&quot;10022&quot;&gt;&lt;property id=&quot;20148&quot; value=&quot;5&quot;/&gt;&lt;property id=&quot;20300&quot; value=&quot;Slide 19 - &amp;quot;  The changing role of teachers and teaching    in the 21st century&amp;quot;&quot;/&gt;&lt;property id=&quot;20307&quot; value=&quot;364&quot;/&gt;&lt;/object&gt;&lt;object type=&quot;3&quot; unique_id=&quot;10023&quot;&gt;&lt;property id=&quot;20148&quot; value=&quot;5&quot;/&gt;&lt;property id=&quot;20300&quot; value=&quot;Slide 20&quot;/&gt;&lt;property id=&quot;20307&quot; value=&quot;355&quot;/&gt;&lt;/object&gt;&lt;object type=&quot;3&quot; unique_id=&quot;10024&quot;&gt;&lt;property id=&quot;20148&quot; value=&quot;5&quot;/&gt;&lt;property id=&quot;20300&quot; value=&quot;Slide 21 - &amp;quot;&amp;amp;#x09;&amp;quot;&quot;/&gt;&lt;property id=&quot;20307&quot; value=&quot;356&quot;/&gt;&lt;/object&gt;&lt;object type=&quot;3&quot; unique_id=&quot;10025&quot;&gt;&lt;property id=&quot;20148&quot; value=&quot;5&quot;/&gt;&lt;property id=&quot;20300&quot; value=&quot;Slide 22 - &amp;quot;Knowing about Teaching:     Professional Learning&amp;quot;&quot;/&gt;&lt;property id=&quot;20307&quot; value=&quot;357&quot;/&gt;&lt;/object&gt;&lt;object type=&quot;3&quot; unique_id=&quot;10026&quot;&gt;&lt;property id=&quot;20148&quot; value=&quot;5&quot;/&gt;&lt;property id=&quot;20300&quot; value=&quot;Slide 23 - &amp;quot;Knowing about Teaching: Building Professional Capital&amp;quot;&quot;/&gt;&lt;property id=&quot;20307&quot; value=&quot;366&quot;/&gt;&lt;/object&gt;&lt;object type=&quot;3&quot; unique_id=&quot;10027&quot;&gt;&lt;property id=&quot;20148&quot; value=&quot;5&quot;/&gt;&lt;property id=&quot;20300&quot; value=&quot;Slide 24 - &amp;quot;Teacher Agency&amp;quot;&quot;/&gt;&lt;property id=&quot;20307&quot; value=&quot;367&quot;/&gt;&lt;/object&gt;&lt;object type=&quot;3&quot; unique_id=&quot;10028&quot;&gt;&lt;property id=&quot;20148&quot; value=&quot;5&quot;/&gt;&lt;property id=&quot;20300&quot; value=&quot;Slide 25 - &amp;quot;Knowing about Teaching: Building Professional Capital&amp;quot;&quot;/&gt;&lt;property id=&quot;20307&quot; value=&quot;395&quot;/&gt;&lt;/object&gt;&lt;object type=&quot;3&quot; unique_id=&quot;10029&quot;&gt;&lt;property id=&quot;20148&quot; value=&quot;5&quot;/&gt;&lt;property id=&quot;20300&quot; value=&quot;Slide 26 - &amp;quot;Knowing about Teaching: Building Professional Capital&amp;quot;&quot;/&gt;&lt;property id=&quot;20307&quot; value=&quot;396&quot;/&gt;&lt;/object&gt;&lt;object type=&quot;3&quot; unique_id=&quot;10030&quot;&gt;&lt;property id=&quot;20148&quot; value=&quot;5&quot;/&gt;&lt;property id=&quot;20300&quot; value=&quot;Slide 27 - &amp;quot;Knowing about Teaching: Building Professional Capital&amp;quot;&quot;/&gt;&lt;property id=&quot;20307&quot; value=&quot;397&quot;/&gt;&lt;/object&gt;&lt;object type=&quot;3&quot; unique_id=&quot;10031&quot;&gt;&lt;property id=&quot;20148&quot; value=&quot;5&quot;/&gt;&lt;property id=&quot;20300&quot; value=&quot;Slide 28 - &amp;quot;Knowing about Teaching: Scotland’s Approach to Building Professional Capital&amp;quot;&quot;/&gt;&lt;property id=&quot;20307&quot; value=&quot;359&quot;/&gt;&lt;/object&gt;&lt;object type=&quot;3&quot; unique_id=&quot;10032&quot;&gt;&lt;property id=&quot;20148&quot; value=&quot;5&quot;/&gt;&lt;property id=&quot;20300&quot; value=&quot;Slide 29 - &amp;quot;Knowing about Teaching: Scotland’s Approach to Building Professional Capital&amp;quot;&quot;/&gt;&lt;property id=&quot;20307&quot; value=&quot;375&quot;/&gt;&lt;/object&gt;&lt;object type=&quot;3&quot; unique_id=&quot;10033&quot;&gt;&lt;property id=&quot;20148&quot; value=&quot;5&quot;/&gt;&lt;property id=&quot;20300&quot; value=&quot;Slide 30 - &amp;quot;Professional Standards and Professional Update&amp;quot;&quot;/&gt;&lt;property id=&quot;20307&quot; value=&quot;358&quot;/&gt;&lt;/object&gt;&lt;object type=&quot;3&quot; unique_id=&quot;10034&quot;&gt;&lt;property id=&quot;20148&quot; value=&quot;5&quot;/&gt;&lt;property id=&quot;20300&quot; value=&quot;Slide 31 - &amp;quot;Using Professional Standards to support Professional Learning&amp;quot;&quot;/&gt;&lt;property id=&quot;20307&quot; value=&quot;363&quot;/&gt;&lt;/object&gt;&lt;object type=&quot;3&quot; unique_id=&quot;10035&quot;&gt;&lt;property id=&quot;20148&quot; value=&quot;5&quot;/&gt;&lt;property id=&quot;20300&quot; value=&quot;Slide 32&quot;/&gt;&lt;property id=&quot;20307&quot; value=&quot;360&quot;/&gt;&lt;/object&gt;&lt;object type=&quot;3&quot; unique_id=&quot;10036&quot;&gt;&lt;property id=&quot;20148&quot; value=&quot;5&quot;/&gt;&lt;property id=&quot;20300&quot; value=&quot;Slide 33 - &amp;quot;Knowing about Teaching: Building      Professional Capital&amp;quot;&quot;/&gt;&lt;property id=&quot;20307&quot; value=&quot;377&quot;/&gt;&lt;/object&gt;&lt;object type=&quot;3&quot; unique_id=&quot;10037&quot;&gt;&lt;property id=&quot;20148&quot; value=&quot;5&quot;/&gt;&lt;property id=&quot;20300&quot; value=&quot;Slide 34 - &amp;quot;Building Professional Capital through Professional Update&amp;quot;&quot;/&gt;&lt;property id=&quot;20307&quot; value=&quot;389&quot;/&gt;&lt;/object&gt;&lt;object type=&quot;3&quot; unique_id=&quot;10038&quot;&gt;&lt;property id=&quot;20148&quot; value=&quot;5&quot;/&gt;&lt;property id=&quot;20300&quot; value=&quot;Slide 35 - &amp;quot;Key principles of Professional Update: teachers have.....&amp;quot;&quot;/&gt;&lt;property id=&quot;20307&quot; value=&quot;390&quot;/&gt;&lt;/object&gt;&lt;object type=&quot;3&quot; unique_id=&quot;10039&quot;&gt;&lt;property id=&quot;20148&quot; value=&quot;5&quot;/&gt;&lt;property id=&quot;20300&quot; value=&quot;Slide 36 - &amp;quot;Teacher Induction Scheme&amp;quot;&quot;/&gt;&lt;property id=&quot;20307&quot; value=&quot;379&quot;/&gt;&lt;/object&gt;&lt;object type=&quot;3&quot; unique_id=&quot;10040&quot;&gt;&lt;property id=&quot;20148&quot; value=&quot;5&quot;/&gt;&lt;property id=&quot;20300&quot; value=&quot;Slide 37 - &amp;quot;  GTCS: Supporting Professional Enquiry&amp;quot;&quot;/&gt;&lt;property id=&quot;20307&quot; value=&quot;387&quot;/&gt;&lt;/object&gt;&lt;object type=&quot;3&quot; unique_id=&quot;10041&quot;&gt;&lt;property id=&quot;20148&quot; value=&quot;5&quot;/&gt;&lt;property id=&quot;20300&quot; value=&quot;Slide 38 - &amp;quot;  GTCS: Supporting Professional Enquiry&amp;quot;&quot;/&gt;&lt;property id=&quot;20307&quot; value=&quot;388&quot;/&gt;&lt;/object&gt;&lt;object type=&quot;3&quot; unique_id=&quot;10042&quot;&gt;&lt;property id=&quot;20148&quot; value=&quot;5&quot;/&gt;&lt;property id=&quot;20300&quot; value=&quot;Slide 39 - &amp;quot;GTCS Professional Recognition Awards&amp;quot;&quot;/&gt;&lt;property id=&quot;20307&quot; value=&quot;382&quot;/&gt;&lt;/object&gt;&lt;object type=&quot;3&quot; unique_id=&quot;10043&quot;&gt;&lt;property id=&quot;20148&quot; value=&quot;5&quot;/&gt;&lt;property id=&quot;20300&quot; value=&quot;Slide 40 - &amp;quot;The illiterate of the 21st century will not be those who cannot read and write but those who cannot learn, unlearn&quot;/&gt;&lt;property id=&quot;20307&quot; value=&quot;383&quot;/&gt;&lt;/object&gt;&lt;object type=&quot;3&quot; unique_id=&quot;10044&quot;&gt;&lt;property id=&quot;20148&quot; value=&quot;5&quot;/&gt;&lt;property id=&quot;20300&quot; value=&quot;Slide 41 - &amp;quot;The least effective teachers of the 21st century will not be those who cannot change but those that cannot continu&quot;/&gt;&lt;property id=&quot;20307&quot; value=&quot;384&quot;/&gt;&lt;/object&gt;&lt;object type=&quot;3&quot; unique_id=&quot;10045&quot;&gt;&lt;property id=&quot;20148&quot; value=&quot;5&quot;/&gt;&lt;property id=&quot;20300&quot; value=&quot;Slide 42&quot;/&gt;&lt;property id=&quot;20307&quot; value=&quot;391&quot;/&gt;&lt;/object&gt;&lt;object type=&quot;3&quot; unique_id=&quot;10046&quot;&gt;&lt;property id=&quot;20148&quot; value=&quot;5&quot;/&gt;&lt;property id=&quot;20300&quot; value=&quot;Slide 43 - &amp;quot;Knowing about Teaching: Building Professional Capital&amp;quot;&quot;/&gt;&lt;property id=&quot;20307&quot; value=&quot;399&quot;/&gt;&lt;/object&gt;&lt;object type=&quot;3&quot; unique_id=&quot;10047&quot;&gt;&lt;property id=&quot;20148&quot; value=&quot;5&quot;/&gt;&lt;property id=&quot;20300&quot; value=&quot;Slide 44 - &amp;quot;GTC Scotland&amp;quot;&quot;/&gt;&lt;property id=&quot;20307&quot; value=&quot;385&quot;/&gt;&lt;/object&gt;&lt;object type=&quot;3&quot; unique_id=&quot;10048&quot;&gt;&lt;property id=&quot;20148&quot; value=&quot;5&quot;/&gt;&lt;property id=&quot;20300&quot; value=&quot;Slide 45 - &amp;quot;A New Professionalism&amp;quot;&quot;/&gt;&lt;property id=&quot;20307&quot; value=&quot;347&quot;/&gt;&lt;/object&gt;&lt;object type=&quot;3&quot; unique_id=&quot;10049&quot;&gt;&lt;property id=&quot;20148&quot; value=&quot;5&quot;/&gt;&lt;property id=&quot;20300&quot; value=&quot;Slide 46 - &amp;quot;A New Professionalism&amp;quot;&quot;/&gt;&lt;property id=&quot;20307&quot; value=&quot;39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3008</TotalTime>
  <Words>2209</Words>
  <Application>Microsoft Office PowerPoint</Application>
  <PresentationFormat>On-screen Show (4:3)</PresentationFormat>
  <Paragraphs>265</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Knowing about Teaching: Building Professional Capital</vt:lpstr>
      <vt:lpstr>Scotland</vt:lpstr>
      <vt:lpstr>PowerPoint Presentation</vt:lpstr>
      <vt:lpstr>PowerPoint Presentation</vt:lpstr>
      <vt:lpstr>   Challenges facing Scottish Education</vt:lpstr>
      <vt:lpstr>Political/Societal Expectations</vt:lpstr>
      <vt:lpstr>PowerPoint Presentation</vt:lpstr>
      <vt:lpstr>PowerPoint Presentation</vt:lpstr>
      <vt:lpstr>PowerPoint Presentation</vt:lpstr>
      <vt:lpstr>PowerPoint Presentation</vt:lpstr>
      <vt:lpstr>PowerPoint Presentation</vt:lpstr>
      <vt:lpstr>Carter on Complexity</vt:lpstr>
      <vt:lpstr>PowerPoint Presentation</vt:lpstr>
      <vt:lpstr>PowerPoint Presentation</vt:lpstr>
      <vt:lpstr>Talking up the profession?</vt:lpstr>
      <vt:lpstr>PowerPoint Presentation</vt:lpstr>
      <vt:lpstr>The changing role of teachers and teaching in the 21st century</vt:lpstr>
      <vt:lpstr>The changing role of teachers</vt:lpstr>
      <vt:lpstr>  The changing role of teachers and teaching    in the 21st century</vt:lpstr>
      <vt:lpstr>PowerPoint Presentation</vt:lpstr>
      <vt:lpstr> </vt:lpstr>
      <vt:lpstr>Knowing about Teaching:     Professional Learning</vt:lpstr>
      <vt:lpstr>Knowing about Teaching: Building Professional Capital</vt:lpstr>
      <vt:lpstr>Teacher Agency</vt:lpstr>
      <vt:lpstr>Knowing about Teaching: Building Professional Capital</vt:lpstr>
      <vt:lpstr>Knowing about Teaching: Building Professional Capital</vt:lpstr>
      <vt:lpstr>Knowing about Teaching: Building Professional Capital</vt:lpstr>
      <vt:lpstr>Knowing about Teaching: Scotland’s Approach to Building Professional Capital</vt:lpstr>
      <vt:lpstr>Knowing about Teaching: Scotland’s Approach to Building Professional Capital</vt:lpstr>
      <vt:lpstr>Professional Standards and Professional Update</vt:lpstr>
      <vt:lpstr>Using Professional Standards to support Professional Learning</vt:lpstr>
      <vt:lpstr>PowerPoint Presentation</vt:lpstr>
      <vt:lpstr>Knowing about Teaching: Building      Professional Capital</vt:lpstr>
      <vt:lpstr>Building Professional Capital through Professional Update</vt:lpstr>
      <vt:lpstr>Key principles of Professional Update: teachers have.....</vt:lpstr>
      <vt:lpstr>Teacher Induction Scheme</vt:lpstr>
      <vt:lpstr>  GTCS: Supporting Professional Enquiry</vt:lpstr>
      <vt:lpstr>  GTCS: Supporting Professional Enquiry</vt:lpstr>
      <vt:lpstr>GTCS Professional Recognition Awards</vt:lpstr>
      <vt:lpstr>The illiterate of the 21st century will not be those who cannot read and write but those who cannot learn, unlearn and relearn  Alvin Toffler 1972</vt:lpstr>
      <vt:lpstr>The least effective teachers of the 21st century will not be those who cannot change but those that cannot continuously innovate, change and improve       </vt:lpstr>
      <vt:lpstr>PowerPoint Presentation</vt:lpstr>
      <vt:lpstr>Knowing about Teaching: Building Professional Capital</vt:lpstr>
      <vt:lpstr>GTC Scotland</vt:lpstr>
      <vt:lpstr>A New Professionalism</vt:lpstr>
      <vt:lpstr>A New Professionalism</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Reinvigorating Teacher Professionalism</dc:title>
  <dc:creator>kenmuir</dc:creator>
  <cp:lastModifiedBy>DHarding</cp:lastModifiedBy>
  <cp:revision>221</cp:revision>
  <dcterms:created xsi:type="dcterms:W3CDTF">2014-10-21T10:14:20Z</dcterms:created>
  <dcterms:modified xsi:type="dcterms:W3CDTF">2015-05-15T14:55:32Z</dcterms:modified>
</cp:coreProperties>
</file>