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5" r:id="rId3"/>
    <p:sldId id="306" r:id="rId4"/>
    <p:sldId id="280" r:id="rId5"/>
    <p:sldId id="281" r:id="rId6"/>
    <p:sldId id="313" r:id="rId7"/>
    <p:sldId id="312" r:id="rId8"/>
    <p:sldId id="314" r:id="rId9"/>
    <p:sldId id="303" r:id="rId10"/>
    <p:sldId id="285" r:id="rId11"/>
    <p:sldId id="316" r:id="rId12"/>
    <p:sldId id="315" r:id="rId13"/>
    <p:sldId id="307" r:id="rId14"/>
    <p:sldId id="258" r:id="rId15"/>
    <p:sldId id="317" r:id="rId16"/>
    <p:sldId id="288" r:id="rId17"/>
    <p:sldId id="286" r:id="rId18"/>
    <p:sldId id="289" r:id="rId19"/>
    <p:sldId id="292" r:id="rId20"/>
    <p:sldId id="293" r:id="rId21"/>
    <p:sldId id="294" r:id="rId22"/>
    <p:sldId id="311" r:id="rId23"/>
    <p:sldId id="297" r:id="rId24"/>
    <p:sldId id="310" r:id="rId25"/>
    <p:sldId id="2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FF00"/>
    <a:srgbClr val="66FF66"/>
    <a:srgbClr val="7BEF11"/>
    <a:srgbClr val="FFCC66"/>
    <a:srgbClr val="CCFF99"/>
    <a:srgbClr val="800000"/>
    <a:srgbClr val="9E9A4A"/>
    <a:srgbClr val="9BBB59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50847" autoAdjust="0"/>
  </p:normalViewPr>
  <p:slideViewPr>
    <p:cSldViewPr>
      <p:cViewPr varScale="1">
        <p:scale>
          <a:sx n="37" d="100"/>
          <a:sy n="37" d="100"/>
        </p:scale>
        <p:origin x="-15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C1F8E-7ADA-4362-9DF0-8268D16E9A2D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0" csCatId="colorful" phldr="1"/>
      <dgm:spPr/>
    </dgm:pt>
    <dgm:pt modelId="{2D3067A8-112D-47AA-9FEA-1CE0382D8CE4}">
      <dgm:prSet phldrT="[Text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GB" b="1" dirty="0" smtClean="0"/>
            <a:t>Teaching</a:t>
          </a:r>
          <a:endParaRPr lang="en-GB" b="1" dirty="0"/>
        </a:p>
      </dgm:t>
    </dgm:pt>
    <dgm:pt modelId="{832320EA-B5CD-4D95-8427-F4938211D173}" type="parTrans" cxnId="{DE65D432-ECF2-43EA-8026-0A57665E62B0}">
      <dgm:prSet/>
      <dgm:spPr/>
      <dgm:t>
        <a:bodyPr/>
        <a:lstStyle/>
        <a:p>
          <a:endParaRPr lang="en-GB"/>
        </a:p>
      </dgm:t>
    </dgm:pt>
    <dgm:pt modelId="{355D3C39-F1F3-44E1-A2CD-892A4F4AC848}" type="sibTrans" cxnId="{DE65D432-ECF2-43EA-8026-0A57665E62B0}">
      <dgm:prSet/>
      <dgm:spPr/>
      <dgm:t>
        <a:bodyPr/>
        <a:lstStyle/>
        <a:p>
          <a:endParaRPr lang="en-GB"/>
        </a:p>
      </dgm:t>
    </dgm:pt>
    <dgm:pt modelId="{4388AB25-D5E4-4FBB-8169-F28DE65EC5F6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GB" b="1" dirty="0" smtClean="0"/>
            <a:t>Learning</a:t>
          </a:r>
          <a:r>
            <a:rPr lang="en-GB" dirty="0" smtClean="0"/>
            <a:t> to teach</a:t>
          </a:r>
          <a:endParaRPr lang="en-GB" dirty="0"/>
        </a:p>
      </dgm:t>
    </dgm:pt>
    <dgm:pt modelId="{4E78CDE1-0335-4733-B01F-1C5E74968E16}" type="parTrans" cxnId="{6B51B6C9-FA12-46B5-ABBF-A1D2B31CCCB9}">
      <dgm:prSet/>
      <dgm:spPr/>
      <dgm:t>
        <a:bodyPr/>
        <a:lstStyle/>
        <a:p>
          <a:endParaRPr lang="en-GB"/>
        </a:p>
      </dgm:t>
    </dgm:pt>
    <dgm:pt modelId="{2DCD3423-EECC-4847-808E-EB2B79F9F130}" type="sibTrans" cxnId="{6B51B6C9-FA12-46B5-ABBF-A1D2B31CCCB9}">
      <dgm:prSet/>
      <dgm:spPr/>
      <dgm:t>
        <a:bodyPr/>
        <a:lstStyle/>
        <a:p>
          <a:endParaRPr lang="en-GB"/>
        </a:p>
      </dgm:t>
    </dgm:pt>
    <dgm:pt modelId="{24CEBF12-FAD6-4F61-B195-C328D528CDA0}" type="pres">
      <dgm:prSet presAssocID="{D68C1F8E-7ADA-4362-9DF0-8268D16E9A2D}" presName="compositeShape" presStyleCnt="0">
        <dgm:presLayoutVars>
          <dgm:chMax val="7"/>
          <dgm:dir/>
          <dgm:resizeHandles val="exact"/>
        </dgm:presLayoutVars>
      </dgm:prSet>
      <dgm:spPr/>
    </dgm:pt>
    <dgm:pt modelId="{84F0C122-1455-4C04-A7E6-8EA8C45D5CF8}" type="pres">
      <dgm:prSet presAssocID="{2D3067A8-112D-47AA-9FEA-1CE0382D8CE4}" presName="circ1" presStyleLbl="vennNode1" presStyleIdx="0" presStyleCnt="2"/>
      <dgm:spPr/>
      <dgm:t>
        <a:bodyPr/>
        <a:lstStyle/>
        <a:p>
          <a:endParaRPr lang="en-GB"/>
        </a:p>
      </dgm:t>
    </dgm:pt>
    <dgm:pt modelId="{7653F91A-3C8A-4788-BD16-FC2601B2F03B}" type="pres">
      <dgm:prSet presAssocID="{2D3067A8-112D-47AA-9FEA-1CE0382D8CE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691797-82FE-45DD-B48E-F25C8678F955}" type="pres">
      <dgm:prSet presAssocID="{4388AB25-D5E4-4FBB-8169-F28DE65EC5F6}" presName="circ2" presStyleLbl="vennNode1" presStyleIdx="1" presStyleCnt="2"/>
      <dgm:spPr/>
      <dgm:t>
        <a:bodyPr/>
        <a:lstStyle/>
        <a:p>
          <a:endParaRPr lang="en-GB"/>
        </a:p>
      </dgm:t>
    </dgm:pt>
    <dgm:pt modelId="{C98DAAB3-AEEB-482A-BCF5-6DD914209D12}" type="pres">
      <dgm:prSet presAssocID="{4388AB25-D5E4-4FBB-8169-F28DE65EC5F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EEA0509-2A72-434B-B3DB-D6A2B418023C}" type="presOf" srcId="{2D3067A8-112D-47AA-9FEA-1CE0382D8CE4}" destId="{7653F91A-3C8A-4788-BD16-FC2601B2F03B}" srcOrd="1" destOrd="0" presId="urn:microsoft.com/office/officeart/2005/8/layout/venn1"/>
    <dgm:cxn modelId="{8B86BC19-A417-4857-9A88-30EE7164C15F}" type="presOf" srcId="{2D3067A8-112D-47AA-9FEA-1CE0382D8CE4}" destId="{84F0C122-1455-4C04-A7E6-8EA8C45D5CF8}" srcOrd="0" destOrd="0" presId="urn:microsoft.com/office/officeart/2005/8/layout/venn1"/>
    <dgm:cxn modelId="{262EFAD0-DB67-4BEA-B084-8EE97F05C56C}" type="presOf" srcId="{D68C1F8E-7ADA-4362-9DF0-8268D16E9A2D}" destId="{24CEBF12-FAD6-4F61-B195-C328D528CDA0}" srcOrd="0" destOrd="0" presId="urn:microsoft.com/office/officeart/2005/8/layout/venn1"/>
    <dgm:cxn modelId="{D9E0A090-D501-4324-BCF5-489BFCE41FA4}" type="presOf" srcId="{4388AB25-D5E4-4FBB-8169-F28DE65EC5F6}" destId="{C98DAAB3-AEEB-482A-BCF5-6DD914209D12}" srcOrd="1" destOrd="0" presId="urn:microsoft.com/office/officeart/2005/8/layout/venn1"/>
    <dgm:cxn modelId="{EE289579-4E09-45EA-9D50-39DD0FB02AAA}" type="presOf" srcId="{4388AB25-D5E4-4FBB-8169-F28DE65EC5F6}" destId="{8F691797-82FE-45DD-B48E-F25C8678F955}" srcOrd="0" destOrd="0" presId="urn:microsoft.com/office/officeart/2005/8/layout/venn1"/>
    <dgm:cxn modelId="{6B51B6C9-FA12-46B5-ABBF-A1D2B31CCCB9}" srcId="{D68C1F8E-7ADA-4362-9DF0-8268D16E9A2D}" destId="{4388AB25-D5E4-4FBB-8169-F28DE65EC5F6}" srcOrd="1" destOrd="0" parTransId="{4E78CDE1-0335-4733-B01F-1C5E74968E16}" sibTransId="{2DCD3423-EECC-4847-808E-EB2B79F9F130}"/>
    <dgm:cxn modelId="{DE65D432-ECF2-43EA-8026-0A57665E62B0}" srcId="{D68C1F8E-7ADA-4362-9DF0-8268D16E9A2D}" destId="{2D3067A8-112D-47AA-9FEA-1CE0382D8CE4}" srcOrd="0" destOrd="0" parTransId="{832320EA-B5CD-4D95-8427-F4938211D173}" sibTransId="{355D3C39-F1F3-44E1-A2CD-892A4F4AC848}"/>
    <dgm:cxn modelId="{3E84D920-44A4-4437-AF99-05689C1B4360}" type="presParOf" srcId="{24CEBF12-FAD6-4F61-B195-C328D528CDA0}" destId="{84F0C122-1455-4C04-A7E6-8EA8C45D5CF8}" srcOrd="0" destOrd="0" presId="urn:microsoft.com/office/officeart/2005/8/layout/venn1"/>
    <dgm:cxn modelId="{B74B30B6-BF2F-4557-861E-FBC5D111E91E}" type="presParOf" srcId="{24CEBF12-FAD6-4F61-B195-C328D528CDA0}" destId="{7653F91A-3C8A-4788-BD16-FC2601B2F03B}" srcOrd="1" destOrd="0" presId="urn:microsoft.com/office/officeart/2005/8/layout/venn1"/>
    <dgm:cxn modelId="{F886E605-B094-413D-8430-2F0D4A0F8C1A}" type="presParOf" srcId="{24CEBF12-FAD6-4F61-B195-C328D528CDA0}" destId="{8F691797-82FE-45DD-B48E-F25C8678F955}" srcOrd="2" destOrd="0" presId="urn:microsoft.com/office/officeart/2005/8/layout/venn1"/>
    <dgm:cxn modelId="{9E38B12D-8FD0-422F-B7F4-A6687CDF8E30}" type="presParOf" srcId="{24CEBF12-FAD6-4F61-B195-C328D528CDA0}" destId="{C98DAAB3-AEEB-482A-BCF5-6DD914209D1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C1F8E-7ADA-4362-9DF0-8268D16E9A2D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1" csCatId="colorful" phldr="1"/>
      <dgm:spPr/>
    </dgm:pt>
    <dgm:pt modelId="{2D3067A8-112D-47AA-9FEA-1CE0382D8CE4}">
      <dgm:prSet phldrT="[Text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GB" b="1" dirty="0" smtClean="0"/>
            <a:t>Teaching</a:t>
          </a:r>
          <a:endParaRPr lang="en-GB" b="1" dirty="0"/>
        </a:p>
      </dgm:t>
    </dgm:pt>
    <dgm:pt modelId="{832320EA-B5CD-4D95-8427-F4938211D173}" type="parTrans" cxnId="{DE65D432-ECF2-43EA-8026-0A57665E62B0}">
      <dgm:prSet/>
      <dgm:spPr/>
      <dgm:t>
        <a:bodyPr/>
        <a:lstStyle/>
        <a:p>
          <a:endParaRPr lang="en-GB"/>
        </a:p>
      </dgm:t>
    </dgm:pt>
    <dgm:pt modelId="{355D3C39-F1F3-44E1-A2CD-892A4F4AC848}" type="sibTrans" cxnId="{DE65D432-ECF2-43EA-8026-0A57665E62B0}">
      <dgm:prSet/>
      <dgm:spPr/>
      <dgm:t>
        <a:bodyPr/>
        <a:lstStyle/>
        <a:p>
          <a:endParaRPr lang="en-GB"/>
        </a:p>
      </dgm:t>
    </dgm:pt>
    <dgm:pt modelId="{24CEBF12-FAD6-4F61-B195-C328D528CDA0}" type="pres">
      <dgm:prSet presAssocID="{D68C1F8E-7ADA-4362-9DF0-8268D16E9A2D}" presName="compositeShape" presStyleCnt="0">
        <dgm:presLayoutVars>
          <dgm:chMax val="7"/>
          <dgm:dir/>
          <dgm:resizeHandles val="exact"/>
        </dgm:presLayoutVars>
      </dgm:prSet>
      <dgm:spPr/>
    </dgm:pt>
    <dgm:pt modelId="{382F9973-0A66-4B72-B256-D81F37349710}" type="pres">
      <dgm:prSet presAssocID="{2D3067A8-112D-47AA-9FEA-1CE0382D8CE4}" presName="circ1TxSh" presStyleLbl="vennNode1" presStyleIdx="0" presStyleCnt="1" custLinFactNeighborX="2104" custLinFactNeighborY="43085"/>
      <dgm:spPr/>
      <dgm:t>
        <a:bodyPr/>
        <a:lstStyle/>
        <a:p>
          <a:endParaRPr lang="en-GB"/>
        </a:p>
      </dgm:t>
    </dgm:pt>
  </dgm:ptLst>
  <dgm:cxnLst>
    <dgm:cxn modelId="{FD4B631C-C7BC-43F9-9E6E-545A1B722A30}" type="presOf" srcId="{2D3067A8-112D-47AA-9FEA-1CE0382D8CE4}" destId="{382F9973-0A66-4B72-B256-D81F37349710}" srcOrd="0" destOrd="0" presId="urn:microsoft.com/office/officeart/2005/8/layout/venn1"/>
    <dgm:cxn modelId="{2E4D9F2B-B921-4BE9-A266-8E8A41833032}" type="presOf" srcId="{D68C1F8E-7ADA-4362-9DF0-8268D16E9A2D}" destId="{24CEBF12-FAD6-4F61-B195-C328D528CDA0}" srcOrd="0" destOrd="0" presId="urn:microsoft.com/office/officeart/2005/8/layout/venn1"/>
    <dgm:cxn modelId="{DE65D432-ECF2-43EA-8026-0A57665E62B0}" srcId="{D68C1F8E-7ADA-4362-9DF0-8268D16E9A2D}" destId="{2D3067A8-112D-47AA-9FEA-1CE0382D8CE4}" srcOrd="0" destOrd="0" parTransId="{832320EA-B5CD-4D95-8427-F4938211D173}" sibTransId="{355D3C39-F1F3-44E1-A2CD-892A4F4AC848}"/>
    <dgm:cxn modelId="{44D9AF32-AECD-479D-9C0A-354D5F5391A6}" type="presParOf" srcId="{24CEBF12-FAD6-4F61-B195-C328D528CDA0}" destId="{382F9973-0A66-4B72-B256-D81F3734971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8C1F8E-7ADA-4362-9DF0-8268D16E9A2D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1" csCatId="colorful" phldr="1"/>
      <dgm:spPr/>
    </dgm:pt>
    <dgm:pt modelId="{2D3067A8-112D-47AA-9FEA-1CE0382D8CE4}">
      <dgm:prSet phldrT="[Text]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GB" b="1" dirty="0" smtClean="0"/>
            <a:t>Teaching</a:t>
          </a:r>
          <a:endParaRPr lang="en-GB" b="1" dirty="0"/>
        </a:p>
      </dgm:t>
    </dgm:pt>
    <dgm:pt modelId="{832320EA-B5CD-4D95-8427-F4938211D173}" type="parTrans" cxnId="{DE65D432-ECF2-43EA-8026-0A57665E62B0}">
      <dgm:prSet/>
      <dgm:spPr/>
      <dgm:t>
        <a:bodyPr/>
        <a:lstStyle/>
        <a:p>
          <a:endParaRPr lang="en-GB"/>
        </a:p>
      </dgm:t>
    </dgm:pt>
    <dgm:pt modelId="{355D3C39-F1F3-44E1-A2CD-892A4F4AC848}" type="sibTrans" cxnId="{DE65D432-ECF2-43EA-8026-0A57665E62B0}">
      <dgm:prSet/>
      <dgm:spPr/>
      <dgm:t>
        <a:bodyPr/>
        <a:lstStyle/>
        <a:p>
          <a:endParaRPr lang="en-GB"/>
        </a:p>
      </dgm:t>
    </dgm:pt>
    <dgm:pt modelId="{24CEBF12-FAD6-4F61-B195-C328D528CDA0}" type="pres">
      <dgm:prSet presAssocID="{D68C1F8E-7ADA-4362-9DF0-8268D16E9A2D}" presName="compositeShape" presStyleCnt="0">
        <dgm:presLayoutVars>
          <dgm:chMax val="7"/>
          <dgm:dir/>
          <dgm:resizeHandles val="exact"/>
        </dgm:presLayoutVars>
      </dgm:prSet>
      <dgm:spPr/>
    </dgm:pt>
    <dgm:pt modelId="{382F9973-0A66-4B72-B256-D81F37349710}" type="pres">
      <dgm:prSet presAssocID="{2D3067A8-112D-47AA-9FEA-1CE0382D8CE4}" presName="circ1TxSh" presStyleLbl="vennNode1" presStyleIdx="0" presStyleCnt="1" custLinFactNeighborX="2104" custLinFactNeighborY="43085"/>
      <dgm:spPr/>
      <dgm:t>
        <a:bodyPr/>
        <a:lstStyle/>
        <a:p>
          <a:endParaRPr lang="en-GB"/>
        </a:p>
      </dgm:t>
    </dgm:pt>
  </dgm:ptLst>
  <dgm:cxnLst>
    <dgm:cxn modelId="{20B8E6BA-EA51-42F7-A5D6-F82253770C3F}" type="presOf" srcId="{2D3067A8-112D-47AA-9FEA-1CE0382D8CE4}" destId="{382F9973-0A66-4B72-B256-D81F37349710}" srcOrd="0" destOrd="0" presId="urn:microsoft.com/office/officeart/2005/8/layout/venn1"/>
    <dgm:cxn modelId="{55356DA0-751E-425E-BF0A-43AC0232F960}" type="presOf" srcId="{D68C1F8E-7ADA-4362-9DF0-8268D16E9A2D}" destId="{24CEBF12-FAD6-4F61-B195-C328D528CDA0}" srcOrd="0" destOrd="0" presId="urn:microsoft.com/office/officeart/2005/8/layout/venn1"/>
    <dgm:cxn modelId="{DE65D432-ECF2-43EA-8026-0A57665E62B0}" srcId="{D68C1F8E-7ADA-4362-9DF0-8268D16E9A2D}" destId="{2D3067A8-112D-47AA-9FEA-1CE0382D8CE4}" srcOrd="0" destOrd="0" parTransId="{832320EA-B5CD-4D95-8427-F4938211D173}" sibTransId="{355D3C39-F1F3-44E1-A2CD-892A4F4AC848}"/>
    <dgm:cxn modelId="{EC5023D5-7A92-4F76-8F88-41C5912E0DCE}" type="presParOf" srcId="{24CEBF12-FAD6-4F61-B195-C328D528CDA0}" destId="{382F9973-0A66-4B72-B256-D81F3734971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F0C122-1455-4C04-A7E6-8EA8C45D5CF8}">
      <dsp:nvSpPr>
        <dsp:cNvPr id="0" name=""/>
        <dsp:cNvSpPr/>
      </dsp:nvSpPr>
      <dsp:spPr>
        <a:xfrm>
          <a:off x="687070" y="10078"/>
          <a:ext cx="3685118" cy="3685118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b="1" kern="1200" dirty="0" smtClean="0"/>
            <a:t>Teaching</a:t>
          </a:r>
          <a:endParaRPr lang="en-GB" sz="4600" b="1" kern="1200" dirty="0"/>
        </a:p>
      </dsp:txBody>
      <dsp:txXfrm>
        <a:off x="1201658" y="444633"/>
        <a:ext cx="2124752" cy="2816009"/>
      </dsp:txXfrm>
    </dsp:sp>
    <dsp:sp modelId="{8F691797-82FE-45DD-B48E-F25C8678F955}">
      <dsp:nvSpPr>
        <dsp:cNvPr id="0" name=""/>
        <dsp:cNvSpPr/>
      </dsp:nvSpPr>
      <dsp:spPr>
        <a:xfrm>
          <a:off x="3343011" y="10078"/>
          <a:ext cx="3685118" cy="3685118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b="1" kern="1200" dirty="0" smtClean="0"/>
            <a:t>Learning</a:t>
          </a:r>
          <a:r>
            <a:rPr lang="en-GB" sz="4600" kern="1200" dirty="0" smtClean="0"/>
            <a:t> to teach</a:t>
          </a:r>
          <a:endParaRPr lang="en-GB" sz="4600" kern="1200" dirty="0"/>
        </a:p>
      </dsp:txBody>
      <dsp:txXfrm>
        <a:off x="4388788" y="444633"/>
        <a:ext cx="2124752" cy="28160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2F9973-0A66-4B72-B256-D81F37349710}">
      <dsp:nvSpPr>
        <dsp:cNvPr id="0" name=""/>
        <dsp:cNvSpPr/>
      </dsp:nvSpPr>
      <dsp:spPr>
        <a:xfrm>
          <a:off x="111149" y="0"/>
          <a:ext cx="2841179" cy="2841179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b="1" kern="1200" dirty="0" smtClean="0"/>
            <a:t>Teaching</a:t>
          </a:r>
          <a:endParaRPr lang="en-GB" sz="4300" b="1" kern="1200" dirty="0"/>
        </a:p>
      </dsp:txBody>
      <dsp:txXfrm>
        <a:off x="111149" y="0"/>
        <a:ext cx="2841179" cy="28411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2F9973-0A66-4B72-B256-D81F37349710}">
      <dsp:nvSpPr>
        <dsp:cNvPr id="0" name=""/>
        <dsp:cNvSpPr/>
      </dsp:nvSpPr>
      <dsp:spPr>
        <a:xfrm>
          <a:off x="111149" y="0"/>
          <a:ext cx="2841179" cy="2841179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b="1" kern="1200" dirty="0" smtClean="0"/>
            <a:t>Teaching</a:t>
          </a:r>
          <a:endParaRPr lang="en-GB" sz="4300" b="1" kern="1200" dirty="0"/>
        </a:p>
      </dsp:txBody>
      <dsp:txXfrm>
        <a:off x="111149" y="0"/>
        <a:ext cx="2841179" cy="2841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27A5BD24-8F0D-4D0B-BA06-007DEA935BFE}" type="datetimeFigureOut">
              <a:rPr lang="en-GB" smtClean="0"/>
              <a:pPr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5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EBF8558-1543-4F24-82B0-B4A3BED88C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9639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BEECC3D0-CD2B-4E16-BE84-AEAC171E3DB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5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583781D1-D7B6-42E9-8F18-3973F163D8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50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11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01873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18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0DEFD-E239-47E8-A5A8-E230B1473D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9D63E-718B-42D7-A967-483092609E8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202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base" latinLnBrk="0" hangingPunct="1"/>
            <a:endParaRPr lang="en-GB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0DEFD-E239-47E8-A5A8-E230B1473D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1D1-D7B6-42E9-8F18-3973F163D8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33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2273-B23C-41B5-9F01-8C2E0E78C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806F-C247-49DA-85FD-FDAD21D02B8A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A3CF-CFF9-4885-BF80-57BED71A9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772400" cy="18002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Knowing about teaching, learning to teach and beginning teachers as learners. What does research tell us?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4221088"/>
            <a:ext cx="8784976" cy="160858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l"/>
            <a:endParaRPr lang="en-US" sz="1700" dirty="0" smtClean="0"/>
          </a:p>
          <a:p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Trevor Mutton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University of Oxford</a:t>
            </a:r>
          </a:p>
          <a:p>
            <a:endParaRPr lang="en-US" dirty="0"/>
          </a:p>
        </p:txBody>
      </p:sp>
      <p:pic>
        <p:nvPicPr>
          <p:cNvPr id="4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AN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6902" y="332656"/>
            <a:ext cx="360040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530248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</a:rPr>
              <a:t>Combining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the roles of teacher and learner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002" y="1916832"/>
            <a:ext cx="1155086" cy="2952328"/>
          </a:xfrm>
          <a:prstGeom prst="ellipse">
            <a:avLst/>
          </a:prstGeom>
          <a:solidFill>
            <a:srgbClr val="CCFF66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4603195" y="4956140"/>
            <a:ext cx="366700" cy="432048"/>
          </a:xfrm>
          <a:prstGeom prst="upArrow">
            <a:avLst/>
          </a:prstGeom>
          <a:solidFill>
            <a:srgbClr val="9E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1520" y="1916832"/>
            <a:ext cx="395748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 smtClean="0"/>
              <a:t>The importance of teacher identity </a:t>
            </a:r>
            <a:br>
              <a:rPr lang="en-GB" sz="2800" b="1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>
              <a:buAutoNum type="arabicPeriod"/>
            </a:pPr>
            <a:r>
              <a:rPr lang="en-GB" sz="2800" b="1" dirty="0" smtClean="0"/>
              <a:t>The risks of hitting a plateau</a:t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2060"/>
                </a:solidFill>
              </a:rPr>
              <a:t>(</a:t>
            </a:r>
            <a:r>
              <a:rPr lang="en-GB" sz="2400" dirty="0" smtClean="0">
                <a:solidFill>
                  <a:schemeClr val="tx2"/>
                </a:solidFill>
              </a:rPr>
              <a:t>Furlong &amp; Maynard 1995</a:t>
            </a:r>
            <a:br>
              <a:rPr lang="en-GB" sz="2400" dirty="0" smtClean="0">
                <a:solidFill>
                  <a:schemeClr val="tx2"/>
                </a:solidFill>
              </a:rPr>
            </a:br>
            <a:r>
              <a:rPr lang="en-GB" sz="2400" dirty="0" smtClean="0">
                <a:solidFill>
                  <a:schemeClr val="tx2"/>
                </a:solidFill>
              </a:rPr>
              <a:t>Hagger &amp; McIntyre 2006</a:t>
            </a:r>
            <a:br>
              <a:rPr lang="en-GB" sz="2400" dirty="0" smtClean="0">
                <a:solidFill>
                  <a:schemeClr val="tx2"/>
                </a:solidFill>
              </a:rPr>
            </a:br>
            <a:r>
              <a:rPr lang="en-GB" sz="2400" dirty="0" err="1" smtClean="0">
                <a:solidFill>
                  <a:schemeClr val="tx2"/>
                </a:solidFill>
              </a:rPr>
              <a:t>Zeichner</a:t>
            </a:r>
            <a:r>
              <a:rPr lang="en-GB" sz="2400" dirty="0" smtClean="0">
                <a:solidFill>
                  <a:schemeClr val="tx2"/>
                </a:solidFill>
              </a:rPr>
              <a:t> 1996)</a:t>
            </a:r>
          </a:p>
          <a:p>
            <a:endParaRPr lang="en-GB" sz="2800" b="1" dirty="0" smtClean="0"/>
          </a:p>
          <a:p>
            <a:endParaRPr lang="en-GB" sz="2800" b="1" dirty="0" smtClean="0"/>
          </a:p>
          <a:p>
            <a:pPr marL="457200" indent="-457200">
              <a:buAutoNum type="arabicPeriod"/>
            </a:pPr>
            <a:endParaRPr lang="en-GB" sz="2800" b="1" dirty="0" smtClean="0"/>
          </a:p>
          <a:p>
            <a:endParaRPr lang="en-GB" dirty="0"/>
          </a:p>
        </p:txBody>
      </p:sp>
      <p:pic>
        <p:nvPicPr>
          <p:cNvPr id="8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699792" y="332656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The challenges in being a learner of teaching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37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600" i="1" dirty="0" smtClean="0"/>
              <a:t>	</a:t>
            </a:r>
            <a:r>
              <a:rPr lang="en-GB" sz="3600" i="1" dirty="0" smtClean="0">
                <a:solidFill>
                  <a:srgbClr val="002060"/>
                </a:solidFill>
              </a:rPr>
              <a:t>Unless </a:t>
            </a:r>
            <a:r>
              <a:rPr lang="en-GB" sz="3600" i="1" dirty="0" smtClean="0">
                <a:solidFill>
                  <a:srgbClr val="002060"/>
                </a:solidFill>
              </a:rPr>
              <a:t>the practicum helps to teach prospective teachers how to take control of their own professional development and to learn how to continue learning, it is </a:t>
            </a:r>
            <a:r>
              <a:rPr lang="en-GB" sz="3600" i="1" dirty="0" err="1" smtClean="0">
                <a:solidFill>
                  <a:srgbClr val="002060"/>
                </a:solidFill>
              </a:rPr>
              <a:t>miseducative</a:t>
            </a:r>
            <a:r>
              <a:rPr lang="en-GB" sz="3600" i="1" dirty="0" smtClean="0">
                <a:solidFill>
                  <a:srgbClr val="002060"/>
                </a:solidFill>
              </a:rPr>
              <a:t>, no matter how successful the teacher might be in the short run.</a:t>
            </a:r>
            <a:r>
              <a:rPr lang="en-GB" sz="3600" dirty="0" smtClean="0">
                <a:solidFill>
                  <a:srgbClr val="002060"/>
                </a:solidFill>
              </a:rPr>
              <a:t> (</a:t>
            </a:r>
            <a:r>
              <a:rPr lang="en-GB" sz="3600" dirty="0" err="1" smtClean="0">
                <a:solidFill>
                  <a:srgbClr val="002060"/>
                </a:solidFill>
              </a:rPr>
              <a:t>Zeichner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1996: 217</a:t>
            </a:r>
            <a:r>
              <a:rPr lang="en-GB" sz="3600" dirty="0" smtClean="0">
                <a:solidFill>
                  <a:srgbClr val="002060"/>
                </a:solidFill>
              </a:rPr>
              <a:t>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530248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</a:rPr>
              <a:t>Combining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the roles of teacher and learner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002" y="1916832"/>
            <a:ext cx="1155086" cy="2952328"/>
          </a:xfrm>
          <a:prstGeom prst="ellipse">
            <a:avLst/>
          </a:prstGeom>
          <a:solidFill>
            <a:srgbClr val="CCFF66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4603195" y="4956140"/>
            <a:ext cx="366700" cy="432048"/>
          </a:xfrm>
          <a:prstGeom prst="upArrow">
            <a:avLst/>
          </a:prstGeom>
          <a:solidFill>
            <a:srgbClr val="9E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1520" y="1916832"/>
            <a:ext cx="395748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 smtClean="0"/>
              <a:t>The importance of teacher identity </a:t>
            </a:r>
            <a:br>
              <a:rPr lang="en-GB" sz="2800" b="1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marL="514350" indent="-514350">
              <a:buAutoNum type="arabicPeriod"/>
            </a:pPr>
            <a:r>
              <a:rPr lang="en-GB" sz="2800" b="1" dirty="0" smtClean="0"/>
              <a:t>The risks of hitting a plateau</a:t>
            </a:r>
            <a:br>
              <a:rPr lang="en-GB" sz="2800" b="1" dirty="0" smtClean="0"/>
            </a:br>
            <a:r>
              <a:rPr lang="en-GB" sz="2400" b="1" dirty="0" smtClean="0">
                <a:solidFill>
                  <a:srgbClr val="002060"/>
                </a:solidFill>
              </a:rPr>
              <a:t>(</a:t>
            </a:r>
            <a:r>
              <a:rPr lang="en-GB" sz="2400" dirty="0" smtClean="0">
                <a:solidFill>
                  <a:schemeClr val="tx2"/>
                </a:solidFill>
              </a:rPr>
              <a:t>Furlong &amp; Maynard 1995</a:t>
            </a:r>
            <a:br>
              <a:rPr lang="en-GB" sz="2400" dirty="0" smtClean="0">
                <a:solidFill>
                  <a:schemeClr val="tx2"/>
                </a:solidFill>
              </a:rPr>
            </a:br>
            <a:r>
              <a:rPr lang="en-GB" sz="2400" dirty="0" smtClean="0">
                <a:solidFill>
                  <a:schemeClr val="tx2"/>
                </a:solidFill>
              </a:rPr>
              <a:t>Hagger &amp; McIntyre 2006</a:t>
            </a:r>
            <a:br>
              <a:rPr lang="en-GB" sz="2400" dirty="0" smtClean="0">
                <a:solidFill>
                  <a:schemeClr val="tx2"/>
                </a:solidFill>
              </a:rPr>
            </a:br>
            <a:r>
              <a:rPr lang="en-GB" sz="2400" dirty="0" err="1" smtClean="0">
                <a:solidFill>
                  <a:schemeClr val="tx2"/>
                </a:solidFill>
              </a:rPr>
              <a:t>Zeichner</a:t>
            </a:r>
            <a:r>
              <a:rPr lang="en-GB" sz="2400" dirty="0" smtClean="0">
                <a:solidFill>
                  <a:schemeClr val="tx2"/>
                </a:solidFill>
              </a:rPr>
              <a:t> 1996)</a:t>
            </a:r>
          </a:p>
          <a:p>
            <a:endParaRPr lang="en-GB" sz="2800" b="1" dirty="0" smtClean="0"/>
          </a:p>
          <a:p>
            <a:endParaRPr lang="en-GB" sz="2800" b="1" dirty="0" smtClean="0"/>
          </a:p>
          <a:p>
            <a:pPr marL="457200" indent="-457200">
              <a:buAutoNum type="arabicPeriod"/>
            </a:pPr>
            <a:endParaRPr lang="en-GB" sz="2800" b="1" dirty="0" smtClean="0"/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330924" y="2485055"/>
            <a:ext cx="39574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3.  Compounded by a</a:t>
            </a:r>
            <a:br>
              <a:rPr lang="en-GB" sz="2800" b="1" dirty="0" smtClean="0"/>
            </a:br>
            <a:r>
              <a:rPr lang="en-GB" sz="2800" b="1" dirty="0" smtClean="0"/>
              <a:t>      culture of </a:t>
            </a:r>
            <a:br>
              <a:rPr lang="en-GB" sz="2800" b="1" dirty="0" smtClean="0"/>
            </a:br>
            <a:r>
              <a:rPr lang="en-GB" sz="2800" b="1" dirty="0" smtClean="0"/>
              <a:t>      performativity</a:t>
            </a:r>
            <a:br>
              <a:rPr lang="en-GB" sz="2800" b="1" dirty="0" smtClean="0"/>
            </a:br>
            <a:r>
              <a:rPr lang="en-GB" sz="2800" b="1" dirty="0" smtClean="0"/>
              <a:t>      </a:t>
            </a:r>
            <a:r>
              <a:rPr lang="en-GB" sz="2400" dirty="0" smtClean="0">
                <a:solidFill>
                  <a:schemeClr val="tx2"/>
                </a:solidFill>
              </a:rPr>
              <a:t>(Ball 2003) 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8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699792" y="332656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The challenges in being a learner of teaching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37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530248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</a:rPr>
              <a:t>Combining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the roles of teacher and learner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002" y="1916832"/>
            <a:ext cx="1155086" cy="2952328"/>
          </a:xfrm>
          <a:prstGeom prst="ellipse">
            <a:avLst/>
          </a:prstGeom>
          <a:solidFill>
            <a:srgbClr val="CCFF66">
              <a:alpha val="4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4603195" y="4956140"/>
            <a:ext cx="366700" cy="432048"/>
          </a:xfrm>
          <a:prstGeom prst="upArrow">
            <a:avLst/>
          </a:prstGeom>
          <a:solidFill>
            <a:srgbClr val="9E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7566"/>
            <a:ext cx="2304256" cy="71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71800" y="476672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So what do we know about beginning teachers as learners?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3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881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0070C0"/>
                </a:solidFill>
              </a:rPr>
              <a:t>The DEBT project</a:t>
            </a:r>
            <a:r>
              <a:rPr lang="en-GB" sz="1600" dirty="0" smtClean="0">
                <a:solidFill>
                  <a:srgbClr val="0070C0"/>
                </a:solidFill>
              </a:rPr>
              <a:t/>
            </a:r>
            <a:br>
              <a:rPr lang="en-GB" sz="1600" dirty="0" smtClean="0">
                <a:solidFill>
                  <a:srgbClr val="0070C0"/>
                </a:solidFill>
              </a:rPr>
            </a:br>
            <a:r>
              <a:rPr lang="en-GB" sz="1800" b="1" dirty="0" smtClean="0">
                <a:solidFill>
                  <a:srgbClr val="0070C0"/>
                </a:solidFill>
              </a:rPr>
              <a:t>D</a:t>
            </a:r>
            <a:r>
              <a:rPr lang="en-GB" sz="1800" dirty="0" smtClean="0">
                <a:solidFill>
                  <a:srgbClr val="0070C0"/>
                </a:solidFill>
              </a:rPr>
              <a:t>eveloping </a:t>
            </a:r>
            <a:r>
              <a:rPr lang="en-GB" sz="1800" b="1" dirty="0" smtClean="0">
                <a:solidFill>
                  <a:srgbClr val="0070C0"/>
                </a:solidFill>
              </a:rPr>
              <a:t>E</a:t>
            </a:r>
            <a:r>
              <a:rPr lang="en-GB" sz="1800" dirty="0" smtClean="0">
                <a:solidFill>
                  <a:srgbClr val="0070C0"/>
                </a:solidFill>
              </a:rPr>
              <a:t>xpertise of </a:t>
            </a:r>
            <a:r>
              <a:rPr lang="en-GB" sz="1800" b="1" dirty="0" smtClean="0">
                <a:solidFill>
                  <a:srgbClr val="0070C0"/>
                </a:solidFill>
              </a:rPr>
              <a:t>B</a:t>
            </a:r>
            <a:r>
              <a:rPr lang="en-GB" sz="1800" dirty="0" smtClean="0">
                <a:solidFill>
                  <a:srgbClr val="0070C0"/>
                </a:solidFill>
              </a:rPr>
              <a:t>eginning </a:t>
            </a:r>
            <a:r>
              <a:rPr lang="en-GB" sz="1800" b="1" dirty="0" smtClean="0">
                <a:solidFill>
                  <a:srgbClr val="0070C0"/>
                </a:solidFill>
              </a:rPr>
              <a:t>T</a:t>
            </a:r>
            <a:r>
              <a:rPr lang="en-GB" sz="1800" dirty="0" smtClean="0">
                <a:solidFill>
                  <a:srgbClr val="0070C0"/>
                </a:solidFill>
              </a:rPr>
              <a:t>eachers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8214" name="Group 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53655680"/>
              </p:ext>
            </p:extLst>
          </p:nvPr>
        </p:nvGraphicFramePr>
        <p:xfrm>
          <a:off x="683568" y="1548505"/>
          <a:ext cx="8064500" cy="44496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16125"/>
                <a:gridCol w="6048375"/>
              </a:tblGrid>
              <a:tr h="1509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Focus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What and how are beginning teachers learning?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as reflected in their accounts of practice</a:t>
                      </a:r>
                      <a:b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(planning, teaching and evaluation)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as stated in claims about learning in relation to that lesson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as described in more general reflections on their learning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66">
                        <a:alpha val="50000"/>
                      </a:srgbClr>
                    </a:solidFill>
                  </a:tcPr>
                </a:tc>
              </a:tr>
              <a:tr h="1553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Sample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36 student teachers from two institutions </a:t>
                      </a:r>
                      <a:b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(12 each in English, Maths and Science)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 tracked for a further two years in teaching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66">
                        <a:alpha val="50000"/>
                      </a:srgbClr>
                    </a:solidFill>
                  </a:tcPr>
                </a:tc>
              </a:tr>
              <a:tr h="1377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Observations &amp; Interviews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PGCE year: 4 post-lesson interviews (+ start &amp; year end)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NQT year: 3 post-lesson interviews (+ year end)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GB" sz="18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nd</a:t>
                      </a: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year of teaching: 3 post-lesson interviews (+ year end)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CCFF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530248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tx2"/>
                </a:solidFill>
              </a:rPr>
              <a:t>Combining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3600" dirty="0" smtClean="0">
                <a:solidFill>
                  <a:schemeClr val="tx2"/>
                </a:solidFill>
              </a:rPr>
              <a:t>the roles of teacher and learner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09002" y="1916832"/>
            <a:ext cx="1155086" cy="2952328"/>
          </a:xfrm>
          <a:prstGeom prst="ellipse">
            <a:avLst/>
          </a:prstGeom>
          <a:solidFill>
            <a:srgbClr val="CCFF66">
              <a:alpha val="4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4603195" y="4956140"/>
            <a:ext cx="366700" cy="432048"/>
          </a:xfrm>
          <a:prstGeom prst="upArrow">
            <a:avLst/>
          </a:prstGeom>
          <a:solidFill>
            <a:srgbClr val="9E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7566"/>
            <a:ext cx="2304256" cy="71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71800" y="476672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So what do we know about beginning teachers as learners?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3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0" y="1484784"/>
            <a:ext cx="5689848" cy="280831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GB" sz="2800" b="1" dirty="0" smtClean="0"/>
              <a:t>	The </a:t>
            </a:r>
            <a:r>
              <a:rPr lang="en-GB" sz="2800" b="1" dirty="0"/>
              <a:t>wide range and deeply entrenched nature of </a:t>
            </a:r>
            <a:r>
              <a:rPr lang="en-GB" sz="2800" b="1" dirty="0" smtClean="0"/>
              <a:t>their  preconceptions</a:t>
            </a:r>
          </a:p>
          <a:p>
            <a:pPr lvl="0">
              <a:buNone/>
            </a:pP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dirty="0" smtClean="0">
                <a:solidFill>
                  <a:schemeClr val="tx2"/>
                </a:solidFill>
              </a:rPr>
              <a:t>- about teaching, learning and learning to teach     </a:t>
            </a:r>
          </a:p>
          <a:p>
            <a:pPr lvl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	</a:t>
            </a:r>
            <a:r>
              <a:rPr lang="en-GB" sz="2000" dirty="0" smtClean="0">
                <a:solidFill>
                  <a:schemeClr val="tx2"/>
                </a:solidFill>
              </a:rPr>
              <a:t>(Younger </a:t>
            </a:r>
            <a:r>
              <a:rPr lang="en-GB" sz="2000" i="1" dirty="0" smtClean="0">
                <a:solidFill>
                  <a:schemeClr val="tx2"/>
                </a:solidFill>
              </a:rPr>
              <a:t>et al</a:t>
            </a:r>
            <a:r>
              <a:rPr lang="en-GB" sz="2000" dirty="0" smtClean="0">
                <a:solidFill>
                  <a:schemeClr val="tx2"/>
                </a:solidFill>
              </a:rPr>
              <a:t>. 2004; </a:t>
            </a:r>
            <a:r>
              <a:rPr lang="en-GB" sz="2000" dirty="0" err="1" smtClean="0">
                <a:solidFill>
                  <a:schemeClr val="tx2"/>
                </a:solidFill>
              </a:rPr>
              <a:t>Lortie</a:t>
            </a:r>
            <a:r>
              <a:rPr lang="en-GB" sz="2000" dirty="0" smtClean="0">
                <a:solidFill>
                  <a:schemeClr val="tx2"/>
                </a:solidFill>
              </a:rPr>
              <a:t> 1975; </a:t>
            </a:r>
            <a:r>
              <a:rPr lang="en-GB" sz="2000" dirty="0" err="1" smtClean="0">
                <a:solidFill>
                  <a:schemeClr val="tx2"/>
                </a:solidFill>
              </a:rPr>
              <a:t>Smylie</a:t>
            </a:r>
            <a:r>
              <a:rPr lang="en-GB" sz="2000" dirty="0" smtClean="0">
                <a:solidFill>
                  <a:schemeClr val="tx2"/>
                </a:solidFill>
              </a:rPr>
              <a:t> 1995; Kennedy 1999; Hobson et al. 2008)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lassroom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04664"/>
            <a:ext cx="3312369" cy="1987422"/>
          </a:xfrm>
          <a:prstGeom prst="rect">
            <a:avLst/>
          </a:prstGeom>
        </p:spPr>
      </p:pic>
      <p:pic>
        <p:nvPicPr>
          <p:cNvPr id="8" name="Picture 7" descr="primary classroo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2204864"/>
            <a:ext cx="3156175" cy="2364085"/>
          </a:xfrm>
          <a:prstGeom prst="rect">
            <a:avLst/>
          </a:prstGeom>
        </p:spPr>
      </p:pic>
      <p:pic>
        <p:nvPicPr>
          <p:cNvPr id="9" name="Picture 8" descr="tefl classroo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4365104"/>
            <a:ext cx="2880320" cy="21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528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6841976" cy="4824536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en-GB" sz="10400" b="1" dirty="0" smtClean="0"/>
              <a:t>	The diversity within beginning </a:t>
            </a:r>
          </a:p>
          <a:p>
            <a:pPr lvl="0">
              <a:buNone/>
            </a:pPr>
            <a:r>
              <a:rPr lang="en-GB" sz="10400" b="1" dirty="0" smtClean="0"/>
              <a:t>	teachers' learning:</a:t>
            </a:r>
          </a:p>
          <a:p>
            <a:pPr lvl="0">
              <a:buNone/>
            </a:pPr>
            <a:r>
              <a:rPr lang="en-GB" sz="10400" dirty="0" smtClean="0"/>
              <a:t/>
            </a:r>
            <a:br>
              <a:rPr lang="en-GB" sz="10400" dirty="0" smtClean="0"/>
            </a:br>
            <a:r>
              <a:rPr lang="en-GB" sz="10400" dirty="0" smtClean="0">
                <a:solidFill>
                  <a:schemeClr val="tx2"/>
                </a:solidFill>
              </a:rPr>
              <a:t>- questioning ‘stage’ theories </a:t>
            </a:r>
            <a:r>
              <a:rPr lang="en-GB" sz="7600" dirty="0" smtClean="0">
                <a:solidFill>
                  <a:schemeClr val="tx2"/>
                </a:solidFill>
              </a:rPr>
              <a:t>(Fuller &amp; Bown, 1975; or Furlong &amp; Maynard, 1995)</a:t>
            </a:r>
          </a:p>
          <a:p>
            <a:pPr lvl="0">
              <a:buNone/>
            </a:pPr>
            <a:r>
              <a:rPr lang="en-GB" sz="11200" dirty="0" smtClean="0">
                <a:solidFill>
                  <a:schemeClr val="tx2"/>
                </a:solidFill>
              </a:rPr>
              <a:t/>
            </a:r>
            <a:br>
              <a:rPr lang="en-GB" sz="11200" dirty="0" smtClean="0">
                <a:solidFill>
                  <a:schemeClr val="tx2"/>
                </a:solidFill>
              </a:rPr>
            </a:br>
            <a:r>
              <a:rPr lang="en-GB" sz="11200" dirty="0" smtClean="0">
                <a:solidFill>
                  <a:schemeClr val="tx2"/>
                </a:solidFill>
              </a:rPr>
              <a:t>- </a:t>
            </a:r>
            <a:r>
              <a:rPr lang="en-GB" sz="10400" dirty="0" smtClean="0">
                <a:solidFill>
                  <a:schemeClr val="tx2"/>
                </a:solidFill>
              </a:rPr>
              <a:t>different starting points and different trajectories</a:t>
            </a:r>
            <a:r>
              <a:rPr lang="en-US" sz="10400" dirty="0" smtClean="0">
                <a:solidFill>
                  <a:schemeClr val="tx2"/>
                </a:solidFill>
              </a:rPr>
              <a:t> </a:t>
            </a:r>
          </a:p>
          <a:p>
            <a:pPr lvl="0">
              <a:buNone/>
            </a:pPr>
            <a:r>
              <a:rPr lang="en-GB" sz="10400" dirty="0" smtClean="0">
                <a:solidFill>
                  <a:schemeClr val="tx2"/>
                </a:solidFill>
              </a:rPr>
              <a:t/>
            </a:r>
            <a:br>
              <a:rPr lang="en-GB" sz="10400" dirty="0" smtClean="0">
                <a:solidFill>
                  <a:schemeClr val="tx2"/>
                </a:solidFill>
              </a:rPr>
            </a:br>
            <a:r>
              <a:rPr lang="en-GB" sz="10400" dirty="0" smtClean="0">
                <a:solidFill>
                  <a:schemeClr val="tx2"/>
                </a:solidFill>
              </a:rPr>
              <a:t>- their progress is not linear</a:t>
            </a:r>
          </a:p>
          <a:p>
            <a:pPr lvl="0">
              <a:buNone/>
            </a:pPr>
            <a:r>
              <a:rPr lang="en-GB" sz="10400" dirty="0" smtClean="0">
                <a:solidFill>
                  <a:schemeClr val="tx2"/>
                </a:solidFill>
              </a:rPr>
              <a:t/>
            </a:r>
            <a:br>
              <a:rPr lang="en-GB" sz="10400" dirty="0" smtClean="0">
                <a:solidFill>
                  <a:schemeClr val="tx2"/>
                </a:solidFill>
              </a:rPr>
            </a:br>
            <a:r>
              <a:rPr lang="en-GB" sz="10400" dirty="0" smtClean="0">
                <a:solidFill>
                  <a:schemeClr val="tx2"/>
                </a:solidFill>
              </a:rPr>
              <a:t>- not thinking about different things over time but about the same range of things differently </a:t>
            </a:r>
            <a:r>
              <a:rPr lang="en-GB" sz="11200" dirty="0" smtClean="0">
                <a:solidFill>
                  <a:schemeClr val="tx2"/>
                </a:solidFill>
              </a:rPr>
              <a:t/>
            </a:r>
            <a:br>
              <a:rPr lang="en-GB" sz="11200" dirty="0" smtClean="0">
                <a:solidFill>
                  <a:schemeClr val="tx2"/>
                </a:solidFill>
              </a:rPr>
            </a:br>
            <a:r>
              <a:rPr lang="en-GB" sz="7600" dirty="0" smtClean="0">
                <a:solidFill>
                  <a:schemeClr val="tx2"/>
                </a:solidFill>
              </a:rPr>
              <a:t>(Burn </a:t>
            </a:r>
            <a:r>
              <a:rPr lang="en-GB" sz="7600" i="1" dirty="0" smtClean="0">
                <a:solidFill>
                  <a:schemeClr val="tx2"/>
                </a:solidFill>
              </a:rPr>
              <a:t>et a</a:t>
            </a:r>
            <a:r>
              <a:rPr lang="en-GB" sz="7600" dirty="0" smtClean="0">
                <a:solidFill>
                  <a:schemeClr val="tx2"/>
                </a:solidFill>
              </a:rPr>
              <a:t>l. 2000, 2003; </a:t>
            </a:r>
            <a:r>
              <a:rPr lang="en-GB" sz="7600" dirty="0" err="1" smtClean="0">
                <a:solidFill>
                  <a:schemeClr val="tx2"/>
                </a:solidFill>
              </a:rPr>
              <a:t>Pendry</a:t>
            </a:r>
            <a:r>
              <a:rPr lang="en-GB" sz="7600" dirty="0" smtClean="0">
                <a:solidFill>
                  <a:schemeClr val="tx2"/>
                </a:solidFill>
              </a:rPr>
              <a:t> 1997)</a:t>
            </a:r>
            <a:r>
              <a:rPr lang="en-GB" sz="9600" dirty="0" smtClean="0">
                <a:solidFill>
                  <a:srgbClr val="800000"/>
                </a:solidFill>
              </a:rPr>
              <a:t/>
            </a:r>
            <a:br>
              <a:rPr lang="en-GB" sz="9600" dirty="0" smtClean="0">
                <a:solidFill>
                  <a:srgbClr val="800000"/>
                </a:solidFill>
              </a:rPr>
            </a:br>
            <a:r>
              <a:rPr lang="en-GB" sz="2400" dirty="0" smtClean="0"/>
              <a:t>(</a:t>
            </a:r>
            <a:r>
              <a:rPr lang="en-GB" sz="8600" dirty="0"/>
              <a:t/>
            </a:r>
            <a:br>
              <a:rPr lang="en-GB" sz="8600" dirty="0"/>
            </a:br>
            <a:endParaRPr lang="en-GB" sz="8600" dirty="0"/>
          </a:p>
          <a:p>
            <a:endParaRPr lang="en-GB" dirty="0"/>
          </a:p>
        </p:txBody>
      </p:sp>
      <p:pic>
        <p:nvPicPr>
          <p:cNvPr id="8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arathomn runners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2996952"/>
            <a:ext cx="2872230" cy="1800200"/>
          </a:xfrm>
          <a:prstGeom prst="rect">
            <a:avLst/>
          </a:prstGeom>
        </p:spPr>
      </p:pic>
      <p:pic>
        <p:nvPicPr>
          <p:cNvPr id="10" name="Picture 9" descr="butterfl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1268760"/>
            <a:ext cx="344043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57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0" y="1484784"/>
            <a:ext cx="8229600" cy="504056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2800" b="1" dirty="0" smtClean="0"/>
              <a:t>	</a:t>
            </a:r>
            <a:r>
              <a:rPr lang="en-GB" sz="2600" b="1" dirty="0" smtClean="0"/>
              <a:t>The range </a:t>
            </a:r>
            <a:r>
              <a:rPr lang="en-GB" sz="2600" b="1" dirty="0"/>
              <a:t>of issues with which </a:t>
            </a:r>
            <a:r>
              <a:rPr lang="en-GB" sz="2600" b="1" dirty="0" smtClean="0"/>
              <a:t/>
            </a:r>
            <a:br>
              <a:rPr lang="en-GB" sz="2600" b="1" dirty="0" smtClean="0"/>
            </a:br>
            <a:r>
              <a:rPr lang="en-GB" sz="2600" b="1" dirty="0" smtClean="0"/>
              <a:t>they </a:t>
            </a:r>
            <a:r>
              <a:rPr lang="en-GB" sz="2600" b="1" dirty="0"/>
              <a:t>are trying to grapple </a:t>
            </a:r>
            <a:r>
              <a:rPr lang="en-GB" sz="2600" b="1" dirty="0" smtClean="0"/>
              <a:t>from </a:t>
            </a:r>
            <a:br>
              <a:rPr lang="en-GB" sz="2600" b="1" dirty="0" smtClean="0"/>
            </a:br>
            <a:r>
              <a:rPr lang="en-GB" sz="2600" b="1" dirty="0" smtClean="0"/>
              <a:t>the </a:t>
            </a:r>
            <a:r>
              <a:rPr lang="en-GB" sz="2600" b="1" dirty="0"/>
              <a:t>very beginning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1900" dirty="0" smtClean="0">
                <a:solidFill>
                  <a:schemeClr val="tx2"/>
                </a:solidFill>
              </a:rPr>
              <a:t>(Burn </a:t>
            </a:r>
            <a:r>
              <a:rPr lang="en-GB" sz="1900" i="1" dirty="0" smtClean="0">
                <a:solidFill>
                  <a:schemeClr val="tx2"/>
                </a:solidFill>
              </a:rPr>
              <a:t>et a</a:t>
            </a:r>
            <a:r>
              <a:rPr lang="en-GB" sz="1900" dirty="0" smtClean="0">
                <a:solidFill>
                  <a:schemeClr val="tx2"/>
                </a:solidFill>
              </a:rPr>
              <a:t>l. 2003) 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  <a:p>
            <a:endParaRPr lang="en-GB" sz="2800" dirty="0"/>
          </a:p>
        </p:txBody>
      </p:sp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usy classroo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1" y="3124066"/>
            <a:ext cx="3185902" cy="239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45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0" y="1484784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/>
              <a:t>	</a:t>
            </a:r>
            <a:r>
              <a:rPr lang="en-GB" sz="2600" b="1" dirty="0" smtClean="0"/>
              <a:t>The </a:t>
            </a:r>
            <a:r>
              <a:rPr lang="en-GB" sz="2600" b="1" dirty="0"/>
              <a:t>fundamental importance </a:t>
            </a:r>
            <a:r>
              <a:rPr lang="en-GB" sz="2600" b="1" dirty="0" smtClean="0"/>
              <a:t/>
            </a:r>
            <a:br>
              <a:rPr lang="en-GB" sz="2600" b="1" dirty="0" smtClean="0"/>
            </a:br>
            <a:r>
              <a:rPr lang="en-GB" sz="2600" b="1" dirty="0" smtClean="0"/>
              <a:t>of </a:t>
            </a:r>
            <a:r>
              <a:rPr lang="en-GB" sz="2600" b="1" dirty="0"/>
              <a:t>learning from experience  </a:t>
            </a: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1900" dirty="0">
                <a:solidFill>
                  <a:schemeClr val="tx2"/>
                </a:solidFill>
              </a:rPr>
              <a:t>(Hagger </a:t>
            </a:r>
            <a:r>
              <a:rPr lang="en-GB" sz="1900" i="1" dirty="0">
                <a:solidFill>
                  <a:schemeClr val="tx2"/>
                </a:solidFill>
              </a:rPr>
              <a:t>et al. </a:t>
            </a:r>
            <a:r>
              <a:rPr lang="en-GB" sz="1900" dirty="0">
                <a:solidFill>
                  <a:schemeClr val="tx2"/>
                </a:solidFill>
              </a:rPr>
              <a:t>2008</a:t>
            </a:r>
            <a:r>
              <a:rPr lang="en-GB" sz="1900" dirty="0" smtClean="0">
                <a:solidFill>
                  <a:schemeClr val="tx2"/>
                </a:solidFill>
              </a:rPr>
              <a:t>)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dirty="0"/>
          </a:p>
          <a:p>
            <a:endParaRPr lang="en-GB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6877452"/>
              </p:ext>
            </p:extLst>
          </p:nvPr>
        </p:nvGraphicFramePr>
        <p:xfrm>
          <a:off x="4211960" y="2852936"/>
          <a:ext cx="3672408" cy="30441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1008112"/>
              </a:tblGrid>
              <a:tr h="7825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Sources to which</a:t>
                      </a:r>
                      <a:r>
                        <a:rPr lang="en-GB" sz="2400" baseline="0" dirty="0" smtClean="0"/>
                        <a:t> they attributed learning 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66084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Experience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72%</a:t>
                      </a:r>
                      <a:endParaRPr lang="en-GB" sz="2400" b="1" dirty="0"/>
                    </a:p>
                  </a:txBody>
                  <a:tcPr/>
                </a:tc>
              </a:tr>
              <a:tr h="70884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Other in-school sources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19%</a:t>
                      </a:r>
                      <a:endParaRPr lang="en-GB" sz="2400" dirty="0"/>
                    </a:p>
                  </a:txBody>
                  <a:tcPr/>
                </a:tc>
              </a:tr>
              <a:tr h="46608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University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3%</a:t>
                      </a:r>
                      <a:endParaRPr lang="en-GB" sz="2400" dirty="0"/>
                    </a:p>
                  </a:txBody>
                  <a:tcPr/>
                </a:tc>
              </a:tr>
              <a:tr h="46608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Unspecified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6%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53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RA-RS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76672"/>
            <a:ext cx="1584176" cy="22178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268760"/>
            <a:ext cx="2627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Research and the Teaching Profession: Building the Capacity </a:t>
            </a:r>
            <a:br>
              <a:rPr lang="en-GB" b="1" dirty="0" smtClean="0"/>
            </a:br>
            <a:r>
              <a:rPr lang="en-GB" b="1" dirty="0" smtClean="0"/>
              <a:t>for a Self-Improving Education System</a:t>
            </a:r>
            <a:r>
              <a:rPr lang="en-GB" dirty="0" smtClean="0"/>
              <a:t> (BERA-RSA, 2014)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8087" y="1916832"/>
            <a:ext cx="2901000" cy="445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39552" y="3140968"/>
            <a:ext cx="4957012" cy="33123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800000"/>
              </a:buClr>
              <a:buNone/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3 aspects of professional knowledge</a:t>
            </a:r>
          </a:p>
          <a:p>
            <a:pPr>
              <a:buClr>
                <a:srgbClr val="800000"/>
              </a:buCl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Situated understanding 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i="1" dirty="0" err="1" smtClean="0"/>
              <a:t>phronesis</a:t>
            </a:r>
            <a:r>
              <a:rPr lang="en-GB" sz="2400" b="1" i="1" dirty="0" smtClean="0"/>
              <a:t/>
            </a:r>
            <a:br>
              <a:rPr lang="en-GB" sz="2400" b="1" i="1" dirty="0" smtClean="0"/>
            </a:br>
            <a:endParaRPr lang="en-GB" sz="1200" dirty="0" smtClean="0"/>
          </a:p>
          <a:p>
            <a:pPr>
              <a:buClr>
                <a:srgbClr val="800000"/>
              </a:buCl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Technical knowledge 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i="1" dirty="0" err="1" smtClean="0"/>
              <a:t>techne</a:t>
            </a:r>
            <a:r>
              <a:rPr lang="en-GB" sz="2400" b="1" i="1" dirty="0" smtClean="0"/>
              <a:t/>
            </a:r>
            <a:br>
              <a:rPr lang="en-GB" sz="2400" b="1" i="1" dirty="0" smtClean="0"/>
            </a:br>
            <a:endParaRPr lang="en-GB" sz="1200" b="1" dirty="0" smtClean="0"/>
          </a:p>
          <a:p>
            <a:pPr>
              <a:buClr>
                <a:srgbClr val="800000"/>
              </a:buCl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Critical reflection 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i="1" dirty="0" smtClean="0"/>
              <a:t>episteme</a:t>
            </a:r>
            <a:endParaRPr lang="en-GB" sz="2000" dirty="0" smtClean="0"/>
          </a:p>
          <a:p>
            <a:pPr>
              <a:buClr>
                <a:srgbClr val="800000"/>
              </a:buClr>
              <a:defRPr/>
            </a:pPr>
            <a:endParaRPr lang="en-GB" sz="2200" dirty="0" smtClean="0"/>
          </a:p>
        </p:txBody>
      </p:sp>
      <p:pic>
        <p:nvPicPr>
          <p:cNvPr id="6" name="Picture 4" descr="log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4968552" cy="518457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2600" b="1" dirty="0" smtClean="0">
                <a:solidFill>
                  <a:prstClr val="black"/>
                </a:solidFill>
              </a:rPr>
              <a:t>	The </a:t>
            </a:r>
            <a:r>
              <a:rPr lang="en-GB" sz="2600" b="1" dirty="0">
                <a:solidFill>
                  <a:prstClr val="black"/>
                </a:solidFill>
              </a:rPr>
              <a:t>differences in their </a:t>
            </a:r>
            <a:r>
              <a:rPr lang="en-GB" sz="2600" b="1" dirty="0" smtClean="0">
                <a:solidFill>
                  <a:prstClr val="black"/>
                </a:solidFill>
              </a:rPr>
              <a:t>approach to </a:t>
            </a:r>
            <a:r>
              <a:rPr lang="en-GB" sz="2600" b="1" dirty="0">
                <a:solidFill>
                  <a:prstClr val="black"/>
                </a:solidFill>
              </a:rPr>
              <a:t>learning from experience  </a:t>
            </a:r>
          </a:p>
          <a:p>
            <a:pPr lvl="1"/>
            <a:r>
              <a:rPr lang="en-GB" sz="2600" dirty="0" smtClean="0">
                <a:solidFill>
                  <a:schemeClr val="tx2"/>
                </a:solidFill>
              </a:rPr>
              <a:t>particularly the </a:t>
            </a:r>
            <a:r>
              <a:rPr lang="en-GB" sz="2600" dirty="0">
                <a:solidFill>
                  <a:schemeClr val="tx2"/>
                </a:solidFill>
              </a:rPr>
              <a:t>extent to which they </a:t>
            </a:r>
            <a:r>
              <a:rPr lang="en-GB" sz="2600" dirty="0" smtClean="0">
                <a:solidFill>
                  <a:schemeClr val="tx2"/>
                </a:solidFill>
              </a:rPr>
              <a:t/>
            </a:r>
            <a:br>
              <a:rPr lang="en-GB" sz="2600" dirty="0" smtClean="0">
                <a:solidFill>
                  <a:schemeClr val="tx2"/>
                </a:solidFill>
              </a:rPr>
            </a:br>
            <a:r>
              <a:rPr lang="en-GB" sz="2600" dirty="0" smtClean="0">
                <a:solidFill>
                  <a:schemeClr val="tx2"/>
                </a:solidFill>
              </a:rPr>
              <a:t>plan </a:t>
            </a:r>
            <a:r>
              <a:rPr lang="en-GB" sz="2600" dirty="0">
                <a:solidFill>
                  <a:schemeClr val="tx2"/>
                </a:solidFill>
              </a:rPr>
              <a:t>deliberately for that learning</a:t>
            </a:r>
            <a:r>
              <a:rPr lang="en-GB" sz="2400" dirty="0">
                <a:solidFill>
                  <a:schemeClr val="tx2"/>
                </a:solidFill>
              </a:rPr>
              <a:t/>
            </a:r>
            <a:br>
              <a:rPr lang="en-GB" sz="2400" dirty="0">
                <a:solidFill>
                  <a:schemeClr val="tx2"/>
                </a:solidFill>
              </a:rPr>
            </a:br>
            <a:r>
              <a:rPr lang="en-GB" sz="1900" dirty="0">
                <a:solidFill>
                  <a:schemeClr val="tx2"/>
                </a:solidFill>
              </a:rPr>
              <a:t>(Hagger </a:t>
            </a:r>
            <a:r>
              <a:rPr lang="en-GB" sz="1900" i="1" dirty="0">
                <a:solidFill>
                  <a:schemeClr val="tx2"/>
                </a:solidFill>
              </a:rPr>
              <a:t>et al</a:t>
            </a:r>
            <a:r>
              <a:rPr lang="en-GB" sz="1900" dirty="0">
                <a:solidFill>
                  <a:schemeClr val="tx2"/>
                </a:solidFill>
              </a:rPr>
              <a:t>. 2008, Mutton </a:t>
            </a:r>
            <a:r>
              <a:rPr lang="en-GB" sz="1900" i="1" dirty="0">
                <a:solidFill>
                  <a:schemeClr val="tx2"/>
                </a:solidFill>
              </a:rPr>
              <a:t>et al</a:t>
            </a:r>
            <a:r>
              <a:rPr lang="en-GB" sz="1900" dirty="0">
                <a:solidFill>
                  <a:schemeClr val="tx2"/>
                </a:solidFill>
              </a:rPr>
              <a:t>. 2010</a:t>
            </a:r>
            <a:r>
              <a:rPr lang="en-GB" sz="1900" dirty="0" smtClean="0"/>
              <a:t>)</a:t>
            </a:r>
            <a:endParaRPr lang="en-GB" sz="19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313001"/>
              </p:ext>
            </p:extLst>
          </p:nvPr>
        </p:nvGraphicFramePr>
        <p:xfrm>
          <a:off x="5796136" y="3068960"/>
          <a:ext cx="3168352" cy="357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5664"/>
                <a:gridCol w="1571877"/>
                <a:gridCol w="76081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Orientations</a:t>
                      </a:r>
                      <a:r>
                        <a:rPr lang="en-GB" baseline="0" dirty="0" smtClean="0"/>
                        <a:t> towards learning from experience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Aspiration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Intentionality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Frame of reference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baseline="0" dirty="0" smtClean="0"/>
                        <a:t>Response to critical feedback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Attitude to context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8248550" y="3922762"/>
            <a:ext cx="648072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248550" y="4797152"/>
            <a:ext cx="648072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248550" y="5517232"/>
            <a:ext cx="648072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248550" y="6309320"/>
            <a:ext cx="648072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248550" y="4221088"/>
            <a:ext cx="648072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96136" y="3922762"/>
            <a:ext cx="792088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96136" y="6309320"/>
            <a:ext cx="792088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96136" y="5517232"/>
            <a:ext cx="792088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96136" y="4795614"/>
            <a:ext cx="792088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796136" y="4221088"/>
            <a:ext cx="792088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0" y="1196752"/>
            <a:ext cx="6717010" cy="55446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sz="2600" b="1" dirty="0" smtClean="0">
                <a:solidFill>
                  <a:prstClr val="black"/>
                </a:solidFill>
              </a:rPr>
              <a:t>	</a:t>
            </a:r>
          </a:p>
          <a:p>
            <a:pPr lvl="0">
              <a:buNone/>
            </a:pPr>
            <a:r>
              <a:rPr lang="en-GB" sz="2600" b="1" dirty="0" smtClean="0">
                <a:solidFill>
                  <a:prstClr val="black"/>
                </a:solidFill>
              </a:rPr>
              <a:t>	The </a:t>
            </a:r>
            <a:r>
              <a:rPr lang="en-GB" sz="2600" b="1" dirty="0">
                <a:solidFill>
                  <a:prstClr val="black"/>
                </a:solidFill>
              </a:rPr>
              <a:t>importance of the affective </a:t>
            </a:r>
            <a:r>
              <a:rPr lang="en-GB" sz="2600" b="1" dirty="0" smtClean="0">
                <a:solidFill>
                  <a:prstClr val="black"/>
                </a:solidFill>
              </a:rPr>
              <a:t>dimension </a:t>
            </a:r>
            <a:r>
              <a:rPr lang="en-GB" sz="2600" b="1" dirty="0">
                <a:solidFill>
                  <a:prstClr val="black"/>
                </a:solidFill>
              </a:rPr>
              <a:t/>
            </a:r>
            <a:br>
              <a:rPr lang="en-GB" sz="2600" b="1" dirty="0">
                <a:solidFill>
                  <a:prstClr val="black"/>
                </a:solidFill>
              </a:rPr>
            </a:br>
            <a:r>
              <a:rPr lang="en-GB" sz="2600" dirty="0" smtClean="0">
                <a:solidFill>
                  <a:schemeClr val="tx2"/>
                </a:solidFill>
              </a:rPr>
              <a:t>- impacting </a:t>
            </a:r>
            <a:r>
              <a:rPr lang="en-GB" sz="2600" dirty="0">
                <a:solidFill>
                  <a:schemeClr val="tx2"/>
                </a:solidFill>
              </a:rPr>
              <a:t>on their capacity to evaluate their own practice and receptiveness to feedback and guidance</a:t>
            </a:r>
            <a:r>
              <a:rPr lang="en-GB" sz="2800" b="1" dirty="0">
                <a:solidFill>
                  <a:schemeClr val="tx2"/>
                </a:solidFill>
              </a:rPr>
              <a:t/>
            </a:r>
            <a:br>
              <a:rPr lang="en-GB" sz="2800" b="1" dirty="0">
                <a:solidFill>
                  <a:schemeClr val="tx2"/>
                </a:solidFill>
              </a:rPr>
            </a:br>
            <a:r>
              <a:rPr lang="en-GB" sz="1900" dirty="0">
                <a:solidFill>
                  <a:schemeClr val="tx2"/>
                </a:solidFill>
              </a:rPr>
              <a:t>(Burn et al. </a:t>
            </a:r>
            <a:r>
              <a:rPr lang="en-GB" sz="1900" dirty="0" smtClean="0">
                <a:solidFill>
                  <a:schemeClr val="tx2"/>
                </a:solidFill>
              </a:rPr>
              <a:t>(2015) </a:t>
            </a:r>
            <a:r>
              <a:rPr lang="en-GB" sz="1900" dirty="0" err="1" smtClean="0">
                <a:solidFill>
                  <a:schemeClr val="tx2"/>
                </a:solidFill>
              </a:rPr>
              <a:t>Malderez</a:t>
            </a:r>
            <a:r>
              <a:rPr lang="en-GB" sz="1900" dirty="0" smtClean="0">
                <a:solidFill>
                  <a:schemeClr val="tx2"/>
                </a:solidFill>
              </a:rPr>
              <a:t> et al. 2007, Hobson </a:t>
            </a:r>
            <a:r>
              <a:rPr lang="en-GB" sz="1900" dirty="0">
                <a:solidFill>
                  <a:schemeClr val="tx2"/>
                </a:solidFill>
              </a:rPr>
              <a:t>et al. </a:t>
            </a:r>
            <a:r>
              <a:rPr lang="en-GB" sz="1900" dirty="0" smtClean="0">
                <a:solidFill>
                  <a:schemeClr val="tx2"/>
                </a:solidFill>
              </a:rPr>
              <a:t>2008,) </a:t>
            </a:r>
            <a:endParaRPr lang="en-GB" sz="1900" dirty="0">
              <a:solidFill>
                <a:schemeClr val="tx2"/>
              </a:solidFill>
            </a:endParaRPr>
          </a:p>
        </p:txBody>
      </p:sp>
      <p:pic>
        <p:nvPicPr>
          <p:cNvPr id="19" name="Picture 14" descr="http://rachelsdrivingschool.files.wordpress.com/2012/06/ripping-up-your-l-pla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21088"/>
            <a:ext cx="2952328" cy="166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ritici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692696"/>
            <a:ext cx="2771800" cy="22196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3841790"/>
            <a:ext cx="504056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I’ve had a few bad ones that have upset me personally because I’ve spent a lot of time trying to make it interesting, because initially you think ‘It’s you, it’s the way you’re doing it, it’s wrong’. </a:t>
            </a:r>
          </a:p>
          <a:p>
            <a:r>
              <a:rPr lang="en-US" sz="1400" dirty="0" smtClean="0"/>
              <a:t>(Science student teacher, interview 2)</a:t>
            </a:r>
          </a:p>
          <a:p>
            <a:endParaRPr lang="en-US" sz="1400" dirty="0" smtClean="0"/>
          </a:p>
          <a:p>
            <a:r>
              <a:rPr lang="en-US" i="1" dirty="0" smtClean="0"/>
              <a:t>But I do get upset. I do beat myself up over it and go home in floods of tears about it. </a:t>
            </a:r>
          </a:p>
          <a:p>
            <a:r>
              <a:rPr lang="en-US" sz="1400" dirty="0" smtClean="0"/>
              <a:t>(English student teacher, interview 3)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33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50" y="1988840"/>
            <a:ext cx="8409706" cy="4707904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800" dirty="0"/>
              <a:t>The wide range and deeply entrenched </a:t>
            </a:r>
            <a:r>
              <a:rPr lang="en-GB" sz="2800" dirty="0" smtClean="0"/>
              <a:t>nature </a:t>
            </a:r>
            <a:r>
              <a:rPr lang="en-GB" sz="2800" dirty="0"/>
              <a:t>of </a:t>
            </a:r>
            <a:r>
              <a:rPr lang="en-GB" sz="2800" dirty="0" smtClean="0"/>
              <a:t>their  </a:t>
            </a:r>
            <a:r>
              <a:rPr lang="en-GB" sz="2800" dirty="0"/>
              <a:t>preconceptions </a:t>
            </a:r>
            <a:endParaRPr lang="en-GB" sz="2800" dirty="0" smtClean="0"/>
          </a:p>
          <a:p>
            <a:pPr lvl="0"/>
            <a:r>
              <a:rPr lang="en-GB" sz="2800" dirty="0" smtClean="0"/>
              <a:t>The diversity within beginning teachers' learning</a:t>
            </a:r>
          </a:p>
          <a:p>
            <a:pPr lvl="0"/>
            <a:r>
              <a:rPr lang="en-GB" sz="2800" dirty="0" smtClean="0"/>
              <a:t>The range </a:t>
            </a:r>
            <a:r>
              <a:rPr lang="en-GB" sz="2800" dirty="0"/>
              <a:t>of issues with which </a:t>
            </a:r>
            <a:r>
              <a:rPr lang="en-GB" sz="2800" dirty="0" smtClean="0"/>
              <a:t>they’re grappling from the </a:t>
            </a:r>
            <a:r>
              <a:rPr lang="en-GB" sz="2800" dirty="0"/>
              <a:t>very </a:t>
            </a:r>
            <a:r>
              <a:rPr lang="en-GB" sz="2800" dirty="0" smtClean="0"/>
              <a:t>beginning </a:t>
            </a:r>
          </a:p>
          <a:p>
            <a:r>
              <a:rPr lang="en-GB" sz="2800" dirty="0"/>
              <a:t>The fundamental importance </a:t>
            </a:r>
            <a:r>
              <a:rPr lang="en-GB" sz="2800" dirty="0" smtClean="0"/>
              <a:t>of learning </a:t>
            </a:r>
            <a:r>
              <a:rPr lang="en-GB" sz="2800" dirty="0"/>
              <a:t>from experience  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The differences in their </a:t>
            </a:r>
            <a:r>
              <a:rPr lang="en-GB" sz="2800" dirty="0" smtClean="0">
                <a:solidFill>
                  <a:prstClr val="black"/>
                </a:solidFill>
              </a:rPr>
              <a:t>approach to </a:t>
            </a:r>
            <a:r>
              <a:rPr lang="en-GB" sz="2800" dirty="0">
                <a:solidFill>
                  <a:prstClr val="black"/>
                </a:solidFill>
              </a:rPr>
              <a:t>learning from experience  </a:t>
            </a:r>
            <a:endParaRPr lang="en-GB" sz="2800" dirty="0" smtClean="0">
              <a:solidFill>
                <a:prstClr val="black"/>
              </a:solidFill>
            </a:endParaRP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The importance of the affective dimension </a:t>
            </a:r>
            <a:r>
              <a:rPr lang="en-GB" sz="2800" b="1" dirty="0">
                <a:solidFill>
                  <a:prstClr val="black"/>
                </a:solidFill>
              </a:rPr>
              <a:t/>
            </a:r>
            <a:br>
              <a:rPr lang="en-GB" sz="2800" b="1" dirty="0">
                <a:solidFill>
                  <a:prstClr val="black"/>
                </a:solidFill>
              </a:rPr>
            </a:b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40466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So what do we know about beginning teachers as learners?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6" name="Picture 5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3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066130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Implications for teacher educators and for partnerships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268759"/>
            <a:ext cx="8229600" cy="5372315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lnSpc>
                <a:spcPct val="120000"/>
              </a:lnSpc>
              <a:buAutoNum type="arabicPeriod"/>
            </a:pPr>
            <a:endParaRPr lang="en-GB" sz="4700" dirty="0" smtClean="0"/>
          </a:p>
          <a:p>
            <a:pPr marL="514350" lvl="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Taking </a:t>
            </a:r>
            <a:r>
              <a:rPr lang="en-GB" sz="4700" dirty="0"/>
              <a:t>the beginning teachers' </a:t>
            </a:r>
            <a:r>
              <a:rPr lang="en-GB" sz="4700" dirty="0" smtClean="0"/>
              <a:t>preconceptions</a:t>
            </a:r>
            <a:r>
              <a:rPr lang="en-GB" sz="4700" dirty="0"/>
              <a:t>, emerging ideas and </a:t>
            </a:r>
            <a:r>
              <a:rPr lang="en-GB" sz="4700" dirty="0" smtClean="0"/>
              <a:t>developing thinking seriously</a:t>
            </a:r>
            <a:endParaRPr lang="en-GB" sz="4700" dirty="0"/>
          </a:p>
          <a:p>
            <a:pPr marL="514350" lvl="0" indent="-514350">
              <a:lnSpc>
                <a:spcPct val="120000"/>
              </a:lnSpc>
              <a:buAutoNum type="arabicPeriod"/>
            </a:pPr>
            <a:r>
              <a:rPr lang="en-GB" sz="4700" dirty="0"/>
              <a:t>Structuring the beginners’ access to the curriculum of teacher education (the </a:t>
            </a:r>
            <a:r>
              <a:rPr lang="en-GB" sz="4700" dirty="0" smtClean="0"/>
              <a:t>realities of </a:t>
            </a:r>
            <a:r>
              <a:rPr lang="en-GB" sz="4700" dirty="0"/>
              <a:t>teaching</a:t>
            </a:r>
            <a:r>
              <a:rPr lang="en-GB" sz="4700" dirty="0" smtClean="0"/>
              <a:t>)</a:t>
            </a:r>
            <a:endParaRPr lang="en-GB" sz="4700" dirty="0"/>
          </a:p>
          <a:p>
            <a:pPr marL="514350" lvl="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Teacher educators providing a powerful role model in their own approach to professional learning</a:t>
            </a:r>
          </a:p>
          <a:p>
            <a:pPr marL="514350" lvl="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Promoting the development of a deliberative approach to their own learning </a:t>
            </a:r>
          </a:p>
          <a:p>
            <a:pPr marL="514350" lvl="0" indent="-514350">
              <a:lnSpc>
                <a:spcPct val="120000"/>
              </a:lnSpc>
              <a:buAutoNum type="arabicPeriod"/>
            </a:pPr>
            <a:r>
              <a:rPr lang="en-GB" sz="4700" dirty="0" smtClean="0"/>
              <a:t>Expanding beginning teachers’ frame of reference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b="1" dirty="0"/>
              <a:t/>
            </a:r>
            <a:br>
              <a:rPr lang="en-GB" sz="2400" b="1" dirty="0"/>
            </a:br>
            <a:endParaRPr lang="en-GB" sz="3000" dirty="0"/>
          </a:p>
        </p:txBody>
      </p:sp>
      <p:sp>
        <p:nvSpPr>
          <p:cNvPr id="4" name="AutoShape 2" descr="data:image/jpeg;base64,/9j/4AAQSkZJRgABAQAAAQABAAD/2wBDAAoHBwgHBgoICAgLCgoLDhgQDg0NDh0VFhEYIx8lJCIfIiEmKzcvJik0KSEiMEExNDk7Pj4+JS5ESUM8SDc9Pjv/2wBDAQoLCw4NDhwQEBw7KCIoOzs7Ozs7Ozs7Ozs7Ozs7Ozs7Ozs7Ozs7Ozs7Ozs7Ozs7Ozs7Ozs7Ozs7Ozs7Ozs7Ozv/wAARCAFTAQQDASIAAhEBAxEB/8QAGwAAAgMBAQEAAAAAAAAAAAAAAAQDBQYCAQf/xABOEAACAQMCAgUIBwYEBAQEBwABAgMABBEFIRIxBhNBUWEiNXFzgZGy0RQVFjJUobEjQlKTo8EHY3LwM2Lh8SQmNMIXZIOiJUNFdIKS4v/EABsBAAEFAQEAAAAAAAAAAAAAAAABAgMFBgQH/8QANREAAQMCAwYFBAEEAgMAAAAAAQACAwQREiFxBRMxQVGRFCIyM1I0YaHwwSSB0eEVsQYjQv/aAAwDAQACEQMRAD8Al1DUL1NRuUS8nVVmcACQgAZPjS/1lf8A424/mt86NS86Xfrn+I0tWpjjZgGSw8ssm8d5jxPNM/WV/wDjbj+a3zo+sr/8bcfzW+dLe2u4oZJ3KQxtIwBOFGdu+nFjByCYJJTkCVN9ZX/424/mt86PrK//ABtx/Nb50u6tG7I4KupwynmD3GvVjdxlUZhvyHcMn8qMDOgRvJepU/1lf/jbj+a3zo+sr/8AG3H81vnS2R316ysmOJSvEMjI5jvowM6BG8k6lMfWV/8Ajbj+a3zo+sr/APG3H81vnS23fXfUyfs/2bftv+Ht9/fG3fvtRgYOQQJJTwJU31lf/jbj+a3zo+sr/wDG3H81vnS23fRRgZ0CN5J1KZ+sr/8AG3H81vnR9ZX/AONuP5rfOltu/nXqI0jhEUsx5AczRgZ0CN5J1KY+sr/8bcfzW+dH1lf/AI24/mt86W58qKN2zoEm9k+R7pn6yv8A8bcfzW+dH1lf/jbj+a3zpaijds6BG9k+R7pn6yv/AMbcfzW+dH1lf/jbj+a3zpaijds6BG9k+R7pn6yv/wAbcfzW+dH1lf8A424/mt86Woo3bOgRvZPke6Z+sr/8bcfzW+dH1lf/AI24/mt86Woo3bOgRvZPke6Z+sr/APG3H81vnR9ZX/424/mt86Woo3bOgRvZPke6Z+sr/wDG3H81vnR9ZX/424/mt86Wr0DPLejds6BLvJPke6Y+sr/8bcfzW+dH1lf/AI24/mt86iEEpiMgjbgU4JxyrxYpHbhVGJ7gKTBH0CXHL1Km+sr/APG3H81vnR9ZX/424/mt86gMbBivCcjsrmlwM6BIZJBzK2HRmeafTpHmleRhMQC7EnGB30Vx0U81yeuPwrRWbqgBM4BbChJNMwnos3qXnS79c/xGlqZ1Lzpd+uf4jS1aSP0DRY6X3HalM2Vytq0zlQWaIrGSoPCxxg71ZXGsWfWcVrEYlZCOERgcILIeHOdwAp7udUlFNfC15uU9lQ9jcIWhfWtMdi5tSS0jEgxAlSWY8ec7ncbY7OdKNqNv1MkJeSYAsVLQqONjGV4iBywcHtPtqpopgpmBPNXIVeQatpyXPGbbgj4Q/wDwg3lk5cYyPJOwHgPE17FrNixDTwsSsSJwmMMAFLZTmNjke7tqioo8MxL4uT7K9XUtLFpHEBIsqjAm6hSYsqBtvvgjw5551w+r2rLDEyO8UYOQ0ajJ60PnA2+7ke2qWjIoFOwINVIVd2N/aSMLeRFXKosUjKoEbCNlLZPbxEHc9leXFxYw6kzCYlupWPrUiU8DhVy4AOCchgcHtzk1SnA2NFAp23yKDVPIzA6q3N9YPBIjdYA4KFRAm5L563IOx4dsD386Le/0+3EUnVu8iBVKdWAMKTvxA53BFVFFLuG2sm+Jfe9gmL2aKe6aWFSiOAeDAAQ43Ax2DspeiipmjCLBQOcXEkoooopU1FFFFCEUUUc6EIooooQivHdY1BYE5PZXtcTnEa7kZPZXLWSuigc9psQrTZFPHU1scUgu0n+PstP0esXiuXdkhlDw5w/Z+R9tKT6dd6YY5xLCPph4MISeDJB27xtipOjCma9lBiSYLCQOsPLPdsefKldQ0q6slgnn4DHI+Ejjcngzvwj/AKVwRF4qC2R4ubcuP5VjUCI0odFGQATz4Zj7Z3UjXF9LIHAj/jAySOw43/0/rXqz3XGAGTiDNt5XLAB7Rnn6a7NjazmRobbUVyD1cZAA23I3OcDbvpTUlgPBNZW1zDHjyjIDg92D/vsruaWuNgqt2JoJP7+FO93exkyMIjw8XLPf3+Bz7zVSTkkntNeiRgpUHZudc10MbhXHJJjWt6Kea5PXH4Voo6Kea5PXH4VorN1fvu1WwoPpmaLN6l50u/XP8RpamdS86Xfrn+I0tWkj9A0WOl9x2pRRVx0W0221XWltbtS0RjZsAkbitNedBLSXUrdLQPBaBWM7cfEScjCjPLtqCWrjifhcuqGhlmjxs0WBoradLtB0vTNHhewtwsxnVCQxZmBB8fAVPpPQizt7MXetyZbh4mj4+FIx4ntP5U3xseDGn/8AHS7wsFsufJYSivo0Wg9EdVV4rIwl1G5hmPEPHGT+lZPVNAOiazbwXUnHZzSDEx2yuRxA9xANLHVsebWIP3STUEkQDrgjqE50O6OwazJLc3gLW8LBRGDjjbx8BtV1rydFbC0urIQWsd6IG4FWPygxXyd+/lzq66P2+j2tpKujyrJCZMuVk4xxY7/RWf6V2XR7F/cmdPrPAPB1u/FgAeT6Krt8ZajMm3JW/hxBS+UNJ5k/wpuhmj6be9H0murGCaTrGBd4wTjPfWM1qJIdbvookCRpOwVVGABmt/0COOjSetf9awmto0vSS+jjUs73TKqgZJJbYV1U7j4iS5XFWMb4SKwzKrqK3um9CtOsrP6VrUodgvE4L8EcfpPb6aZTo/0T1eN0sTHxKN2glJZfHBJ/SpDXxg5AkdVC3ZcpGZAPS+a+c0VZa7os+h3/ANHlbrEYcUcgGOIfMU/0Z6LNrebm4kaK0RuHyfvSHtA8PGuh08bWbwnJcjaaV0u6AzWeor6PJo3Q6ylFpcfRkmP7sk5De3faq7X+hEMVq93pJbMY4mgJ4uIf8p7/AArnbXRuIBBF11P2ZK1pIINuizOhafFqms29lMzrHKTkpjOwJ7fRVt0q6MWeg2kE1vNPI0snCRIQQBjPYBVl0OtNCK2dy0yfWeWwnW79o+76K0HSG30a6t4V1iZY4g+ULScGWxXPLVuE4tew5dV2QULHUpJtiPPosF0UOljVJDqwg6jqjw9eAV4sjv7edS9Lm0drm2Oj/R+DgbrOoAAznbOKY0fRtK1LpVeWYHW2UaFoikh8O3t5muelOj6Zomp2CQxMLeTypgXJJAIz6Ns1NjYagG5vbhy4Ln3cgpSLC1+PPiszRW+1vodpkOiXFzp0bCaNOsQmQsCBufyzWJ0+0a/1G3tI85mkCkjsHafYN66IqhkjS4clxzUkkLww80vR7AR41tulHR3RdG0ZriGFxO7COPMhO/o9ANVvRnom2sr9LunaKzBwAv3pSOeO4UwVUbozIeClNFMyYRtOf2WdSR42LI7ISMEqcbV710vkHrX/AGf3PKPk+jur6H9UdDI5xZMbbr88JUzniz3c+fhVL0n6HrpsDX2nM7wL/wASJtyg7we6mMrInuAItfqpJKCZjC4OBA6FZ760v+IN9KfK5APgeYqKS7uZUCSTu6gcIBPZt8hUNFdgY0ZgKuMjzkSiiiinJi1vRTzXJ64/CtFHRTzXJ64/CtFZir992q2tB9MzRZvUvOl365/iNLUzqXnS79c/xGlq0kfoGix0vuO1K0HQduHpIp/yXrQ9NtWms9MhtreRo3umPE6nBCrzGfEkVm+hx4dfU/5T1YdO24hp/wD9T/21wysDqtt1awyFlC7D+8FVdFIUn6SWol8oKWfB3yQCR+dbjX9Kk160S1S9NsivxP5HFx93aOVfPdGvhpurW92w8hGw+P4SMGtn0i059Z06P6LKOsjPWRnPkuCOWfHamVTSJmm9k+ikBp3NtcqDTuhMmm6jBex6ploXDcIgxxDtGeLtFOdN4Vn6OvKwHFBKrL7Tw4/OsrZdGNUuLlVuUa3hB8ty4zjuAHM1J0j0jT9JhiSC4uJJ5TngkYEBO84FJgvM0l9zojeltO4CPCNVe9AX4NHuf/3H/tFZjpUc9KL4/wDOvwitB0Jfh0mf1/8A7RWd6SnPSO8P/MvwipYR/VPKiqHf0TB+81suhD8PRyMf5z/rVLpUSTf4h3TsARFLLIAe/OB+tWXQ9+HQIx/mv+tZ+PUE07ptPcyHERuHSQ9wJIz7OdQtYS+W33XQ6QCKG/IhbDpBo0nSCGGEXv0ZImLMvBxcZ7O0ct6rtK6GyaTqcN9FqnEYj5SCHHGO0ferrpNpk2rWcJtXHWwksq8WA6kdh9grPaf0X1K4uVF2rW0APlsXBJHcAO2mRNO6Ix2HSyfM4b4OEdz1utF09iEmhxzkDjimHCe3BBz/AGqz0510/o1B1YH7G148d54c/rWI6SaXYaT1UNvPPJPJ5TLIwIVezkOZ/tWo6P6hFqOhxITlok6mVO0bY/MUkkdoG2zF0sc16h1xY2Xz2R3nkeWVi8jks7HmSau7Pplq1jZxWkX0d0iXhBkQk499R3HRXVIrsw28PXRZ8iUMAMeO+1aaDStK0nRw99a28zQITLK0YJY9wz47Cu2aSEtAIxKvghqA5xBw/dZnom3/AJptHwBlmO3+k1oen7cWmWnhOfhrN9GXH2ltXOFyzYA7Mqdq1XSXTbnV7KKK2KF45OIhzjIxioprCpa4qenu6ke0Zm/+FS9Am4dbmP8A8uf1FT/4gtx3dj6pv1FRdE4JLHpDdW82BJHCVbhORnIo6ctxXVl6tv1pbA1YI/ck0EihLT1/laTorqC3/R2BH8owgwSA+HL8sVQ9FNINr0ovC+6WHEinvJ2U/wD9c0v0JvjDezWR+7OnGvgy/wDQn3VrY1ht5Z7gDhaUh5W78DH6CueQGJz2jg5dcLmzsje7i1ZXp7qH0jUILFD5NunE3+pv+mPfWwjhMejpZWsnUMLcRxyAZ4DjHFjtNfLb+7e/v7i7bnK5YDuHYPdit/p13FrfR8KzkccXUzY5o2ME/wBxT6iEsiYOn/ajpagSTSOPNVX/AMPCQc6tnPPNv/8A6rWW1q0empY3Mn0gLF1TuRjjGMZxXzqTozrUc/VLCZFzgSLIOEjv57VaTdGbDT9Ke6vr2462NCWEbgKzdijI9lJKzHYOkv0ySwyFhcWx263KyjoY3aMnJQlT7K8oycb0VbhUB4oooooSLW9FPNcnrj8K0UdFPNcnrj8K0VmKv33ara0H0zNFm9S86Xfrn+I0tTOpedLv1z/EaWrSR+gaLHS+47Upmwv59Nuhc2/D1gUr5QyMGpdS1i61bqvpXB+yzw8C454z+lK2wU3cKsAQZFBB5EZrUa9a2kWkzPFawxsCuGVACNxUby1rwSM1NG17oyAcuiydWWna9f6YnVwyB4uyOQZA9HdVbXoBJwASe4b1K5rXCzlAx7mG7TYq+k6Y6i64SKCM/wAQUnHvNUk9xNdTNNPI0kjc2Y71wyOmONWXPeMV5SMjY3NoT5JpH+sqx07XL3S4Ghtur4XbiPEuTn/YpS8upb67kupuHrJDluEYHLH9qhrvqZcZ6p8d/CaA1jXYuaaXvc3DyVhYdIL/AE21Ftb9V1YJbykycmkbid7q4lnlxxysWbAwMmoqKUMaDiAzQ6R7hhJyCs9P6Q6hp0QhjkWWIckkGQvoPOm5emOpOhCRwRH+IKSR7zVEis5wis3oGaGUqcMCp7iMUwwxk3IUgqJgLAmy7Z5rq4LuXmmkPM7ljTEB1LSpBcxpNbkbFihAPgc7GudM21a0P+av61pOkzltJIJ//NX+9Ne+zgy2RT42XYZL5hIjplqAXDQW7HvwfnVbqOr3uqEfSZfIX7saDCj2dvtpMRuy8SoxHeBmuac2KNpuAmPnlcLOOSnt7e8YrNbQzNwnKvGp2I8RVsOlerwHq5liLpsS8eG9uK50jpBFpll9HeF3PGWypGN8VV3twt3ezXKgqsrlsHmKbhxuIe3IJ4du2AxuzKZh1u8t9Rm1CPq+unGGyu3ZyHsrjUtVutVeN7rgzGCF4FxzpIEdldCORl4hGxHeBtUmBgN7KEySEFt8l3a3MtndR3MDcMkZypqzuOlGp3NvJA5iCSqVYqmDg8+2qeih0bHG5CRsr2DCCimLK/utPn661lMbHZh2MPEdtQ9XJw8XA3D342rnI76cQHCxTQXNNxktAOmWoBcG3tye/B+dVeoareao4NzLlV+7Gowq+yk6KY2KNpuApX1ErxZxRRRRUigRRRRQha3op5rk9cfhWijop5rk9cfhWisxV++7VbWg+mZos3qXnS79c/xGlqZ1Lzpd+uf4jS1aSP0DRY6X3HalW+i6rHZRm3aNmaWQYIxtnar27vFsrZp3UsFxsO3fFY+3/wDUw/6x+taLWWzpko8V/UVDIwYguiKUhh+yrLub681SIQqYwVCni7MZJNXLTWOh2wCoQW2GBlnI7zVNoBAvpCefVHHvFWV++n8Uf04AnB4M55eykePMG8ksbsi/mVNa6ta6nxWzRbkZ6uQAhhVHq9gtjcgxZ6mQEpnsPaKfiuNFhlEseFdeTANtUGsX9td2qLDJxur55EbYpWAtdkMkkjg5nm4qw0q0tbK0SdzGZmXjZzglR3CoR0oQzAfR2EeccXFvjvxS1rokRiEt3IwyOLhU44R4muus0O2biVOsZeXNt/btSYWkknNKHuAAGSf1q1huLOWYoomjXiDgYJA7D31S6RYC+uT1mRDGAXwefcKvNQfOn3APbGaR6PkC0lP7xkwfRj/vQ0kRlDw10gKsLrU7TSY0hWPcjKxxgDA7zXsF3Z6zbsGj4wp8pHG6+INZ7WGJ1SUnwx6MUtD1/Eeo63ON+rznHspRCC2/NIag4rWyTwtDY6/BDnKiRShPaM1oL8W725a7P7GNuNh3+FZi2Mw1K3M/WcXGv/EznGfGrfXHJ04jPNxQ9pLmhEbwGusmbPXLW5mW3iV4ifuAqANuzakukNpH1SXaIFfi4XwMcW2x/KqixOL+39Yv61ea43FprD/mFGAMeLI3hkjOJSdHX4dLx/mn+1Vmf/NHF/8AMU9oTY07H+Yf7VXZ/wDMWf8APoaPM5Bd5GrQ34tnhEl3jqYW4yMbE8h+tQ2mu213OsEYeNiPI4gAD4DHKlddcnTsA85Bn86pLE41C3P+YP1prIgW3Kc+YteAFb9IrSLq1vEUK/FwyYH3s9p8dqj0LT4pFN3cIHAOI1YZG3bTGuNnTmH/ADiptJcDTIMdx/U0XIjsk8u9uurrX7e0uDDwvIynDcGML4VPYvalHuLQcKTnLDGMEc9uyslPxC4l4/vcZ4vTmrrQCws5M/dMnk+7elfEGtuErJi59iq/WjnV7g+I/QUjTmrHOqTnxH6Ck66W+kLjf6iiiiilTUUUUUIWt6Kea5PXH4Voo6Kea5PXH4VorMVfvu1W1oPpmaLN6l50u/XP8RpamdS86Xfrn+I0tWkj9AWOl9x2pXUTBJUc8lYE1pJ0S8t2QtmOQZDLWdigln6wxIXESF3x+6o5muVd1HkuyjwJFDm4jkUNJaE64Gk6jGULOvDls88GrK5gh1OBWWTON0dd8eBrPszMcsxY95Oa9R3jOY3ZT/ynFBZfPmkDuSuLbSI4ZOslbreHkCuF9tI6nPBLII7aONUTmyKBxGlnmmcYeV2HcWNEMMs8gjiQu5BOB3AZP5A0YbZuKL3yAWjMi31o3C3kyrjI/dqtj0fq2Ek869Um5wMZH9qrUkePJjdl8VOKHlkkH7SRn8GOaQMI4FKXX4rR3ZMljNjcGMke6qjSr1bWZlkOI5OZ/hPfSfG4GONvRmuaUMsLILyTdX17p6XrLKr8D4xxAZDCu7S2i02F2aTc/fkbbaqRxdWbBGMkJZQ4HFzBGQfdUbySSf8AEdn9JzTQ0kcckpdY5jNOG6N3rEUu/DxqFz3Zqw1kk2B/1iqEEg5BwewivS7tszsR3E04szCbjyIUtn/66D1i/rVxrBJ09v8AUKoeRyDg10XZhguxHiaUtuboDrCyu9GJFh/9Q/2pH/8AXs/51Ih3UYV2A7gaMnOcnPfnekDbElGPIBXmtEmxHrB/eqiz/wDWwesH61EXZhhnY+k5rwEg5BwfCla2wskLrm6vtZJNgf8AWKU0rUFgUwTNwqTlWPIHuquLswwzsR3E5p3TobW4Ro5UzKDkeURkU3CA2xTsZLrqxnsrO5br5DjPNlfANSWk8DK0dsB1cRAyORqsn0hjITAyhDyVjypy2hSwtTxuMZyzdnoFMIBFrpwcQVWamc6jN6R+gpWu55TNO8p/ebI9HZXFTjgoiblFFFFCRFFFFCFreinmuT1x+FaKOinmuT1x+FaKzFX77tVtaD6ZmizepedLv1z/ABGlqZ1Lzpd+uf4jS1aSP0BY6X3HalO6dAs6XpZ3XqrV5BwtjJBGx7xvyqe5TTNPaBDbSXTSQxyS8UhXg4lBIXHM75ye/GKg065itkvRKSOutWjTAzliRio9RnS5nR4iSogiTljdUCn8xUJa50ljwXS1zGw3FrrvVrNNP1Oe1iYvGhBQnngjIz76eNjbW1tayNps95BNEry3MbnySeYXGwK+Pd2UlrN1Fe6pLcQMSjBcEjHJQP7UzDNaxvFPZaq+mEqvXRASMeIcyuMgg88EikfiwNJ/eydHg3jrWt+9VwLWytbR72Tiu4pJmitV4igcDm7duNxttTekLYS6taSWzG2Z0mWaI5cR/s28oHtHhz2qO8v7LVEmgYiyRZ2mt3KErhgAwYLyyRnYHmRXNrc6dYXFuEfriiyma5CEcRaMqqqDvgd5HbUZxOaQb3/f7f7UrcDXgi2HLvfv/pcWkWnagZ7eK2kgZInkhlMpZm4RnDDluB2YriWOy06KBJ7c3dxLEssmZCixhhkKMduMHJ7+VRaRcxWl08kzEK0EibDO7KQPzNTTvZalFbyyXa2lxHEsUwkjZgwUYDKVB7ANjjlTyC19jfCo2ua5lxbEpTpNqspuy8v1d9HFwOXGctw9Xnlni7e6oY4rLULe4ENubS4hiaVAJC6yKu5Bz24ycju5UwdUtC30A9YNO+jfRxJw+XkNxdZj/V2d1LxNZafBcvHdrd3EsTQxiNGVUDbMxLAb4zgDvpox2zvfl/v+U47u+Vrc/wDX8KyubGO8unkMT3MsFhbtHbI2DJlQD4kDntVRfJaiKNo4ZLW5yRLbPxEAdjAkbZ32JNN3F1pt5Nlp3gkW3hWG44WwjIuGBA3we8DsrjUL1JdLgtHvGvp0lL9cVYBFIxwgtgnfflRHiDgM/wB/H8pZcDmuIt+/n+FVUUUV2qsRRRRQhFFFFCEUUUUIRRkg5Bwe+iihCnF7dKMCd8eO9RySySnMkjP6TXFFFghFFFFCEUUUUIRRRRQha3op5rk9cfhWijop5rk9cfhWisxV++7VbWg+mZos3qXnS79c/wARpamdS86Xfrn+I0tWkj9A0WOl9x2pXcUMszFYYnlYAnhRSxwOZ27K42zzFWujajb6Uk1wyyvcsyKixtw4QHibJIPPAGO7NNS6lpCAW8EPWWoRvIMQDM3W8SjPP7uRzqJ0r2uIDbhTsgjcwEvsVRFHVFkKMEYkKxBAJHPB7a52rRXWs2QhZYXWeRVk6otbKoUs6EbcshQRmvbnVdFnmgVbcC3ZWWULCA0akDAB7SGGff300Tv+BTzTx8nhZ1FZ3VEUszEBVUZJPhUk9rc2pAubaaAty62Mrn0ZFWt3qljLqOnz29uLeKKRZpwqAHjyOIDwGNvSakGt2815Krxx21uWkeGRYy5SRv3yGJycD2ZpxlkyIamiGLMF+apRBM0fWLBI0eCeMISMDGd/DI94qPbntWgOr6aUeJVdIz1gwqDfiMW+OQzwMcchmu77WNM6pvokSyS8KqHMAGQHJPZt5JAzimiaS+bE408VsnrPcDdWJOBuAnhDY2z2jPfuK5q41e/sruKKO2csgneQIIRH1aEKAm3MjGM0tnSQpUCdvLGGY4PDjc7VI2QltyConwgOs1wSHKinUbTjFEJFlD8pCvb4j5Y9/Id//hR4R+2ADHLDu7Dyp28+xTN1fmFX0U/E2ncJWQN95sEZJA3x/v8AKuZxpwjkWBpWbKmNjzxvkH/fdRvM7WKN1le4SVFWBOktxZE0eGOADvjs7K5P1XsAZzhgCdhkdp/vijefYo3X3CRop1PoCXZ3LwlRw5BPCcjIPLO2fePTUhGkhEx1zEOeIjtGBj9D7/cbz7FAivzCrqKfb6q6llBl48ZVu893L/Z7a8R7AIDJGWICkBQR3Zyff/vYG8y4FG6z4hI0U8rac8rZSRVJYqQeW/k9/ZUnBo5UHrJQFXv3Zs7dndzx7KDJbkUCK/MKtoqe5W34lNqzFMbhuYNQU8G4uo3NsbIooopU1FFFFCEUUUUIWt6Kea5PXH4Voo6Kea5PXH4VorMVfvu1W1oPpmaLN6l50u/XP8RpamdS86Xfrn+I0tWkj9AWOl9x2pT9i10ICsNuJYzJ5ecb4Gcb+AJqaWafKyNpphxMDxcPCRtjhBxt+mar4rmaAERSFATkgdv+8Cu5b66nVlklJVgAQAANuWw9JqN0ZLr5KVsjQ21yn0muN5E00s7Jw8Y8o44didu4gnvOOXKo7gT3CkjTWiZDx5RMY8OW45/M4pVtRvHYs07Ek5Ow7yf1Jr36yvMqRMQVGF8kbfl4DfwHdSbtwzy/KcZWnmfwnnku3V5PqneQdWhCZ4WyWJAI55JqKN5IbpZDpTN1r5jQoQGUDljBzjnSw1G6BGJBsSQOBcZPPbFcpf3UUqSLMeNCWUkA4J5nejdH7flBlabZn8J1JpxwcWlpj7qkxgZ4iMbkYNET3cEkjR6aWWc8fAVLcPkupGw2+8fdSJvbgoqGTIU8Q8kZBznY4yN967OpXjJwNOSviBnGc4zzo3bug/KN608z+Ew0013b8MdjkJhUIXLA7tn3Zzt25roTTpLldNwJNh1q5yWJxvgd5pM31zxSESsOsLFgMAEnnt7KHvrmSMxvKSpOcEDnnNLuz0H5Sb1vG5/CsTNcLwIdJDHi4z5IbiyNgdvyqGFriKSWQ6e7I3lMpXCDhzkcuWOylo9TvYmVlnJKtxbgHtz7icZ9A7q5kv7qVAjy5Vc4AUDGRju7vd2UgjcMrD8pTK08z+FMuookkTR2qoIwwPCQCwPecf78KE1JEX/0cAYAcLKBkEb53G+9I8qnt7K5u5lht4HkkdSyqo3IHaKc5sbfV/2mNfK4+XP+ybOrBpXkeyhZnYljgZ39I9vdsNqij1HqmmxArCUlsE/dJBBx7z764udLv7JeK6s5oU5cToQPfypWlayMjJI6SVp83FWDaonGxWziQFOBcAZB5Z5dv9q5TUlRZIxbIY3fITOABtsQOeyj9eeKRopd0zom756fGpIAgFlBkMSfJGCD2cuzb3VCl5wMzCMftMdYOw4Odu6lqKXdtQZXFPHUFW6S4hgWMhGVhyDEgjs8Me300DUI0KKlnF1aADBAJO/MnHP5UjRRu2o3r059YFJpJYYkiaRAhAAwNwdhjw/WuptQRg5htlhd1VeJSNsEHOMDfakC6qd2A9tCsrfdYH0Gk3bUbx9lYvq3WLJxW0RZhhDgHg32wCOwYHoFefWSZDLZQoRkjhG2dvlSFFG6Z0S75/VdzOkkrOiCMMc8I5D0eFcUUVIBZRE3N0UUUUJFreinmuT1x+FaKOinmuT1x+FaKzFX77tVtaD6ZmizepedLv1z/EaWpnUvOl365/iNLVpI/QNFjpfcdqUUUUHYZNPUaKsNK0a41ZnMckcUMf8AxJZGwF+ZqthZZblEkZkhz5bIuSF7dqtdZm0qW2ij0yxEMsrqpmeLhIXlse3O2fDNVW0K/wANZrPUVebM2Z4nzyHyj8rzrOjsHEG+sLpE+9NGoRT4gbnFW32Y07UbdJtI1FsuMhZhn2ZHL8660vUIxY3XBoczJCuSGj3mXOMAYydu4GvNCW3h6UXCLCY5Db+SHB4lXIyN/ZVKzaFSHAly0UmyqXBbAs9e2Nzp9y1vdRGOQcu5h3g9opevoPSO2trnQp5bnyTbIZEcDJB7vHPLFfPq0dHVeIZc8QsjX0fhn2GYPBFFeqpdgqjJPZTSWJO8j48BXWXAcVxNY53BKUIGkYrGjSMBkhRnFOtYRkYDuPGkJVuNOuSLe8khmwOr4Mgt6R21xVlWIIi5vHkrGgoDUzBruHNMDWL/AEKFp7VI0nYjh6yEMw8RxDYeiktPvb2bqZdQjkSzjbquugXDIDv7e+k9dvrrW9f06O8dbadY+pkkIwofJ5js7K3NjpEVvoM9lLMshlt3aSM74kXJDA525d3ZWSknkecTzmVt46WONuFgsArL7AJcRqy65NIjDiXiTiBHvrJ65HouizNbJrX0y5Q4eOODyY/9TZx7Bk1otX6QS6f/AIX2VzZyeXOUtTJnJjU5BPgcL+dZ/UOgUUlhxaPK0skIHWQytjibtIbv7d66o6l8JDmlcslGyoaWvCR7ARuDuDRUVrZz2UraXK4lmhIxw9xGQPZV1BpMagGdi7fwqcAVqoZ2yxiQc1h6mndTzOidyVVRV42mWhX/AIRXxDGq3ULCS1jMsRLxjntutSh4KgwlJvIiDc1FBHd6ndLa2cTSSP8AdRefpJ7KgbjldY0HEzHAHeTX0XTejkOjLGhmZXeJTLMjYJY5yB4CuapqBC37lWdFR703PALDrpcMerrp17cyo+MyyQQdakI/5zkY9gO29QX+nz2ckrxQTSWcecXLBVJA5ng4iQP94rT6hpo+mwXMDvcQgkM0YDOWbYE47NveD30oix2l2z3n0toYHm69WdXBXByGUdmxqlftCoa4ZrQs2bTOYbj8qiWWWB+CdWGwPlDBweRpnmMg5rO3es6g2umK/wCtWGP/AMPFHMvD1SLsox3jtq6tZCQYzzG4q8pqgTsvzWarqQ07/smKKKK6VXL0KzfdBNeVNARwSDwyNs1D270gOaUjJa3op5rk9cfhWijop5rk9cfhWiszV++7VbSg+mZos3qXnS79c/xGlqZ1Lzpd+uf4jS1aSP0DRY6X3HalFRzNhcd9SVFONgaemt4q26KLCbq7MoBJg4VB8SM/pR0tuFvrqxs7GUIwDICOx8be3uqiE1xCj/RZDHI68OV5kd1TXOm3+mvFbXtnLA0ZEpl5qX5jhYbE7CsptdrhPe2RAW52NgNLxzB4K+0npHZRWsc89wIBBHwyJIkhYEcxtsd650zV4l1b68nEnVmFnZcDiCHlt4DFV93p7Xlg13G6SpKSZUAw0ZAzgjxA59+aopL57WyvUEvFLdIsMatgcJ4sH0Cqoh2SuLhy22vdILDpHZ6VpelzmaPUrpeuYAqURGGVIO+ckewVT6z1dvq93BboqokzKiqMBRnYAVb9HOj2mdGEGsNctNLbwEkFlKqxGCFIGTknHPtqgtma81QSzHiZmaRj3nn+taPZQPmdyWX24GXawaqxtrf6PHht5D94/wBqmr2vKtCbqmAAyCDyq8trayglglv4BLMkavE7L91CNsEek7GqOtdocy3mhMXkTr7ZGijLLngOPJbHo/Q1VbTjLoweiudkShkrgeYXz/8AxAbT7toxaWQSUsWdlGOIEDb8s+00tol/f3/R66gF7ElyiNHLJIMStH/CD293fVx0n0+3hvkEBYs3lBWOcEdoPtqktdPNu91NjEkoOyDPD/1rNl2ILdMo2us5hyISSXdy11NpSyM9lNEOthJ8gso2bHeCK+gdG+lJ1bS+KYKb63PBNEi4AGdmH/L+mKyGg6JeG4W3WDrryYEiPi5Ab7nspO40/VtCs7sxl7Z5rhLZjxY8rPFgEc+XZ31MzzGy4p49y0X4nNfQ9T6M2mlyDV1DC8uiI5BnyQoG2B2Hbn41lNZ1WVbhrW3kKKmzup3J7s1s9ducNbac1w1zNaRr9IkbmzlRuezJxn21891WBrfUplbk7F1PeDvWqoGYYQCsBtB4kq3FQxXVzC/HHO6t38R3rT6bejULTjdRxg8Mg7D/AN6ydaLo7C8dnJKwIErDh8QO2u14FlwvGSQs4orfpPFEd44rgEZ8NxWw1npGLeyThCxESbvOPICgej0f2rE6q/DrEske2GB27wBV5b9HYtTjtr67v7ifT0PGUmiUhgDkoo5knGNhVRtIOu02yKvtkuaWEc+K2Wg6UlvaJcyxgTTIrGL91BzA7ycGqy26EJFr4v5pGlt+MuIC+Rk5yGz94e7Pb3VobK/t7/rHtJo5QjcDBTujfwkcwfA0y78KnB2FVWEK6xHP7qg1ToNour36XN2GeFX4pIOQZtsb8wO8DnXzhkSPVriOIARrI6qB3A7V9T1rVo9I0Se8chXx+xDfvueX++6vlNopLNIxyT295q52YwgOdyVDth4sGnimaKKKuFmlLE6qjgnmO6oqmgZgG4XKnwOKhO5pBxTjwC1vRTzXJ64/CtFHRTzXJ64/CtFZmr992q2dB9MzRZvUvOl365/iNLUzqXnS79c/xGlq0kfoGix0vuO1KK8ZQykGvGYIMmhcsAzcjyFPTLc1CIGY9gHfWhtulF1aaX9FmtF1HgwFWRgOJf4TkEGqy2tJ7tmEKjhjHFI7EKqDvJOwq1tdO6OiVYb3pFEZmwOriBUA/wCthjtriq3U5GGUq0oRV4scI/wqe86cwxqVXoneW0gUqrJLxAf/AG7j21T6RdwzLK+odGH1K4dsxvcymKJPEqNya+rzf4f6aY/2N7cxv2FirD3YH61mdb6K3+jRm4Z0uLUc5UOOHfAyPSfGquKmpXvHmOiuJqytiZfANQbqju5usDuLe3tmlbilS2DLG7b7kEnffnUenuEvkycBsr767ZQ4waVwUmCjZs7Hu8avAxkbLNyCzwlknku43JWix+VJzaxpdu5SXUbZHHNetGRSl3oGvdJLi7is2JtbRghj3j4jgHfvPh2ZFZXVOiV1pNykFzHwvjizzGO2qd+0Gg2YFfxbLcW3eey3dvdW12he1uYp1HMxuGx7qctLp7SbjXOGGGXOMj518ltpLrRdUjvLRuGVGxgYPEO0HPPNfWk0u/i09LqYdarAsWVccI25++nsqWTDdyDiopKOSnO9iPBJ3tpqF5FHPbwvcz/SOBSCPJThJOe70+FM2mjNPJHJb3SiFoV4pip4WfiOQvLIAzv6KRur2a2dVtJWjmyMshwR4VwLm6LpJLcPI6Z4cnAGezbsrkfsh49s3H3VtD/5MGtDZMrdM1t9HgsNBSbqJmnupgOslI2OOQHcN6qdbvrK0ube6nRbqa1keaC2O6rKwADt/pGcenwqkbUrtk4OuKg/w7fnSbpxZO5zzzXRT7McHAykWHIKtrdutkuYgSTzK5ttVmj1CS6uHaYzkmYnmT3iruWKz1K3Utwyx/usDuvyqDQOiV1rzmVX6i0U4aYjPF4L3+mt9pfRXRNKhEsdqHbhy0kx4j6d9h7BXbPUxxGw4qshoZagY+H3Xz6LQrBH4iZJO5Wbb8qYvr6OygKxgGTGEReS1px0h0u71GC0awt5LeclOIKOJTnA/OvNY6A2k0bSaWxgmGT1bsWRv7ioYq+J582Smm2VOwXBuvmT5YkuSWJySe+rDRNfuNDmIEaz27ny4H5E947jUd1Yy21w8EsZiljOHjbmDS8dvJPOsEa8Tsdu4eNWL2NkbZ2YK4I5XRPuMiFprPpPZw3k9zBO1jG+GEIgB4n7SQowewZO+3op69/xBtTbGO2t5nkaPDOyhfKxvtk4/OqVejtoUVS8pcDymBABPoqeLo7p8Zy6ySHuZtvyqqbs+mjN7nS6tm7TqJW2AGtlRxJfaxME62V40P3pXLLGPbTr6XPbJhFEiL2r8q0CwxRoEjQIo5BdgK8MePumu9kjWgNaLBVs8U0hLnZrL0VdXtgtypdAFmH/AN3gapSCDgjBHMV1NcCq4iymgJ4HxkbE7eioadsLaK5jn61pU4QOExqWJPdwgb/lSVICLkJzgQ0Fa3op5rk9cfhWijop5rk9cfhWis1V++7VbKg+mZos3qXnS79c/wARpUnhGaa1Lzpd+uf4jSM7YUCtJH6BosfILyO1K4GZZQDy7amllSCF5ZDhEGT8qithuxpXXI3nslgikEbO4OSMggdnvxTZn7uMv6KaGLfTNj6qG96SXs4sdMjXq4eIyFI18qUk4Ge8jkPTWpm0jS7NQLi3Rper/aI5yXyN8+HhVZ0Pu9Ok1ExmHgksZwYpOHjGMAOxJ3AzjG351a6xqeli9vJF09C80XCXwRxeOw3NY+eRznG639PC1rBYZJzTenMdpoJ0iW8+jX8P7GC9uAGjRT9xm3ycA45dm9R65e61aXlja9K7iC50xW4mls16tmlAOOIDljY7bGsreaZp+qagscSiGSKIAQg7Ox5L7O2tDqF1p9/Dd2Zs5UjaNI0nI4mjZScnc4bPLII7RmlD8QTHR4blJuqzpLc2ytJbxuI3mwApc5Ow5gY3p7T7KOTS5rowl5mmSFGxkKOZ/Ue6o4lj0To1NpMANx9IkFxJO+Bw+Uq4AGf176tujx1NtJZbI25jE5ysiZIOBvVwKhz6M/Y2VB4VsdeDbiL/AN1ZDR7hdbF/HerbQ8bdegLAyEAAnnjGAOz21X2/RKW8vLm5vtSS7gd3RlyzMF/hzxYGOfKnI1u7y/eG8eNn6s8IjQBZU24gc5weW9LRxtpdwZWuCWkIVIBw4UD/AEjc42qilNjcrTRWLVQ2/wDh9bpcmO7R7kyO0cb9kSKRwk+JGa+k6YmbCQTxrw8LjhPIrWR1BtXFxe3Wl3QMg4OthLf8McO2By333HP2VWPcdJZltJDezwxyNiVuIALUkROG91BLYnCAq17U2l/cxNnMUhUcXPHZ+WK6rq5dm1G6DzGdw4BkJyW2ArmtfESWAnosBUANlcB1RTGn2bahfw2qkjrG8ogZwo3P5UvVr0cuY7TUmlcyhur4UMaBiCSBk+HOmzv3cTndE6lj3szWHmVvbK6gtbMQwiOKJPJjiC7oBtvvuSd6rtTv5bi/t9PE/UW7KoLrg8bEkAfkD7ajvL/qLK5u1LTqnkQxSxgF5R2gjmN/1rM9J9Wh6qPUFUcxFLGeQyDgjlv5JHtFZUyAmx4rbFjg3ypK4sZdK1Ay3aySfRlMjLGx4mIOdvbVFd6tfQ6hJe2z3NrcqeMsrkHPj3+g5p601G16RX0dnY381tehC/HIAqsQN0XHIH51BL0c1GaQA3MNujnMkXWcZXt7AAT7a5nyNi9Rsu2NjpRwzW16RQDXOhtj0ljVfpPUxmfgGxB2b3N7t6oNCtwsD3LDypDwqf8AlHP8/wBK0VuNNTR5dPsY7y3TqZECuxI+6c+BHM1U6YANNtgP4Qa0mz5i+FZHa0LWSgjiU8i8K+Jr2iipSbm6VjQ1oARRRRSJy4kH7w9tUuqwiOdZVG0g39Iq9Iypqs1YA2antDj9DXTCVV1bA11xzUOkB8TdX95sKSFJZQc5OzDA7zVceZwcjPOrLRkDdYzcGMhQHI3PPtU91Vrfeb01M31lc7/batZ0U81yeuPwrRR0U81yeuPwrRWcq/fdqtfQfTM0Wb1Lzpd+uf4jVfccxVhqXnS79c/xGkZxsDWkZ6Bosg/3Xalc2x3YVzq2pT6foV2LcDNwBGzEZKrvnH6V5E/BID2HY1PcQJc28kEgyrjHo8aZNHvI3M6qaCXcztkPAJ//AAv0Xh6PXuq3Suy3r9XBGoyzADdvftv3GqnV7jU9HkurNFAb70KyqCVPgf8AYrS9G9Wi0jSNN0YuOvSMKOarxltxkjvPZTXTro9e3elLqcZRprTym6sEng7efPHP31lJGi9ncQvSIcIjAJydmFT9Drm1t/8ADpLhpY4rma4lWWY443Gc7n29tWOlqsttcPqEDxqSkMBWPynKkkthtuHfn35pHROj+safb6ff6NAJI5YxPN9JaNYwx3BTfPbncDFXepolxNE97Z208nU4ea3u3Do+d1wMDHbsefvpGY3nCBkuB5jjzc5UNxaXNmJbi46u9tpHECNFJwGNt2U4C9gGfGrDorqsdhftb3MnBbz7FjyVxyPo7PdSuovDDbG0gtRGGmM0svCMu2OEbgDPbv25qon3jK881f09L/Tljsr/AIWWra29W17DfCvonSS2a16Om7tYnaUzQlx+8Y+sUsPaK6udMje9FxDBwkrvwjG1ZbR+mdzZWf1fqUZvLQrwhgcSRrjGB348ffWgsemmlGz4JriRZAMZ6o5b3bZrPzUFSx1nAkdQtDTbQgey+IA/dWuk6fHIby6uIxm54YgD/AmcfmWqk6bWBi0iKSKaOKBH8qNjh2PYB30xc9O9Ngtf/CW88kgGArgKB6Tk/lWG1zXr7VJDNNIpbPDFHyVASAcD/ZqSmoZR55vKwcb8/wCygl2i3HhgN3nh9l5p1lPdXA4JIIVY447iZY1b0ZO/szWq+wWr8PEs9o22QA7b/lWKvrGXUbWO3MaSKvlRrxb5zhvmfRUx1DpFZXlpotpq1xEiKqBBP5IVe3I3AwK7jtJ7j5bALn/4iPi+5PVWuo6Tf6TKEvbcx5+64OVb0GvdIFlJq0NvfW8dwk2UWN/4j930b7e2mNR6XasNKFpJFBfwrJ1ZleMs1wuewA+jBFVWtaXJpGpvBlwBh43YYbB3B9I/UGu2GcVTDG7I2VdPRmilbK05ArSa/pGpWNha29iiG1t+IkISeHJJI39wrKX68OkyHWEeGOWRUQAANIc78OfunHaRgZrdaN0qj1S0WO4YrfRJhlCjEn/MP7isd/ifMPq7TyNm61yMDGPJ7u+qZ1LhfZ3FaGOpa9mJuYS9l0Rt9M1/6dE8os7ZDwGRwS8h8QM4AJPKm2uEe5/ZuQvPfnIf7CqLTtY1rWIX6lQbRQqPxHkwHZ3+j0VbwWcsSrG6F5X2b/MPcADVHUgmQhxV9TYRHibwVq8dm+i3l5MXZ41CIA5ALHYcufaT6KNIlEmmxfxJlT4Y/wBirjTdChisimoQxzSSbsjDIj8Ae/xqtudL+obgyxMW0+dgG4tzC/Zk9o7M/wCzq9lt3UAY/iViNsnfTF0fAfpTmcjNFRo3DseVSV2ubYrnilEjb80UUUEgDJpqlJtxXjnCnxqq1eTEUcQ5s3EfZ/3qxkkGC7HhVRkk9lZ+6uDc3Bk/d5KD2CuuFpCqKmUPdlwTOlvaK0guioJA6vOTv8PvpFvvHPfTumKC7GRYzESF8sAniPIDPfvSTfeORjfl3VI22MqF3oC1nRTzXJ64/CtFHRTzXJ64/CtFZyr992q2FB9MzRZvUvOl365/iNKsoZcGmtS86Xfrn+I0tWkj9A0WOl9x2pSbqVODU0MuQEY79njUjoHHjS7xstOSghwsUzKgngaBywRiCcHByOVavo90kvYbNoLn/wAQYtklb94dzePorFx3EnWLGF4yxAA7c1sLOzJMNnCBxMQoPee81x1FPDJ5nDNd8FZVQt3THZHgOPboo8xQKFysSFsKmcKCewf2FMi0n4o1CHMq8SgDnSuoanp8F41hJatdQWPA93PHDn6Ox+6W3yfEU10s6Q2vRyzt3glub2W9XjiU3TBBGN+L25G3hVS+vIJbELAK3ZsoOGOckuK7k0+7jh61oGaLG5AyB6aqLjS45WBhIjyfKGNsd9E+vPd21lJp1lMLiSAy3COWkMe/DnAPepOT2EbU1aXC31it1GuAp6uQHnx79noxXRTbQxv3b+K5KzZRij3seYHEIg0yzgA4YVkYfvOM/wDammjVl4WjUjuKjFUev3l3bpFHDIY4nBDFdmJ7s1QpPNG/Gk0iuN+IMc1YCNzs7rmbMwAWC1V7o8Nyh6j9jJ2Y+6fSKxeprLbakkU0bKUUj0HP/atfomrNfBre4x16DIYbcY9HfVky2wnU3MSNHcFYZGcAhRnYnPpI9tclVj3LmLrpt22VsoUehdBtRuNK+nz3UcM0tvm3jIOUJORxeBHd31TfZe9trG71XU1WC5iYwpGjZxvkyA/vejuBr6D0dvnexOnzSMzwKerkJyWTOPy5Vmel0dw06jqi0fEp4gCOFuWfQR8NUDXMY4Gy0bbyjDeyp9J1t4ekthNKgOR5SQpkZwVbhA5Dc7ct6tOmF7DqU9pcIrK3A0bq4AIweW2x7eRrnSNMlsLCeaK0iuHfPE1ywRFyMEZO+MdwxVc8X1jc8draQ2sCjgAQALt27czVvQHHLccGqj2k0w02F58zlUyhUIKkqw3BB5VbHRbbpZpEcuu6vdhopCIAjjCjGCSCDk+PhU6aNaDeXilbxOB7hTcdtFEgjjhVUHIAVZztEgsFS01RuTmSjSOj+mWGnQ6fFqLOsTEh+BVZsnO+Qc+nwFX1tYWtoxkhiHWMMGUnLEd2e7wFURhj/gx6NqZs7uW0YAsXiPNTzHoqtFC2NxeGi/XmrY7T3zQwvIHQ8PwryuJoI7qCS3mUNHKpVgfGulZXQOpyrDINe5AyScAb5p5ScVitHkuvp76XNhlido+M81I2x48qvLjTrmOW2mjkVbfiIlDc27v71V2Exn19Z+rMYmmZsY5ZzWjvUkiiZhnhUiTh/iwfKHuxVbNWPnJtkFdR7MhpS0cXEXJ/gKWCAqRgKU7QRzri80gXNxALVoYC5IcNkcW2Rjx2pDVelNlopjMlvczI4UvJEgKRBvu5JI38B/cV3d9JNNjntJUm61UYtxKCOa7c+/OfZUEb3xuu05p8kTJG2kbks3qz3aXUlncxmExNgx9/jntpCtl0wtku9Nh1IKRLEQrZHNDyz6D+tY2tVSzCWIOWKrKc08pZy5Kx0tpI4ZniQu3Eo3lEYGx39P8A1quPM7Yqw023S5hnWSKWVRgqsX3uLv7sc+dV5GCR3VM31FQPvgC1vRTzXJ64/CtFHRTzXJ64/CtFZur992q2FB9MzRZvUvOl365/iNLUzqXnS79c/wARpatJH6BosdL7jtSiuZDhDXVcS/8ADp6YOKNMRX1SDI5Nn3CttpcTSG6kitvpM8cRMMXFgM+dsnurC2cwt72KU8lcZ9HbW90O7FlqqMxASUdWxPZnkffXHVtLonAdFYUrg2oYXcLrCaP0yfTdH1FpYQ18ZnwoP3mIIPEO0A94PdVno6aVqvROCWe2Rfq+3dZ5mOOLhxvkg4wPzpnpzoulNrVrZxRz2Vt1zz300VuX4jJwjY//AMPHnyrrW73Rk0q+0Po/eQcctkkcEQYrxHiyx4jtuCe2smGi9rrdnFYOslOkN/8AY7VbS802My2VxZxiSFHKqUyWU57SCT7/ABp3oyo1i51K7Oy/RzdyAk5DtkLjG37hzT8lvpnTzo+9vbQ3SPaQLBb3k0XVxSsMDCk7kZGN++pNK0q46OdHZPp0McN/dIsHCrhsIuc5xt2t76khiJmaB1XLUzNbTvLuio9fUNpYbG6yAj86zdarVrS4vLDq7dQzK4ZgTgkYPKqFdH1F24RZyDxYYHvNa9rgAsTGx2EZLvQgzazBw524icd2DWi1jB0i4B7cfqKj0jShp0bM7B55BhiOQHcKi1u5UKtsDuDxP4dwqEnHJkuw/wDqhN0lo+u3Wk3MTqS8cf7nLbtFSap0i1fU73rWnjtLUHCxovE4XxO2TSioDudq6EKyuqcIJY4FRybPp3uxFqii2nURCzSnoWbVj5XWLaRgBxJJxNMw7e4egY9vOri1tZLqUQQINvYqioba24Vitbdc7hUHeTW1s9His7dYlHE2Mu/8RrnnkZSx4Ywp6eKTaExfK7Icf8Kmk0i1tdOZ2dppy6op5AEnfA9GedZC50tuulD3MrdWwU+We019CvbRnMKwFfJky44txscEeg1n4dL1CSDUDqXUq8hAieNvvAcs7Dl31SPmkkNy5aqnpoI22a0LP8T2ScQkkKA4PE2Rjv3pnT7sahHI0YBaP74FOWXRy7jSU6hdQyxOvkKA3EDjtJYj8q86GaSbBbue7AUyHCcWPKGTvT4qqSE8ckyr2fBO03bY9RxU1neNbPvlom5r3eIp3Vb23tdMeSWYRpOOrR+7iH3vQBufRUGqW8Ec4ltpEZH+8qt90/Ksx0hiduomLM0YBThJ2Xt29P8Aar1gZUND281lA59LIYn8uCtLCHTYba5bT4YXiLkLKx3YDmRns7R4EUpY6n1NjPczTW8dqjCFbnjyGBO+SdtgV9tV9v0dmHQ6S406d72+uGaMw9cka2652O5znh7BzzvsKzkydJujtoyJcpZHjMwDTRs5OMHAJJOcDkKzzmYHlhOa2TZGvjD2hae6i0zWdPntrO4maznuYoyVi4zLg5doz2KoAGTtnPfiktNn0XS9Wuxe30t3ZIFW3SJ0dsg4HFg5yNhsO2sjH0s6UXUj8OoPI3CeMiJDwqOZOBsKc6PWyxX8l/duz3BcCNpDlWG/EfSCFx3b0WN80wuBFgvpOvrb2yiFS/7SEOqMc7551nKuOks0j6jEY5VMDwDjGASx4iVIPMDn6ciqetHs5pEOI81kdrva6owjkFY6VJDGZDIyBiyjyigwu+T5QOcbbDeq9vvHfO/M9tNWkSSQT8cfGVXKnfbbvA/WlK7WjzEqscfKAtb0U81yeuPwrRR0U81yeuPwrRWbq/fdqtjQfTM0Wb1Lzpd+uf4jS1M6l50u/XP8RpatJH6BosdL7jtSivCOJSO+va8ZgoyaeowlHXBxV/o+oJcwi2kb9tGMDP74+dUE8nEansLB7g9cXMaKdmX7xPhTHAWXU1uIJzXdJ1e4N3dabqVwXnXLW7Sc2GAME9mOw8uys2y3Gnavbz/ZxroLGgljurcyhiCc4PYcdtbmK4ZVCyEvj948zXM2r2ts/Vyu6nGR5Oc1VPoI3uxNyVpFtSpiZu3DEEppOr9I7jT4uC0t7EiV3i6y3RRagk7KuMnbt8edW1xdMIxNeXC4QBTI+FGT+QyarJtetwnFCjyk8s7CqPUdVtblj9bxXDQxkFBFxKo92x9tBiZSMMgGaRss20JBG7JvRaTX9UXTejb3Onsj3UsixLMHV1j4s5YDvwMDxNIvZNpJiuBf3k94kXXyRzuzAgcwR93G9N6L0XsZ4fpdrbyTwzqCI50GCOYwSv50/fXUccTR3jrHJHE8RwBue0Bjt2cqz88znOviOq1VLBG1uEAK2a1g1LSY72xdLWSeFXj4/u5I5H51gpIZ11CSG6UiWNj1gbvrc9HJrmLSraKVoZYOrHVzoxOVOTnljwqi1mwiigiv1ikinkleO4V8+USeJWHszVts2qdj3TuapNqUrTEZW8QqqmdOXivAcfdBNLU3ppxdEd6Gr93BZULS6HbG51A4kaPq0LcScweX9zWgktpYDE/024fMigqzbHeqDRlkl+l28MnVSyQ+S+ccOD/1q+srWaGwiiuJzPJG5fjznODkA/kKzNe4mototfsloFLccyUjquv2Og6pa2d313W6pdhYRCMkch5Q54zjlS+qrcWyyLOhaN2JEkcpXfOy4A227fTSlt0a1G+/xJOv6s0JtLaHFmkb535bg8ubH04rUagkKrHahzG0isy77nGM8/TXLhAYFaxPwuWds2uZYFM0YgDfdi4+MgeJwPdRbaUDOlwzXQgmTiVh5RD8iO3G3KpCsxmWNGEkzNwovZmtH1CIkMGSViAJPfjl+dIwZpajzAC6+dWfRdW1m+vdOm6q3sXKdU6HiccAJz3HeudUj63TJRjdQGHsNfQtVtoptNuDIWQqhfjjbhbIHeP0NYqAZmTbtFX9JK5zTfksptONrJGW4lUVr0d1W4tGCX0mmrLjykYh/cPnWTvuh/SPS9TS4Ns2oKJONZoiXDkcuIHce2vrRrzOKbNE2V2I5FSQVMkLcIzC+TaZe6za3N1LJYy29xJkdX1JVXQjcct8EA+yrOCzklsrJJSYTAZGYY8o8WPduD7632oWgv7Roju4GYz3Gshk9vPxohoY3HE83SVO1Zg3CwAfddyyvNIZJGLu3NmOSa4ooq3AAFgqEkk3KZtQ5STgtjOB97h5jY0tVnoq8bzAPIhwMGMhWJ7uIjA94qtPM57++o2nzEKR48gK1nRTzXJ64/CtFHRTzXJ64/CtFZyr992q2FB9MzRZvUvOl365/iNLUzqXnS79c/xGlq0kfoGix0vuO1KKXnY8WO6mKXnHlemnlIziln51obLhFjDw8uD8+386oHGRnupuw1H6KvVSgtFnII5rUbhcLrYVdVW62F6uE/vZOPRU7arZquQ7se4LVRc3Ml7ccZGOxVHYKY1punEiy5j+54Zq/wCiOh6hqmoNLDfyQ2aY64DOB4L4n8qpGi6sAc9qttA6TS9Ho7hTC08Eg4jGn3uId3p7vRUFdCZYbDlmunZ07Y5rngcl9XgSKKNYrdeCOMYUd2DVLqHRa3vrh8zHqZGLvHjcEnff2mvOj2uR3+jQ3dw8cDyu4VXYA4DEf2q2+n2caMxuoSUBJxIKzjmtdkVqmuc30riHT4LS1W3iiVUiUJHGo2VQMAD51l+nswTRLVcjjNyCvsU5/Wuuk3T2z0pLaG0YXLzjEkaDLDylONuRKl/bishf6lqGsxW76h1aSRJjq4shFz3eOMZ9FdtHA58wcBkFW7RnbFCWuOZXEcqyrlefaO6mLWXqbmNzyzg+g1WGBxupwRyINedfOuxkz7K0RCyeEHgVsoGVZgsrMI38iQrzAPaK1NzPZ6TaN1ZCRxpknOyjn7cn31g9Jvhd2/VOf20Qwc/vDvqbUUvLv6IqTKYLdstAy5WTO2/fgE1UVtOXedvEK62XVCJxhebA8NVfaR0t0ee+t7a2lluZ5h1YEaMyxnn5Z5Ly/wBirnpPaGaCzu1AWa0uFdWzsARwkH0g49oPZWb0bTej1ppEVra30Vg6TsZJklCFmU7Eg/eGDjcdprWXMltq+kzJBdK8bjHWxMGGQew9+RVW0AHPgr9+Ijy8UlosSC1n1BkMRfiEbPzCjmfaf08aas7maW3jecgySnIwMeT2VWXWrwzWMM06SWtlxrG4cY4OwZ8M7VI2pJbSPcy8HVjyYIlPltjtI7B/alDcTrNCa5+BmKQ6lS9Jb0RaeLQN+0nbcD+Ec/7Cs5aJmTi7FFc3d291PJdXDAE7nuUdwqms+kHVao7S5FpJhcY3XHJvnV5DCY47DistPP4ifHyHBaeivFKugdGDowyGU5BFe4pqkXo5isVMytPIy/dLkj0ZrRaxqSW0D28bZnkGDj9wd/prNV1QNIuVxVDgSAEUUUV0rlTlgJOJzHZfSsczwklPEdnvBpQ/ePP207pgjWRpGfhZSAAXVQB2nygc42250kfvHfO/M9tRNPmKlcPIFrOinmuT1x+FaKOinmuT1x+FaKzlX77tVsKD6ZmizepedLv1z/EaWpnUvOl365/iNLVpI/QNFjpfcdqUVy6Bxg11RT1GlWiYHlXHUljttTtFFlIJCEqLMnm2PZU8cKRfdG/ea7ooSF7ivGUMMGoGhYHI3piihIHEKJZbnqxFxsyLsFPIf7/uaYsxbQxMbq2a5nYjDtMVVcdyrj27+6uKK5X0UD3YnMF12s2jVRtwteQFJNKkz8Qt4IsHI6tMEHlzOSfaajooroaxrRZosuR8j5HYnm5RUUsWfKFS0U5MBslY5JIJVljYq6nIIq/sdXguQEmIhm5bnyW9B/tVO0StvyNRNAfTTS26lxA8VqGsbM3QuZbC2lmHbLEGz6c86tYNZlt4epitbeOMcljTgA9g2rE29ze220Urhf4TuPzppdVv+3qvatcz6ZjzmFOyqmjFmPyWpudWubyHqJFi6rnwhM/rSE0qQjrJpMZ7SdzVM2p3bDHWBf8AStLMzO3EzFj3k5p8dO1nAWUUlRJIfObpq9vmuv2agrFnl2n01XtACfJqWipwAMlDiK9tJ7uyP/h7h4weag5B9nKm5NWv5U4WuWA7eEBc+6k6KMLeiXeO6o8aKKKVMRRRRQhN2s3U20h+kSwgyL/wh5R2PbkbUoedWOkM6mUI4QsAOJl4hz7iwHvzVe33jvnfmKjafMQpXjyArWdFPNcnrj8K0UdFPNcnrj8K0VnKv33arYUH0zNFm9S86Xfrn+I0tTOpedLv1z/EaWrSR+gaLHS+47Uoooop6jRRRRQhFFFFCEV3DGZpkjBwWOK4r1GZHDKcMNwe6g3tklFr5rueIwTNGxBK43FE0XVMq8WeJFb3jP8AeuGYucscnGK6eR5MB2zwgAejlSC+SU4c1NBZSTrDwsAZ5DHGO9hjn3feFQxIZZAgIGe09grxZHVeFWIG+3p514rFGDKSCNwR2UlnZpbtyyXTxhFRw3Erg42wdqlFlKbX6SMcHCW8diBj88+gVAzM2OI5xy8K7W4mU+TIw24efZjB/Lagh3JKCy+YRDH10oj41TizgtsOXL28q4dSjsrAgqcEEYINCsVOVODQzM7MzsWZjkk8yaXO6blZTS2rwwRyswIk5AdmwP8Af8q5jh6yOSTiwI8bY55OK5aV3UKzkgYwPZivEkePi4GI4hg+PbSWdZOu2/2XjrwMy5zg4qWe3a3KBiCXXO3pqGu3kd9mYnfNLncJotYrtLfjtHuOMARsFZcb5PL9D7qhroSOI2jDEIxBZewkcv1Nc0C/NBINrIooopU1FFFFCEUUUUITdldxW3EJIy2SGBUDszscg7HP5UqTkk8s15RSBoBunFxIAWt6Kea5PXH4Voo6Kea5PXH4VorM1fvu1WzoPpmaJuTQtNmleWS2y7sWY8bbk+2ufs9pX4X+o3zoopm/lH/0e5UhpYDmWDsEfZ7Svwv9RvnR9ntK/C/1G+dFFHiJvme5R4Wn+A7BH2e0r8L/AFG+dH2e0r8L/Ub50UUeIm+Z7lHhaf4DsEfZ7Svwv9RvnR9ntK/C/wBRvnRRR4ib5nuUeFp/gOwR9ntK/C/1G+dH2e0r8L/Ub50UUeIm+Z7lHhaf4DsEfZ7Svwv9RvnR9ntK/C/1G+dFFHiJvme5R4Wn+A7BH2e0r8L/AFG+dH2e0r8L/Ub50UUeIm+Z7lHhaf4DsEfZ7Svwv9RvnR9ntK/C/wBRvnRRR4ib5nuUeFp/gOwR9ntK/C/1G+dH2e0r8L/Ub50UUeIm+Z7lHhaf4DsEfZ7Svwv9RvnR9ntK/C/1G+dFFHiJvme5R4Wn+A7BH2e0r8L/AFG+dH2e0r8L/Ub50UUeIm+Z7lHhaf4DsEfZ7Svwv9RvnR9ntK/C/wBRvnRRR4ib5nuUeFp/gOwR9ntK/C/1G+dH2e0r8L/Ub50UUeIm+Z7lHhaf4DsEfZ7Svwv9RvnR9ntK/C/1G+dFFHiJvme5R4Wn+A7BH2e0r8L/AFG+dH2e0r8L/Ub50UUeIm+Z7lHhaf4DsEfZ7Svwv9RvnR9ntK/C/wBRvnRRR4ib5nuUeFp/gOwTdpZ29jEYraPgQtxEZJ39vooooqMkuNypmtDRZos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4" descr="log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078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Read more ....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beginning-teachers-learning-front-we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988840"/>
            <a:ext cx="2736304" cy="4104456"/>
          </a:xfrm>
        </p:spPr>
      </p:pic>
      <p:sp>
        <p:nvSpPr>
          <p:cNvPr id="5" name="TextBox 4"/>
          <p:cNvSpPr txBox="1"/>
          <p:nvPr/>
        </p:nvSpPr>
        <p:spPr>
          <a:xfrm>
            <a:off x="4211960" y="1772816"/>
            <a:ext cx="4176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Guide for teacher educators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Draws on the DEBT research</a:t>
            </a:r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Case study approach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r>
              <a:rPr lang="en-GB" sz="2400" dirty="0" smtClean="0">
                <a:solidFill>
                  <a:schemeClr val="tx2"/>
                </a:solidFill>
              </a:rPr>
              <a:t>Katharine Burn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Hazel Hagger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Trevor Mutton</a:t>
            </a:r>
            <a:endParaRPr lang="en-GB" sz="2400" dirty="0">
              <a:solidFill>
                <a:schemeClr val="tx2"/>
              </a:solidFill>
            </a:endParaRPr>
          </a:p>
        </p:txBody>
      </p:sp>
      <p:pic>
        <p:nvPicPr>
          <p:cNvPr id="6" name="Picture 5" descr="log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480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1400" dirty="0" smtClean="0"/>
              <a:t>Burn</a:t>
            </a:r>
            <a:r>
              <a:rPr lang="en-US" sz="1400" dirty="0"/>
              <a:t>, K., </a:t>
            </a:r>
            <a:r>
              <a:rPr lang="en-US" sz="1400" dirty="0" err="1"/>
              <a:t>Hagger</a:t>
            </a:r>
            <a:r>
              <a:rPr lang="en-US" sz="1400" dirty="0"/>
              <a:t>, H., Mutton, T., &amp; Everton T. (2000) Beyond Concerns with Self: </a:t>
            </a:r>
            <a:r>
              <a:rPr lang="en-US" sz="1400" dirty="0" smtClean="0"/>
              <a:t> the </a:t>
            </a:r>
            <a:r>
              <a:rPr lang="en-US" sz="1400" dirty="0"/>
              <a:t>sophisticated thinking of beginning teachers, </a:t>
            </a:r>
            <a:r>
              <a:rPr lang="en-US" sz="1400" i="1" dirty="0"/>
              <a:t>Journal of Education for Teaching</a:t>
            </a:r>
            <a:r>
              <a:rPr lang="en-US" sz="1400" dirty="0"/>
              <a:t>, 26 (3) pp 259 – </a:t>
            </a:r>
            <a:r>
              <a:rPr lang="en-US" sz="1400" dirty="0" smtClean="0"/>
              <a:t>278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Burn</a:t>
            </a:r>
            <a:r>
              <a:rPr lang="en-US" sz="1400" dirty="0"/>
              <a:t>, K., Hagger, H., Mutton, T. &amp; Everton T. (2003) ‘The complex development of student teachers’ thinking’, </a:t>
            </a:r>
            <a:r>
              <a:rPr lang="en-US" sz="1400" i="1" dirty="0"/>
              <a:t>Teachers and Teaching: Theory and Practice</a:t>
            </a:r>
            <a:r>
              <a:rPr lang="en-US" sz="1400" dirty="0"/>
              <a:t>, 9 (4) pp </a:t>
            </a:r>
            <a:r>
              <a:rPr lang="en-US" sz="1400" dirty="0" smtClean="0"/>
              <a:t>309-331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/>
              <a:t>Hagger, H., Burn, K., Mutton, T. &amp; Brindley, S. (2008) Practice makes perfect? Learning to learn as a teacher in </a:t>
            </a:r>
            <a:r>
              <a:rPr lang="en-US" sz="1400" i="1" dirty="0"/>
              <a:t>Oxford Review of Education</a:t>
            </a:r>
            <a:r>
              <a:rPr lang="en-US" sz="1400" dirty="0"/>
              <a:t> 34 (2), </a:t>
            </a:r>
            <a:r>
              <a:rPr lang="en-US" sz="1400" dirty="0" smtClean="0"/>
              <a:t>159-178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GB" sz="1400" dirty="0"/>
              <a:t>Younger, M., Brindley, S., </a:t>
            </a:r>
            <a:r>
              <a:rPr lang="en-GB" sz="1400" dirty="0" err="1"/>
              <a:t>Pedder</a:t>
            </a:r>
            <a:r>
              <a:rPr lang="en-GB" sz="1400" dirty="0"/>
              <a:t>, D. and Hagger, H. (2004) ‘Starting points: teachers’ reasons for becoming teachers and their preconceptions of what this will mean’, </a:t>
            </a:r>
            <a:r>
              <a:rPr lang="en-GB" sz="1400" i="1" dirty="0"/>
              <a:t>European Journal of Teacher Education 27(4),</a:t>
            </a:r>
            <a:r>
              <a:rPr lang="en-GB" sz="1400" dirty="0"/>
              <a:t> 245-264</a:t>
            </a:r>
            <a:r>
              <a:rPr lang="en-GB" sz="1400" dirty="0" smtClean="0"/>
              <a:t>.</a:t>
            </a:r>
            <a:br>
              <a:rPr lang="en-GB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Mutton</a:t>
            </a:r>
            <a:r>
              <a:rPr lang="en-US" sz="1400" dirty="0"/>
              <a:t>, T., Burn, K &amp; Hagger, H. (2010) Making sense of learning to teach: learners in context, </a:t>
            </a:r>
            <a:r>
              <a:rPr lang="en-US" sz="1400" i="1" dirty="0"/>
              <a:t>Research Papers in Education </a:t>
            </a:r>
            <a:r>
              <a:rPr lang="en-US" sz="1400" dirty="0"/>
              <a:t>25 (1) </a:t>
            </a:r>
            <a:r>
              <a:rPr lang="en-US" sz="1400" dirty="0" smtClean="0"/>
              <a:t>73-91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GB" sz="1400" dirty="0" err="1" smtClean="0"/>
              <a:t>Malmberg</a:t>
            </a:r>
            <a:r>
              <a:rPr lang="en-GB" sz="1400" dirty="0"/>
              <a:t>, L., Hagger, H., Burn, K., Mutton, T. &amp; Colls, H. </a:t>
            </a:r>
            <a:r>
              <a:rPr lang="en-GB" sz="1400" dirty="0" smtClean="0"/>
              <a:t>(2010) Observed </a:t>
            </a:r>
            <a:r>
              <a:rPr lang="en-GB" sz="1400" dirty="0"/>
              <a:t>Classroom Quality during Teacher Education and two years of Professional Practice, </a:t>
            </a:r>
            <a:r>
              <a:rPr lang="en-GB" sz="1400" i="1" dirty="0"/>
              <a:t>Journal of Educational Psychology </a:t>
            </a:r>
            <a:r>
              <a:rPr lang="en-US" sz="1400" dirty="0"/>
              <a:t>102(4), 916-932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US" sz="1400" dirty="0" smtClean="0"/>
              <a:t>Burn</a:t>
            </a:r>
            <a:r>
              <a:rPr lang="en-US" sz="1400" dirty="0"/>
              <a:t>, K., Hagger, H. &amp; Mutton, T. </a:t>
            </a:r>
            <a:r>
              <a:rPr lang="en-US" sz="1400" dirty="0" smtClean="0"/>
              <a:t>(2010)  Strengthening </a:t>
            </a:r>
            <a:r>
              <a:rPr lang="en-US" sz="1400" dirty="0"/>
              <a:t>and sustaining learning in the second year of teaching, </a:t>
            </a:r>
            <a:r>
              <a:rPr lang="en-US" sz="1400" i="1" dirty="0"/>
              <a:t>Oxford Review of Education</a:t>
            </a:r>
            <a:r>
              <a:rPr lang="en-US" sz="1400" dirty="0"/>
              <a:t> 36 (6) 639-659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Mutton</a:t>
            </a:r>
            <a:r>
              <a:rPr lang="en-US" sz="1400" dirty="0"/>
              <a:t>, T., Burn, K. &amp; Hagger, H.  </a:t>
            </a:r>
            <a:r>
              <a:rPr lang="en-US" sz="1400" dirty="0" smtClean="0"/>
              <a:t>(2011) Learning </a:t>
            </a:r>
            <a:r>
              <a:rPr lang="en-US" sz="1400" dirty="0"/>
              <a:t>to Plan, Planning to Learn; the Developing Expertise of Beginning Teachers, </a:t>
            </a:r>
            <a:r>
              <a:rPr lang="en-US" sz="1400" i="1" dirty="0"/>
              <a:t>Teachers and Teaching: Theory and Practice</a:t>
            </a:r>
            <a:r>
              <a:rPr lang="en-US" sz="1400" dirty="0"/>
              <a:t>, 17 (4) 399-416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GB" sz="1400" dirty="0"/>
              <a:t>Hagger, H., Mutton, T &amp; Burn, K.  </a:t>
            </a:r>
            <a:r>
              <a:rPr lang="en-GB" sz="1400" dirty="0" smtClean="0"/>
              <a:t>(2011) Surprising </a:t>
            </a:r>
            <a:r>
              <a:rPr lang="en-GB" sz="1400" dirty="0"/>
              <a:t>but not shocking: the reality of the first year of teaching, </a:t>
            </a:r>
            <a:r>
              <a:rPr lang="en-GB" sz="1400" i="1" dirty="0"/>
              <a:t>Cambridge Journal of Education, </a:t>
            </a:r>
            <a:r>
              <a:rPr lang="en-GB" sz="1400" dirty="0"/>
              <a:t>41 (4) 387-405</a:t>
            </a:r>
            <a:r>
              <a:rPr lang="en-GB" sz="1400" dirty="0" smtClean="0"/>
              <a:t>.</a:t>
            </a:r>
            <a:br>
              <a:rPr lang="en-GB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Burn, K. Hagger, H. and Mutton, T. (2015) </a:t>
            </a:r>
            <a:r>
              <a:rPr lang="en-US" sz="1400" i="1" dirty="0" smtClean="0"/>
              <a:t>Beginning Teachers’ Learning: Making Experience Count , </a:t>
            </a:r>
            <a:r>
              <a:rPr lang="en-US" sz="1400" dirty="0" smtClean="0"/>
              <a:t>Critical Publishing.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395536" y="3429000"/>
            <a:ext cx="4957012" cy="3060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800000"/>
              </a:buClr>
              <a:buNone/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3 aspects of professional knowledge</a:t>
            </a:r>
          </a:p>
          <a:p>
            <a:pPr>
              <a:buClr>
                <a:srgbClr val="800000"/>
              </a:buCl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Situated understanding 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i="1" dirty="0" err="1" smtClean="0"/>
              <a:t>phronesis</a:t>
            </a:r>
            <a:r>
              <a:rPr lang="en-GB" sz="2400" b="1" i="1" dirty="0" smtClean="0"/>
              <a:t/>
            </a:r>
            <a:br>
              <a:rPr lang="en-GB" sz="2400" b="1" i="1" dirty="0" smtClean="0"/>
            </a:br>
            <a:endParaRPr lang="en-GB" sz="1200" dirty="0" smtClean="0"/>
          </a:p>
          <a:p>
            <a:pPr>
              <a:buClr>
                <a:srgbClr val="800000"/>
              </a:buCl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Technical knowledge 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i="1" dirty="0" err="1" smtClean="0"/>
              <a:t>techne</a:t>
            </a:r>
            <a:r>
              <a:rPr lang="en-GB" sz="2400" b="1" i="1" dirty="0" smtClean="0"/>
              <a:t/>
            </a:r>
            <a:br>
              <a:rPr lang="en-GB" sz="2400" b="1" i="1" dirty="0" smtClean="0"/>
            </a:br>
            <a:endParaRPr lang="en-GB" sz="1200" b="1" dirty="0" smtClean="0"/>
          </a:p>
          <a:p>
            <a:pPr>
              <a:buClr>
                <a:srgbClr val="800000"/>
              </a:buClr>
              <a:defRPr/>
            </a:pP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Critical reflection </a:t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i="1" dirty="0" smtClean="0"/>
              <a:t>episteme</a:t>
            </a:r>
            <a:endParaRPr lang="en-GB" sz="2000" dirty="0" smtClean="0"/>
          </a:p>
          <a:p>
            <a:pPr>
              <a:buClr>
                <a:srgbClr val="800000"/>
              </a:buClr>
              <a:defRPr/>
            </a:pPr>
            <a:endParaRPr lang="en-GB" sz="2200" dirty="0" smtClean="0"/>
          </a:p>
        </p:txBody>
      </p:sp>
      <p:pic>
        <p:nvPicPr>
          <p:cNvPr id="6" name="Picture 5" descr="Apprenticeshi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9144" y="980728"/>
            <a:ext cx="2527539" cy="184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technicia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7343" y="3108322"/>
            <a:ext cx="1671142" cy="222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707904" y="476672"/>
            <a:ext cx="5401922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800000"/>
              </a:buClr>
              <a:buNone/>
              <a:defRPr/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2 popular conceptions of a good teacher</a:t>
            </a:r>
            <a:endParaRPr lang="en-GB" sz="2200" dirty="0" smtClean="0">
              <a:solidFill>
                <a:srgbClr val="C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75720" y="5486280"/>
            <a:ext cx="5401922" cy="12241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800000"/>
              </a:buClr>
              <a:buNone/>
              <a:defRPr/>
            </a:pPr>
            <a:r>
              <a:rPr lang="en-GB" sz="2400" b="1" dirty="0" smtClean="0">
                <a:solidFill>
                  <a:srgbClr val="C00000"/>
                </a:solidFill>
              </a:rPr>
              <a:t>Both inadequate as they stand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the conception of teacher as professional encompasses all three</a:t>
            </a:r>
            <a:endParaRPr lang="en-GB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Picture 4" descr="log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BERA-RS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1196752"/>
            <a:ext cx="1481307" cy="207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329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583630"/>
              </p:ext>
            </p:extLst>
          </p:nvPr>
        </p:nvGraphicFramePr>
        <p:xfrm>
          <a:off x="827584" y="1412776"/>
          <a:ext cx="7715200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5302488"/>
            <a:ext cx="79928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600" b="1" dirty="0" smtClean="0">
                <a:solidFill>
                  <a:schemeClr val="tx2"/>
                </a:solidFill>
              </a:rPr>
              <a:t>Combining</a:t>
            </a:r>
            <a:r>
              <a:rPr lang="en-GB" sz="46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GB" sz="4600" dirty="0" smtClean="0">
                <a:solidFill>
                  <a:schemeClr val="tx2"/>
                </a:solidFill>
              </a:rPr>
              <a:t>the roles of teacher and learner</a:t>
            </a:r>
            <a:endParaRPr lang="en-GB" sz="4600" dirty="0">
              <a:solidFill>
                <a:schemeClr val="tx2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4493704" y="3969618"/>
            <a:ext cx="366700" cy="1475606"/>
          </a:xfrm>
          <a:prstGeom prst="upArrow">
            <a:avLst/>
          </a:prstGeom>
          <a:solidFill>
            <a:srgbClr val="9E9A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logo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597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F0C122-1455-4C04-A7E6-8EA8C45D5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84F0C122-1455-4C04-A7E6-8EA8C45D5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691797-82FE-45DD-B48E-F25C8678F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F691797-82FE-45DD-B48E-F25C8678F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2048"/>
            <a:ext cx="6141368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The challenges inherent in teaching</a:t>
            </a:r>
            <a:endParaRPr lang="en-GB" sz="3200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6385433"/>
              </p:ext>
            </p:extLst>
          </p:nvPr>
        </p:nvGraphicFramePr>
        <p:xfrm>
          <a:off x="0" y="2276872"/>
          <a:ext cx="2952328" cy="284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8440" y="1124744"/>
            <a:ext cx="59046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 smtClean="0"/>
              <a:t>The </a:t>
            </a:r>
            <a:r>
              <a:rPr lang="en-GB" sz="2800" b="1" dirty="0"/>
              <a:t>range of knowledge that </a:t>
            </a:r>
            <a:r>
              <a:rPr lang="en-GB" sz="2800" b="1" dirty="0" smtClean="0"/>
              <a:t>	teachers </a:t>
            </a:r>
            <a:r>
              <a:rPr lang="en-GB" sz="2800" b="1" dirty="0"/>
              <a:t>need </a:t>
            </a:r>
            <a:endParaRPr lang="en-GB" sz="2800" b="1" dirty="0" smtClean="0"/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Of learners </a:t>
            </a:r>
            <a:r>
              <a:rPr lang="en-GB" sz="2800" dirty="0">
                <a:solidFill>
                  <a:schemeClr val="tx2"/>
                </a:solidFill>
              </a:rPr>
              <a:t>and learning; </a:t>
            </a:r>
            <a:endParaRPr lang="en-GB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Of subject </a:t>
            </a:r>
            <a:r>
              <a:rPr lang="en-GB" sz="2800" dirty="0">
                <a:solidFill>
                  <a:schemeClr val="tx2"/>
                </a:solidFill>
              </a:rPr>
              <a:t>matter and curriculum goals</a:t>
            </a:r>
            <a:r>
              <a:rPr lang="en-GB" sz="28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Of knowledge </a:t>
            </a:r>
            <a:r>
              <a:rPr lang="en-GB" sz="2800" dirty="0">
                <a:solidFill>
                  <a:schemeClr val="tx2"/>
                </a:solidFill>
              </a:rPr>
              <a:t>of teaching </a:t>
            </a:r>
            <a:endParaRPr lang="en-GB" sz="2800" dirty="0" smtClean="0">
              <a:solidFill>
                <a:schemeClr val="tx2"/>
              </a:solidFill>
            </a:endParaRPr>
          </a:p>
          <a:p>
            <a:pPr algn="r"/>
            <a:r>
              <a:rPr lang="en-GB" sz="2000" dirty="0" smtClean="0">
                <a:solidFill>
                  <a:schemeClr val="tx2"/>
                </a:solidFill>
              </a:rPr>
              <a:t>(</a:t>
            </a:r>
            <a:r>
              <a:rPr lang="en-GB" sz="2000" dirty="0" err="1" smtClean="0">
                <a:solidFill>
                  <a:schemeClr val="tx2"/>
                </a:solidFill>
              </a:rPr>
              <a:t>Bransford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i="1" dirty="0" smtClean="0">
                <a:solidFill>
                  <a:schemeClr val="tx2"/>
                </a:solidFill>
              </a:rPr>
              <a:t>et al</a:t>
            </a:r>
            <a:r>
              <a:rPr lang="en-GB" sz="2000" dirty="0" smtClean="0">
                <a:solidFill>
                  <a:schemeClr val="tx2"/>
                </a:solidFill>
              </a:rPr>
              <a:t>. 2007)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8440" y="4210038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</a:rPr>
              <a:t>2. The importance of interpretation &amp;</a:t>
            </a:r>
            <a:r>
              <a:rPr lang="en-GB" sz="2800" b="1" dirty="0" smtClean="0">
                <a:solidFill>
                  <a:prstClr val="black"/>
                </a:solidFill>
              </a:rPr>
              <a:t> 	judgement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6" name="Picture 4" descr="logo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73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‘Clinical reasoning’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>
              <a:buNone/>
            </a:pPr>
            <a:r>
              <a:rPr lang="en-GB" i="1" dirty="0" smtClean="0"/>
              <a:t>	</a:t>
            </a:r>
            <a:r>
              <a:rPr lang="en-GB" sz="3600" i="1" dirty="0" smtClean="0">
                <a:solidFill>
                  <a:srgbClr val="002060"/>
                </a:solidFill>
              </a:rPr>
              <a:t>... the </a:t>
            </a:r>
            <a:r>
              <a:rPr lang="en-GB" sz="3600" i="1" dirty="0" smtClean="0">
                <a:solidFill>
                  <a:srgbClr val="002060"/>
                </a:solidFill>
              </a:rPr>
              <a:t>analytical and intuitive cognitive processes </a:t>
            </a:r>
            <a:r>
              <a:rPr lang="en-GB" sz="3600" i="1" dirty="0" smtClean="0">
                <a:solidFill>
                  <a:srgbClr val="002060"/>
                </a:solidFill>
              </a:rPr>
              <a:t>that professionals </a:t>
            </a:r>
            <a:r>
              <a:rPr lang="en-GB" sz="3600" i="1" dirty="0" smtClean="0">
                <a:solidFill>
                  <a:srgbClr val="002060"/>
                </a:solidFill>
              </a:rPr>
              <a:t>use to arrive at a best judged ethical response in a specific practice-based context</a:t>
            </a:r>
            <a:r>
              <a:rPr lang="en-GB" sz="3600" i="1" dirty="0" smtClean="0">
                <a:solidFill>
                  <a:srgbClr val="002060"/>
                </a:solidFill>
              </a:rPr>
              <a:t>.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(</a:t>
            </a:r>
            <a:r>
              <a:rPr lang="en-GB" sz="3600" dirty="0" err="1" smtClean="0">
                <a:solidFill>
                  <a:srgbClr val="002060"/>
                </a:solidFill>
              </a:rPr>
              <a:t>Krievaldt</a:t>
            </a:r>
            <a:r>
              <a:rPr lang="en-GB" sz="3600" dirty="0" smtClean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and </a:t>
            </a:r>
            <a:r>
              <a:rPr lang="en-GB" sz="3600" dirty="0" err="1" smtClean="0">
                <a:solidFill>
                  <a:srgbClr val="002060"/>
                </a:solidFill>
              </a:rPr>
              <a:t>Turnidge</a:t>
            </a:r>
            <a:r>
              <a:rPr lang="en-GB" sz="3600" dirty="0" smtClean="0">
                <a:solidFill>
                  <a:srgbClr val="002060"/>
                </a:solidFill>
              </a:rPr>
              <a:t>, 2013</a:t>
            </a:r>
            <a:r>
              <a:rPr lang="en-GB" sz="3600" dirty="0" smtClean="0">
                <a:solidFill>
                  <a:srgbClr val="002060"/>
                </a:solidFill>
              </a:rPr>
              <a:t>: 106) </a:t>
            </a:r>
            <a:endParaRPr lang="en-GB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2048"/>
            <a:ext cx="6141368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The challenges inherent in teaching</a:t>
            </a:r>
            <a:endParaRPr lang="en-GB" sz="3200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6385433"/>
              </p:ext>
            </p:extLst>
          </p:nvPr>
        </p:nvGraphicFramePr>
        <p:xfrm>
          <a:off x="0" y="2276872"/>
          <a:ext cx="2952328" cy="284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98440" y="1124744"/>
            <a:ext cx="590465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 smtClean="0"/>
              <a:t>The </a:t>
            </a:r>
            <a:r>
              <a:rPr lang="en-GB" sz="2800" b="1" dirty="0"/>
              <a:t>range of knowledge that </a:t>
            </a:r>
            <a:r>
              <a:rPr lang="en-GB" sz="2800" b="1" dirty="0" smtClean="0"/>
              <a:t>	teachers </a:t>
            </a:r>
            <a:r>
              <a:rPr lang="en-GB" sz="2800" b="1" dirty="0"/>
              <a:t>need </a:t>
            </a:r>
            <a:endParaRPr lang="en-GB" sz="2800" b="1" dirty="0" smtClean="0"/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Of learners </a:t>
            </a:r>
            <a:r>
              <a:rPr lang="en-GB" sz="2800" dirty="0">
                <a:solidFill>
                  <a:schemeClr val="tx2"/>
                </a:solidFill>
              </a:rPr>
              <a:t>and learning; </a:t>
            </a:r>
            <a:endParaRPr lang="en-GB" sz="2800" dirty="0" smtClean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Of subject </a:t>
            </a:r>
            <a:r>
              <a:rPr lang="en-GB" sz="2800" dirty="0">
                <a:solidFill>
                  <a:schemeClr val="tx2"/>
                </a:solidFill>
              </a:rPr>
              <a:t>matter and curriculum goals</a:t>
            </a:r>
            <a:r>
              <a:rPr lang="en-GB" sz="2800" dirty="0" smtClean="0">
                <a:solidFill>
                  <a:schemeClr val="tx2"/>
                </a:solidFill>
              </a:rPr>
              <a:t>;</a:t>
            </a:r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Of knowledge </a:t>
            </a:r>
            <a:r>
              <a:rPr lang="en-GB" sz="2800" dirty="0">
                <a:solidFill>
                  <a:schemeClr val="tx2"/>
                </a:solidFill>
              </a:rPr>
              <a:t>of teaching </a:t>
            </a:r>
            <a:endParaRPr lang="en-GB" sz="2800" dirty="0" smtClean="0">
              <a:solidFill>
                <a:schemeClr val="tx2"/>
              </a:solidFill>
            </a:endParaRPr>
          </a:p>
          <a:p>
            <a:pPr algn="r"/>
            <a:r>
              <a:rPr lang="en-GB" sz="2000" dirty="0" smtClean="0">
                <a:solidFill>
                  <a:schemeClr val="tx2"/>
                </a:solidFill>
              </a:rPr>
              <a:t>(</a:t>
            </a:r>
            <a:r>
              <a:rPr lang="en-GB" sz="2000" dirty="0" err="1" smtClean="0">
                <a:solidFill>
                  <a:schemeClr val="tx2"/>
                </a:solidFill>
              </a:rPr>
              <a:t>Bransford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i="1" dirty="0" smtClean="0">
                <a:solidFill>
                  <a:schemeClr val="tx2"/>
                </a:solidFill>
              </a:rPr>
              <a:t>et al</a:t>
            </a:r>
            <a:r>
              <a:rPr lang="en-GB" sz="2000" dirty="0" smtClean="0">
                <a:solidFill>
                  <a:schemeClr val="tx2"/>
                </a:solidFill>
              </a:rPr>
              <a:t>. 2007)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8440" y="4210038"/>
            <a:ext cx="590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>
                <a:solidFill>
                  <a:prstClr val="black"/>
                </a:solidFill>
              </a:rPr>
              <a:t>2. The importance of interpretation &amp;</a:t>
            </a:r>
            <a:r>
              <a:rPr lang="en-GB" sz="2800" b="1" dirty="0" smtClean="0">
                <a:solidFill>
                  <a:prstClr val="black"/>
                </a:solidFill>
              </a:rPr>
              <a:t> 	judgement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endParaRPr lang="en-GB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2"/>
                </a:solidFill>
              </a:rPr>
              <a:t>The </a:t>
            </a:r>
            <a:r>
              <a:rPr lang="en-GB" sz="2800" dirty="0" smtClean="0">
                <a:solidFill>
                  <a:schemeClr val="tx2"/>
                </a:solidFill>
              </a:rPr>
              <a:t>complexity of the classroom </a:t>
            </a:r>
            <a:r>
              <a:rPr lang="en-GB" sz="2400" dirty="0" smtClean="0">
                <a:solidFill>
                  <a:schemeClr val="tx2"/>
                </a:solidFill>
              </a:rPr>
              <a:t>(Doyle, 1977)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2"/>
                </a:solidFill>
              </a:rPr>
              <a:t>Reconciling competing concerns </a:t>
            </a:r>
            <a:r>
              <a:rPr lang="en-GB" sz="2000" dirty="0" smtClean="0">
                <a:solidFill>
                  <a:schemeClr val="tx2"/>
                </a:solidFill>
              </a:rPr>
              <a:t>(Kennedy, 2004, 2005; Burn </a:t>
            </a:r>
            <a:r>
              <a:rPr lang="en-GB" sz="2000" i="1" dirty="0" smtClean="0">
                <a:solidFill>
                  <a:schemeClr val="tx2"/>
                </a:solidFill>
              </a:rPr>
              <a:t>et al</a:t>
            </a:r>
            <a:r>
              <a:rPr lang="en-GB" sz="2000" dirty="0" smtClean="0">
                <a:solidFill>
                  <a:schemeClr val="tx2"/>
                </a:solidFill>
              </a:rPr>
              <a:t>. 2003)</a:t>
            </a:r>
            <a:endParaRPr lang="en-GB" sz="2000" dirty="0">
              <a:solidFill>
                <a:schemeClr val="tx2"/>
              </a:solidFill>
            </a:endParaRPr>
          </a:p>
        </p:txBody>
      </p:sp>
      <p:pic>
        <p:nvPicPr>
          <p:cNvPr id="6" name="Picture 4" descr="logo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73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Competing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002060"/>
                </a:solidFill>
              </a:rPr>
              <a:t>covering desirable content</a:t>
            </a:r>
            <a:r>
              <a:rPr lang="en-GB" dirty="0" smtClean="0">
                <a:solidFill>
                  <a:srgbClr val="002060"/>
                </a:solidFill>
              </a:rPr>
              <a:t>; 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fostering student learning;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increasing students’ willingness to participate;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maintaining lesson momentum;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creating a civil classroom community;  and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attending to their own cognitive and emotional needs</a:t>
            </a:r>
            <a:r>
              <a:rPr lang="en-GB" dirty="0" smtClean="0">
                <a:solidFill>
                  <a:srgbClr val="002060"/>
                </a:solidFill>
              </a:rPr>
              <a:t>   (Kennedy, 2004, 2005).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5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endParaRPr lang="en-GB" sz="2800" b="1" dirty="0" smtClean="0"/>
          </a:p>
          <a:p>
            <a:pPr marL="514350" indent="-514350">
              <a:buAutoNum type="arabicPeriod"/>
            </a:pPr>
            <a:endParaRPr lang="en-GB" sz="2800" b="1" dirty="0" smtClean="0"/>
          </a:p>
          <a:p>
            <a:pPr marL="514350" indent="-514350">
              <a:buAutoNum type="arabicPeriod"/>
            </a:pPr>
            <a:r>
              <a:rPr lang="en-GB" sz="2800" b="1" dirty="0" smtClean="0"/>
              <a:t>Professional knowledge has </a:t>
            </a:r>
            <a:br>
              <a:rPr lang="en-GB" sz="2800" b="1" dirty="0" smtClean="0"/>
            </a:br>
            <a:r>
              <a:rPr lang="en-GB" sz="2800" b="1" dirty="0" smtClean="0"/>
              <a:t>to be enacted</a:t>
            </a:r>
            <a:br>
              <a:rPr lang="en-GB" sz="2800" b="1" dirty="0" smtClean="0"/>
            </a:br>
            <a:r>
              <a:rPr lang="en-GB" sz="2000" dirty="0" smtClean="0">
                <a:solidFill>
                  <a:schemeClr val="tx2"/>
                </a:solidFill>
              </a:rPr>
              <a:t>(</a:t>
            </a:r>
            <a:r>
              <a:rPr lang="en-GB" sz="2000" dirty="0" err="1" smtClean="0">
                <a:solidFill>
                  <a:schemeClr val="tx2"/>
                </a:solidFill>
              </a:rPr>
              <a:t>Buchmann</a:t>
            </a:r>
            <a:r>
              <a:rPr lang="en-GB" sz="2000" dirty="0" smtClean="0">
                <a:solidFill>
                  <a:schemeClr val="tx2"/>
                </a:solidFill>
              </a:rPr>
              <a:t>, 1984; </a:t>
            </a:r>
            <a:r>
              <a:rPr lang="en-GB" sz="2000" dirty="0" err="1" smtClean="0">
                <a:solidFill>
                  <a:schemeClr val="tx2"/>
                </a:solidFill>
              </a:rPr>
              <a:t>Shulman</a:t>
            </a:r>
            <a:r>
              <a:rPr lang="en-GB" sz="2000" dirty="0" smtClean="0">
                <a:solidFill>
                  <a:schemeClr val="tx2"/>
                </a:solidFill>
              </a:rPr>
              <a:t> 1998)</a:t>
            </a:r>
          </a:p>
          <a:p>
            <a:pPr marL="514350" indent="-514350">
              <a:buAutoNum type="arabicPeriod"/>
            </a:pPr>
            <a:r>
              <a:rPr lang="en-GB" sz="2800" b="1" dirty="0" smtClean="0"/>
              <a:t>Simple ‘rules of thumb’ are </a:t>
            </a:r>
            <a:br>
              <a:rPr lang="en-GB" sz="2800" b="1" dirty="0" smtClean="0"/>
            </a:br>
            <a:r>
              <a:rPr lang="en-GB" sz="2800" b="1" dirty="0" smtClean="0"/>
              <a:t>not enough</a:t>
            </a:r>
            <a:br>
              <a:rPr lang="en-GB" sz="2800" b="1" dirty="0" smtClean="0"/>
            </a:br>
            <a:r>
              <a:rPr lang="en-GB" sz="2000" dirty="0" smtClean="0">
                <a:solidFill>
                  <a:schemeClr val="tx2"/>
                </a:solidFill>
              </a:rPr>
              <a:t>(Kennedy 2006; </a:t>
            </a:r>
            <a:r>
              <a:rPr lang="en-GB" sz="2000" dirty="0" err="1" smtClean="0">
                <a:solidFill>
                  <a:schemeClr val="tx2"/>
                </a:solidFill>
              </a:rPr>
              <a:t>Hammerness</a:t>
            </a:r>
            <a:r>
              <a:rPr lang="en-GB" sz="2000" dirty="0" smtClean="0">
                <a:solidFill>
                  <a:schemeClr val="tx2"/>
                </a:solidFill>
              </a:rPr>
              <a:t> </a:t>
            </a:r>
            <a:r>
              <a:rPr lang="en-GB" sz="2000" i="1" dirty="0" smtClean="0">
                <a:solidFill>
                  <a:schemeClr val="tx2"/>
                </a:solidFill>
              </a:rPr>
              <a:t>et al. </a:t>
            </a:r>
            <a:br>
              <a:rPr lang="en-GB" sz="2000" i="1" dirty="0" smtClean="0">
                <a:solidFill>
                  <a:schemeClr val="tx2"/>
                </a:solidFill>
              </a:rPr>
            </a:br>
            <a:r>
              <a:rPr lang="en-GB" sz="2000" i="1" dirty="0" smtClean="0">
                <a:solidFill>
                  <a:schemeClr val="tx2"/>
                </a:solidFill>
              </a:rPr>
              <a:t>2005; </a:t>
            </a:r>
            <a:r>
              <a:rPr lang="en-GB" sz="2000" dirty="0" smtClean="0">
                <a:solidFill>
                  <a:schemeClr val="tx2"/>
                </a:solidFill>
              </a:rPr>
              <a:t>Hagger &amp; McIntyre, 2006)</a:t>
            </a:r>
          </a:p>
          <a:p>
            <a:pPr marL="514350" indent="-514350">
              <a:buAutoNum type="arabicPeriod"/>
            </a:pPr>
            <a:r>
              <a:rPr lang="en-GB" sz="2800" b="1" dirty="0" smtClean="0"/>
              <a:t>Expertise revealed in practice is</a:t>
            </a:r>
            <a:br>
              <a:rPr lang="en-GB" sz="2800" b="1" dirty="0" smtClean="0"/>
            </a:br>
            <a:r>
              <a:rPr lang="en-GB" sz="2800" b="1" dirty="0" smtClean="0"/>
              <a:t>difficult to articulate </a:t>
            </a:r>
            <a:br>
              <a:rPr lang="en-GB" sz="2800" b="1" dirty="0" smtClean="0"/>
            </a:br>
            <a:r>
              <a:rPr lang="en-GB" sz="2000" dirty="0" smtClean="0">
                <a:solidFill>
                  <a:schemeClr val="tx2"/>
                </a:solidFill>
              </a:rPr>
              <a:t>(Hagger 1997, Hagger &amp; McIntyre 2006, </a:t>
            </a:r>
            <a:r>
              <a:rPr lang="en-GB" sz="2000" dirty="0" err="1" smtClean="0">
                <a:solidFill>
                  <a:schemeClr val="tx2"/>
                </a:solidFill>
              </a:rPr>
              <a:t>Eraut</a:t>
            </a:r>
            <a:r>
              <a:rPr lang="en-GB" sz="2000" dirty="0" smtClean="0">
                <a:solidFill>
                  <a:schemeClr val="tx2"/>
                </a:solidFill>
              </a:rPr>
              <a:t> 2000)</a:t>
            </a:r>
          </a:p>
          <a:p>
            <a:pPr marL="514350" indent="-514350">
              <a:buAutoNum type="arabicPeriod"/>
            </a:pPr>
            <a:r>
              <a:rPr lang="en-GB" sz="2800" b="1" dirty="0" smtClean="0"/>
              <a:t>Asking critical questions  of experienced teachers demands sensitivity and self-awareness </a:t>
            </a:r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>
                <a:solidFill>
                  <a:schemeClr val="tx2"/>
                </a:solidFill>
              </a:rPr>
              <a:t>(Hagger 1997, Hagger &amp; McIntyre 2006)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40152" y="1628800"/>
            <a:ext cx="2841179" cy="2841179"/>
            <a:chOff x="111149" y="0"/>
            <a:chExt cx="2841179" cy="2841179"/>
          </a:xfrm>
          <a:solidFill>
            <a:srgbClr val="FFFF00">
              <a:alpha val="50000"/>
            </a:srgbClr>
          </a:solidFill>
        </p:grpSpPr>
        <p:sp>
          <p:nvSpPr>
            <p:cNvPr id="6" name="Oval 5"/>
            <p:cNvSpPr/>
            <p:nvPr/>
          </p:nvSpPr>
          <p:spPr>
            <a:xfrm>
              <a:off x="111149" y="0"/>
              <a:ext cx="2841179" cy="2841179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527230" y="416081"/>
              <a:ext cx="2009017" cy="200901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300" b="1" kern="1200" dirty="0" smtClean="0"/>
                <a:t>Learning </a:t>
              </a:r>
              <a:r>
                <a:rPr lang="en-GB" sz="4300" kern="1200" dirty="0" smtClean="0"/>
                <a:t>to teach</a:t>
              </a:r>
              <a:endParaRPr lang="en-GB" sz="4300" kern="1200" dirty="0"/>
            </a:p>
          </p:txBody>
        </p:sp>
      </p:grpSp>
      <p:pic>
        <p:nvPicPr>
          <p:cNvPr id="9" name="Picture 4" descr="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088232" cy="648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55776" y="260648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The challenges inherent in learning to teach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2725</TotalTime>
  <Words>647</Words>
  <Application>Microsoft Office PowerPoint</Application>
  <PresentationFormat>On-screen Show (4:3)</PresentationFormat>
  <Paragraphs>176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Knowing about teaching, learning to teach and beginning teachers as learners. What does research tell us?</vt:lpstr>
      <vt:lpstr>Slide 2</vt:lpstr>
      <vt:lpstr>Slide 3</vt:lpstr>
      <vt:lpstr>Slide 4</vt:lpstr>
      <vt:lpstr>The challenges inherent in teaching</vt:lpstr>
      <vt:lpstr>‘Clinical reasoning’ </vt:lpstr>
      <vt:lpstr>The challenges inherent in teaching</vt:lpstr>
      <vt:lpstr>Competing concerns</vt:lpstr>
      <vt:lpstr>Slide 9</vt:lpstr>
      <vt:lpstr>Slide 10</vt:lpstr>
      <vt:lpstr>Slide 11</vt:lpstr>
      <vt:lpstr>Slide 12</vt:lpstr>
      <vt:lpstr>Slide 13</vt:lpstr>
      <vt:lpstr>The DEBT project Developing Expertise of Beginning Teachers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Implications for teacher educators and for partnerships</vt:lpstr>
      <vt:lpstr>Read more ....</vt:lpstr>
      <vt:lpstr>Burn, K., Hagger, H., Mutton, T., &amp; Everton T. (2000) Beyond Concerns with Self:  the sophisticated thinking of beginning teachers, Journal of Education for Teaching, 26 (3) pp 259 – 278  Burn, K., Hagger, H., Mutton, T. &amp; Everton T. (2003) ‘The complex development of student teachers’ thinking’, Teachers and Teaching: Theory and Practice, 9 (4) pp 309-331  Hagger, H., Burn, K., Mutton, T. &amp; Brindley, S. (2008) Practice makes perfect? Learning to learn as a teacher in Oxford Review of Education 34 (2), 159-178  Younger, M., Brindley, S., Pedder, D. and Hagger, H. (2004) ‘Starting points: teachers’ reasons for becoming teachers and their preconceptions of what this will mean’, European Journal of Teacher Education 27(4), 245-264.  Mutton, T., Burn, K &amp; Hagger, H. (2010) Making sense of learning to teach: learners in context, Research Papers in Education 25 (1) 73-91  Malmberg, L., Hagger, H., Burn, K., Mutton, T. &amp; Colls, H. (2010) Observed Classroom Quality during Teacher Education and two years of Professional Practice, Journal of Educational Psychology 102(4), 916-932.  Burn, K., Hagger, H. &amp; Mutton, T. (2010)  Strengthening and sustaining learning in the second year of teaching, Oxford Review of Education 36 (6) 639-659.  Mutton, T., Burn, K. &amp; Hagger, H.  (2011) Learning to Plan, Planning to Learn; the Developing Expertise of Beginning Teachers, Teachers and Teaching: Theory and Practice, 17 (4) 399-416.  Hagger, H., Mutton, T &amp; Burn, K.  (2011) Surprising but not shocking: the reality of the first year of teaching, Cambridge Journal of Education, 41 (4) 387-405.  Burn, K. Hagger, H. and Mutton, T. (2015) Beginning Teachers’ Learning: Making Experience Count , Critical Publishing.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are not always as you might expect: what our ten years of research into the development of beginning teachers tells us.</dc:title>
  <dc:creator>TrevorM</dc:creator>
  <cp:lastModifiedBy>Education</cp:lastModifiedBy>
  <cp:revision>186</cp:revision>
  <cp:lastPrinted>2014-09-23T22:15:26Z</cp:lastPrinted>
  <dcterms:created xsi:type="dcterms:W3CDTF">2011-07-07T10:58:33Z</dcterms:created>
  <dcterms:modified xsi:type="dcterms:W3CDTF">2015-05-13T22:41:04Z</dcterms:modified>
</cp:coreProperties>
</file>