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4" r:id="rId3"/>
    <p:sldId id="284" r:id="rId4"/>
    <p:sldId id="292" r:id="rId5"/>
    <p:sldId id="257" r:id="rId6"/>
    <p:sldId id="258" r:id="rId7"/>
    <p:sldId id="259" r:id="rId8"/>
    <p:sldId id="260" r:id="rId9"/>
    <p:sldId id="291" r:id="rId10"/>
    <p:sldId id="261" r:id="rId11"/>
    <p:sldId id="263" r:id="rId12"/>
    <p:sldId id="264" r:id="rId13"/>
    <p:sldId id="265" r:id="rId14"/>
    <p:sldId id="266" r:id="rId15"/>
    <p:sldId id="267" r:id="rId16"/>
    <p:sldId id="268" r:id="rId17"/>
    <p:sldId id="269" r:id="rId18"/>
    <p:sldId id="270" r:id="rId19"/>
    <p:sldId id="271" r:id="rId20"/>
    <p:sldId id="273" r:id="rId21"/>
    <p:sldId id="274" r:id="rId22"/>
    <p:sldId id="276" r:id="rId23"/>
    <p:sldId id="277" r:id="rId24"/>
    <p:sldId id="275" r:id="rId25"/>
    <p:sldId id="278" r:id="rId26"/>
    <p:sldId id="279" r:id="rId27"/>
    <p:sldId id="280" r:id="rId28"/>
    <p:sldId id="281" r:id="rId29"/>
    <p:sldId id="282" r:id="rId30"/>
    <p:sldId id="283" r:id="rId31"/>
    <p:sldId id="285" r:id="rId32"/>
    <p:sldId id="290" r:id="rId33"/>
    <p:sldId id="286" r:id="rId34"/>
    <p:sldId id="287" r:id="rId35"/>
    <p:sldId id="288" r:id="rId36"/>
    <p:sldId id="293"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05" autoAdjust="0"/>
  </p:normalViewPr>
  <p:slideViewPr>
    <p:cSldViewPr snapToGrid="0">
      <p:cViewPr varScale="1">
        <p:scale>
          <a:sx n="64" d="100"/>
          <a:sy n="64" d="100"/>
        </p:scale>
        <p:origin x="12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3B5A2-0CFD-4576-A11E-330BEE722633}" type="datetimeFigureOut">
              <a:rPr lang="en-GB" smtClean="0"/>
              <a:t>14/05/2017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B2477-352C-4D39-BEB1-3A78803FEBEC}" type="slidenum">
              <a:rPr lang="en-GB" smtClean="0"/>
              <a:t>‹#›</a:t>
            </a:fld>
            <a:endParaRPr lang="en-GB"/>
          </a:p>
        </p:txBody>
      </p:sp>
    </p:spTree>
    <p:extLst>
      <p:ext uri="{BB962C8B-B14F-4D97-AF65-F5344CB8AC3E}">
        <p14:creationId xmlns:p14="http://schemas.microsoft.com/office/powerpoint/2010/main" val="16431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1B2477-352C-4D39-BEB1-3A78803FEBEC}" type="slidenum">
              <a:rPr lang="en-GB" smtClean="0"/>
              <a:t>3</a:t>
            </a:fld>
            <a:endParaRPr lang="en-GB"/>
          </a:p>
        </p:txBody>
      </p:sp>
    </p:spTree>
    <p:extLst>
      <p:ext uri="{BB962C8B-B14F-4D97-AF65-F5344CB8AC3E}">
        <p14:creationId xmlns:p14="http://schemas.microsoft.com/office/powerpoint/2010/main" val="272781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FEAAEA-C5F1-4002-9A12-407057E3619A}" type="datetimeFigureOut">
              <a:rPr lang="en-GB" smtClean="0"/>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401460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EAAEA-C5F1-4002-9A12-407057E3619A}" type="datetimeFigureOut">
              <a:rPr lang="en-GB" smtClean="0"/>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355246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EAAEA-C5F1-4002-9A12-407057E3619A}" type="datetimeFigureOut">
              <a:rPr lang="en-GB" smtClean="0"/>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207872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FEAAEA-C5F1-4002-9A12-407057E3619A}" type="datetimeFigureOut">
              <a:rPr lang="en-GB" smtClean="0"/>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303219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FEAAEA-C5F1-4002-9A12-407057E3619A}" type="datetimeFigureOut">
              <a:rPr lang="en-GB" smtClean="0"/>
              <a:t>14/05/2017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33207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FEAAEA-C5F1-4002-9A12-407057E3619A}" type="datetimeFigureOut">
              <a:rPr lang="en-GB" smtClean="0"/>
              <a:t>14/05/2017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147322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FEAAEA-C5F1-4002-9A12-407057E3619A}" type="datetimeFigureOut">
              <a:rPr lang="en-GB" smtClean="0"/>
              <a:t>14/05/2017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74635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FEAAEA-C5F1-4002-9A12-407057E3619A}" type="datetimeFigureOut">
              <a:rPr lang="en-GB" smtClean="0"/>
              <a:t>14/05/2017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279524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EAAEA-C5F1-4002-9A12-407057E3619A}" type="datetimeFigureOut">
              <a:rPr lang="en-GB" smtClean="0"/>
              <a:t>14/05/2017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2551763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FEAAEA-C5F1-4002-9A12-407057E3619A}" type="datetimeFigureOut">
              <a:rPr lang="en-GB" smtClean="0"/>
              <a:t>14/05/2017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339624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FEAAEA-C5F1-4002-9A12-407057E3619A}" type="datetimeFigureOut">
              <a:rPr lang="en-GB" smtClean="0"/>
              <a:t>14/05/2017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14174C-446C-4AC8-BDB5-17AFFE0287C6}" type="slidenum">
              <a:rPr lang="en-GB" smtClean="0"/>
              <a:t>‹#›</a:t>
            </a:fld>
            <a:endParaRPr lang="en-GB"/>
          </a:p>
        </p:txBody>
      </p:sp>
    </p:spTree>
    <p:extLst>
      <p:ext uri="{BB962C8B-B14F-4D97-AF65-F5344CB8AC3E}">
        <p14:creationId xmlns:p14="http://schemas.microsoft.com/office/powerpoint/2010/main" val="79498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EAAEA-C5F1-4002-9A12-407057E3619A}" type="datetimeFigureOut">
              <a:rPr lang="en-GB" smtClean="0"/>
              <a:t>14/05/2017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4174C-446C-4AC8-BDB5-17AFFE0287C6}" type="slidenum">
              <a:rPr lang="en-GB" smtClean="0"/>
              <a:t>‹#›</a:t>
            </a:fld>
            <a:endParaRPr lang="en-GB"/>
          </a:p>
        </p:txBody>
      </p:sp>
    </p:spTree>
    <p:extLst>
      <p:ext uri="{BB962C8B-B14F-4D97-AF65-F5344CB8AC3E}">
        <p14:creationId xmlns:p14="http://schemas.microsoft.com/office/powerpoint/2010/main" val="412796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Apprenticeship to Teaching?</a:t>
            </a:r>
          </a:p>
        </p:txBody>
      </p:sp>
      <p:sp>
        <p:nvSpPr>
          <p:cNvPr id="5" name="Content Placeholder 4"/>
          <p:cNvSpPr>
            <a:spLocks noGrp="1"/>
          </p:cNvSpPr>
          <p:nvPr>
            <p:ph idx="1"/>
          </p:nvPr>
        </p:nvSpPr>
        <p:spPr/>
        <p:txBody>
          <a:bodyPr/>
          <a:lstStyle/>
          <a:p>
            <a:pPr marL="0" indent="0" algn="ctr">
              <a:buNone/>
            </a:pPr>
            <a:r>
              <a:rPr lang="en-GB" b="1" dirty="0"/>
              <a:t>Problems and Possibilities</a:t>
            </a:r>
          </a:p>
          <a:p>
            <a:pPr marL="0" indent="0" algn="ctr">
              <a:buNone/>
            </a:pPr>
            <a:endParaRPr lang="en-GB" dirty="0"/>
          </a:p>
          <a:p>
            <a:pPr marL="0" indent="0" algn="ctr">
              <a:buNone/>
            </a:pPr>
            <a:r>
              <a:rPr lang="en-GB" dirty="0"/>
              <a:t>Chris Winch</a:t>
            </a:r>
          </a:p>
          <a:p>
            <a:pPr marL="0" indent="0" algn="ctr">
              <a:buNone/>
            </a:pPr>
            <a:endParaRPr lang="en-GB" dirty="0"/>
          </a:p>
          <a:p>
            <a:pPr marL="0" indent="0" algn="ctr">
              <a:buNone/>
            </a:pPr>
            <a:r>
              <a:rPr lang="en-GB" dirty="0"/>
              <a:t>King’s College London</a:t>
            </a:r>
          </a:p>
          <a:p>
            <a:pPr marL="0" indent="0" algn="ctr">
              <a:buNone/>
            </a:pPr>
            <a:endParaRPr lang="en-GB" dirty="0"/>
          </a:p>
          <a:p>
            <a:pPr marL="0" indent="0" algn="ctr">
              <a:buNone/>
            </a:pPr>
            <a:r>
              <a:rPr lang="en-GB" dirty="0"/>
              <a:t>May 2017</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9877" y="2402237"/>
            <a:ext cx="1793577" cy="1421618"/>
          </a:xfrm>
          <a:prstGeom prst="rect">
            <a:avLst/>
          </a:prstGeom>
        </p:spPr>
      </p:pic>
    </p:spTree>
    <p:extLst>
      <p:ext uri="{BB962C8B-B14F-4D97-AF65-F5344CB8AC3E}">
        <p14:creationId xmlns:p14="http://schemas.microsoft.com/office/powerpoint/2010/main" val="342428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German Teacher Education</a:t>
            </a:r>
          </a:p>
        </p:txBody>
      </p:sp>
      <p:sp>
        <p:nvSpPr>
          <p:cNvPr id="3" name="Content Placeholder 2"/>
          <p:cNvSpPr>
            <a:spLocks noGrp="1"/>
          </p:cNvSpPr>
          <p:nvPr>
            <p:ph idx="1"/>
          </p:nvPr>
        </p:nvSpPr>
        <p:spPr/>
        <p:txBody>
          <a:bodyPr/>
          <a:lstStyle/>
          <a:p>
            <a:r>
              <a:rPr lang="en-GB" dirty="0"/>
              <a:t>Does not follow the dual system but is based on:</a:t>
            </a:r>
          </a:p>
          <a:p>
            <a:endParaRPr lang="en-GB" dirty="0"/>
          </a:p>
          <a:p>
            <a:r>
              <a:rPr lang="en-GB" dirty="0"/>
              <a:t>5 years of study and internship up to Master’s level.</a:t>
            </a:r>
          </a:p>
          <a:p>
            <a:pPr marL="0" indent="0">
              <a:buNone/>
            </a:pPr>
            <a:endParaRPr lang="en-GB" dirty="0"/>
          </a:p>
          <a:p>
            <a:r>
              <a:rPr lang="en-GB" dirty="0"/>
              <a:t>2 years as a kind of apprentice working in controlled conditions in a school (the </a:t>
            </a:r>
            <a:r>
              <a:rPr lang="en-GB" dirty="0" err="1"/>
              <a:t>Referendariat</a:t>
            </a:r>
            <a:r>
              <a:rPr lang="en-GB" dirty="0"/>
              <a:t>) before full accreditation as a teacher.</a:t>
            </a:r>
          </a:p>
          <a:p>
            <a:endParaRPr lang="en-GB" dirty="0"/>
          </a:p>
          <a:p>
            <a:r>
              <a:rPr lang="en-GB" b="1" dirty="0">
                <a:solidFill>
                  <a:srgbClr val="FF0000"/>
                </a:solidFill>
              </a:rPr>
              <a:t>But there is little or no co-ordination between university and school-based elements of the programme.</a:t>
            </a:r>
          </a:p>
        </p:txBody>
      </p:sp>
    </p:spTree>
    <p:extLst>
      <p:ext uri="{BB962C8B-B14F-4D97-AF65-F5344CB8AC3E}">
        <p14:creationId xmlns:p14="http://schemas.microsoft.com/office/powerpoint/2010/main" val="380906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More on the Dual System</a:t>
            </a:r>
          </a:p>
        </p:txBody>
      </p:sp>
      <p:sp>
        <p:nvSpPr>
          <p:cNvPr id="3" name="Content Placeholder 2"/>
          <p:cNvSpPr>
            <a:spLocks noGrp="1"/>
          </p:cNvSpPr>
          <p:nvPr>
            <p:ph idx="1"/>
          </p:nvPr>
        </p:nvSpPr>
        <p:spPr>
          <a:xfrm>
            <a:off x="838200" y="1825624"/>
            <a:ext cx="10515600" cy="5032375"/>
          </a:xfrm>
        </p:spPr>
        <p:txBody>
          <a:bodyPr/>
          <a:lstStyle/>
          <a:p>
            <a:endParaRPr lang="en-GB" dirty="0"/>
          </a:p>
          <a:p>
            <a:r>
              <a:rPr lang="en-GB" dirty="0"/>
              <a:t>The main form of German VET</a:t>
            </a:r>
          </a:p>
          <a:p>
            <a:r>
              <a:rPr lang="en-GB" dirty="0"/>
              <a:t>About 75% of Germans aged 16-25 engage in VET. </a:t>
            </a:r>
            <a:r>
              <a:rPr lang="en-GB" b="1" dirty="0"/>
              <a:t>About 60% of these use the dual system</a:t>
            </a:r>
          </a:p>
          <a:p>
            <a:r>
              <a:rPr lang="en-GB" dirty="0"/>
              <a:t>The Dual System involves an employee (</a:t>
            </a:r>
            <a:r>
              <a:rPr lang="en-GB" i="1" dirty="0" err="1"/>
              <a:t>Auszubildender</a:t>
            </a:r>
            <a:r>
              <a:rPr lang="en-GB" dirty="0"/>
              <a:t>) who is enrolled on what is usually a three year programme. It involves college attendance at least once a week</a:t>
            </a:r>
          </a:p>
          <a:p>
            <a:r>
              <a:rPr lang="en-GB" dirty="0"/>
              <a:t>DS apprenticeships are based on the application of systematic knowledge (</a:t>
            </a:r>
            <a:r>
              <a:rPr lang="en-GB" i="1" dirty="0" err="1"/>
              <a:t>Wissen</a:t>
            </a:r>
            <a:r>
              <a:rPr lang="en-GB" dirty="0"/>
              <a:t>) to operational practice (</a:t>
            </a:r>
            <a:r>
              <a:rPr lang="en-GB" i="1" dirty="0" err="1"/>
              <a:t>Können</a:t>
            </a:r>
            <a:r>
              <a:rPr lang="en-GB" dirty="0"/>
              <a:t>)</a:t>
            </a:r>
          </a:p>
          <a:p>
            <a:r>
              <a:rPr lang="en-GB" dirty="0"/>
              <a:t>Qualifications are at level 3</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75865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712113"/>
          </a:xfrm>
        </p:spPr>
        <p:txBody>
          <a:bodyPr/>
          <a:lstStyle/>
          <a:p>
            <a:pPr algn="ctr"/>
            <a:r>
              <a:rPr lang="en-GB" b="1" dirty="0"/>
              <a:t>The Scope of the Dual System</a:t>
            </a:r>
          </a:p>
        </p:txBody>
      </p:sp>
      <p:sp>
        <p:nvSpPr>
          <p:cNvPr id="5" name="Content Placeholder 4"/>
          <p:cNvSpPr>
            <a:spLocks noGrp="1"/>
          </p:cNvSpPr>
          <p:nvPr>
            <p:ph idx="1"/>
          </p:nvPr>
        </p:nvSpPr>
        <p:spPr>
          <a:xfrm>
            <a:off x="838200" y="1315233"/>
            <a:ext cx="10515600" cy="4861730"/>
          </a:xfrm>
        </p:spPr>
        <p:txBody>
          <a:bodyPr>
            <a:normAutofit/>
          </a:bodyPr>
          <a:lstStyle/>
          <a:p>
            <a:r>
              <a:rPr lang="en-GB" dirty="0"/>
              <a:t>About 340 occupations covered.</a:t>
            </a:r>
          </a:p>
          <a:p>
            <a:r>
              <a:rPr lang="en-GB" dirty="0"/>
              <a:t>3-4 days per week in workplace</a:t>
            </a:r>
          </a:p>
          <a:p>
            <a:r>
              <a:rPr lang="en-GB" dirty="0"/>
              <a:t>on the basis of training  regulations within the framework of a training contract</a:t>
            </a:r>
          </a:p>
          <a:p>
            <a:r>
              <a:rPr lang="en-GB" dirty="0"/>
              <a:t>mainly at the workplace</a:t>
            </a:r>
          </a:p>
          <a:p>
            <a:r>
              <a:rPr lang="en-GB" dirty="0"/>
              <a:t>Final qualification: State-recognized training occupation (chamber certificate)</a:t>
            </a:r>
          </a:p>
          <a:p>
            <a:r>
              <a:rPr lang="en-GB" dirty="0"/>
              <a:t>Prerequisites: Full compulsory education (no leaving certificate required)</a:t>
            </a:r>
          </a:p>
          <a:p>
            <a:r>
              <a:rPr lang="en-GB" dirty="0"/>
              <a:t>Duration: Two, three or three and a half years. Most are three years</a:t>
            </a:r>
          </a:p>
        </p:txBody>
      </p:sp>
    </p:spTree>
    <p:extLst>
      <p:ext uri="{BB962C8B-B14F-4D97-AF65-F5344CB8AC3E}">
        <p14:creationId xmlns:p14="http://schemas.microsoft.com/office/powerpoint/2010/main" val="222345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How Important is it?</a:t>
            </a:r>
            <a:endParaRPr lang="en-GB" dirty="0"/>
          </a:p>
        </p:txBody>
      </p:sp>
      <p:sp>
        <p:nvSpPr>
          <p:cNvPr id="3" name="Content Placeholder 2"/>
          <p:cNvSpPr>
            <a:spLocks noGrp="1"/>
          </p:cNvSpPr>
          <p:nvPr>
            <p:ph idx="1"/>
          </p:nvPr>
        </p:nvSpPr>
        <p:spPr/>
        <p:txBody>
          <a:bodyPr/>
          <a:lstStyle/>
          <a:p>
            <a:endParaRPr lang="en-GB" dirty="0"/>
          </a:p>
          <a:p>
            <a:r>
              <a:rPr lang="en-GB" dirty="0"/>
              <a:t>The DS has been criticised for inflexibility</a:t>
            </a:r>
          </a:p>
          <a:p>
            <a:r>
              <a:rPr lang="en-GB" dirty="0"/>
              <a:t>But DS occupations are all recognised and remain under review</a:t>
            </a:r>
          </a:p>
          <a:p>
            <a:r>
              <a:rPr lang="en-GB" dirty="0"/>
              <a:t>About 50% of DS occupations are ‘white collar’</a:t>
            </a:r>
          </a:p>
          <a:p>
            <a:r>
              <a:rPr lang="en-GB" dirty="0"/>
              <a:t>But the DS is based on the idea of preparation for an occupation (</a:t>
            </a:r>
            <a:r>
              <a:rPr lang="en-GB" i="1" dirty="0" err="1"/>
              <a:t>Beruf</a:t>
            </a:r>
            <a:r>
              <a:rPr lang="en-GB" dirty="0"/>
              <a:t>) rather than a job</a:t>
            </a:r>
          </a:p>
          <a:p>
            <a:r>
              <a:rPr lang="en-GB" dirty="0"/>
              <a:t>Possession of a </a:t>
            </a:r>
            <a:r>
              <a:rPr lang="en-GB" i="1" dirty="0" err="1"/>
              <a:t>Beruf</a:t>
            </a:r>
            <a:r>
              <a:rPr lang="en-GB" dirty="0"/>
              <a:t> has social as well as economic </a:t>
            </a:r>
            <a:r>
              <a:rPr lang="en-GB" dirty="0" smtClean="0"/>
              <a:t>significance</a:t>
            </a:r>
            <a:endParaRPr lang="en-GB" dirty="0"/>
          </a:p>
        </p:txBody>
      </p:sp>
    </p:spTree>
    <p:extLst>
      <p:ext uri="{BB962C8B-B14F-4D97-AF65-F5344CB8AC3E}">
        <p14:creationId xmlns:p14="http://schemas.microsoft.com/office/powerpoint/2010/main" val="381348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239" y="212735"/>
            <a:ext cx="10484284" cy="5016758"/>
          </a:xfrm>
          <a:prstGeom prst="rect">
            <a:avLst/>
          </a:prstGeom>
        </p:spPr>
        <p:txBody>
          <a:bodyPr wrap="square">
            <a:spAutoFit/>
          </a:bodyPr>
          <a:lstStyle/>
          <a:p>
            <a:pPr algn="ctr"/>
            <a:r>
              <a:rPr lang="en-GB" sz="3200" b="1" i="0" u="none" strike="noStrike" baseline="0" dirty="0">
                <a:solidFill>
                  <a:srgbClr val="000000"/>
                </a:solidFill>
                <a:latin typeface="NeueDemos"/>
              </a:rPr>
              <a:t>Examples of new training occupations: 49 since 1996</a:t>
            </a:r>
          </a:p>
          <a:p>
            <a:pPr algn="ctr"/>
            <a:endParaRPr lang="en-GB" sz="3200" b="1" dirty="0">
              <a:solidFill>
                <a:srgbClr val="000000"/>
              </a:solidFill>
              <a:latin typeface="NeueDemos"/>
            </a:endParaRPr>
          </a:p>
          <a:p>
            <a:pPr algn="ctr"/>
            <a:endParaRPr lang="en-GB" sz="3200" b="1" i="0" u="none" strike="noStrike" baseline="0" dirty="0">
              <a:solidFill>
                <a:srgbClr val="000000"/>
              </a:solidFill>
              <a:latin typeface="NeueDemos"/>
            </a:endParaRPr>
          </a:p>
          <a:p>
            <a:r>
              <a:rPr lang="en-GB" sz="2800" b="0" i="0" u="none" strike="noStrike" baseline="0" dirty="0">
                <a:solidFill>
                  <a:srgbClr val="E42118"/>
                </a:solidFill>
                <a:latin typeface="EuropeanPi-Three"/>
              </a:rPr>
              <a:t> </a:t>
            </a:r>
            <a:r>
              <a:rPr lang="en-GB" sz="3200" b="0" i="0" u="none" strike="noStrike" baseline="0" dirty="0">
                <a:solidFill>
                  <a:srgbClr val="000000"/>
                </a:solidFill>
                <a:latin typeface="NeueDemos"/>
              </a:rPr>
              <a:t>Specialist in market and social research </a:t>
            </a:r>
          </a:p>
          <a:p>
            <a:r>
              <a:rPr lang="en-GB" sz="3200" b="0" i="0" u="none" strike="noStrike" baseline="0" dirty="0">
                <a:solidFill>
                  <a:srgbClr val="E42118"/>
                </a:solidFill>
                <a:latin typeface="EuropeanPi-Three"/>
              </a:rPr>
              <a:t> </a:t>
            </a:r>
            <a:r>
              <a:rPr lang="en-GB" sz="3200" b="0" i="0" u="none" strike="noStrike" baseline="0" dirty="0">
                <a:solidFill>
                  <a:srgbClr val="000000"/>
                </a:solidFill>
                <a:latin typeface="NeueDemos"/>
              </a:rPr>
              <a:t>Tourism and leisure agent </a:t>
            </a:r>
          </a:p>
          <a:p>
            <a:r>
              <a:rPr lang="en-GB" sz="3200" b="0" i="0" u="none" strike="noStrike" baseline="0" dirty="0">
                <a:solidFill>
                  <a:srgbClr val="E42118"/>
                </a:solidFill>
                <a:latin typeface="EuropeanPi-Three"/>
              </a:rPr>
              <a:t> </a:t>
            </a:r>
            <a:r>
              <a:rPr lang="en-GB" sz="3200" b="0" i="0" u="none" strike="noStrike" baseline="0" dirty="0">
                <a:solidFill>
                  <a:srgbClr val="000000"/>
                </a:solidFill>
                <a:latin typeface="NeueDemos"/>
              </a:rPr>
              <a:t>Machine and plant operator </a:t>
            </a:r>
          </a:p>
          <a:p>
            <a:r>
              <a:rPr lang="en-GB" sz="3200" b="0" i="0" u="none" strike="noStrike" baseline="0" dirty="0">
                <a:solidFill>
                  <a:srgbClr val="E42118"/>
                </a:solidFill>
                <a:latin typeface="EuropeanPi-Three"/>
              </a:rPr>
              <a:t> </a:t>
            </a:r>
            <a:r>
              <a:rPr lang="en-GB" sz="3200" b="0" i="0" u="none" strike="noStrike" baseline="0" dirty="0">
                <a:solidFill>
                  <a:srgbClr val="000000"/>
                </a:solidFill>
                <a:latin typeface="NeueDemos"/>
              </a:rPr>
              <a:t>Safety and security specialist </a:t>
            </a:r>
          </a:p>
          <a:p>
            <a:r>
              <a:rPr lang="en-GB" sz="3200" b="0" i="0" u="none" strike="noStrike" baseline="0" dirty="0">
                <a:solidFill>
                  <a:srgbClr val="E42118"/>
                </a:solidFill>
                <a:latin typeface="EuropeanPi-Three"/>
              </a:rPr>
              <a:t> </a:t>
            </a:r>
            <a:r>
              <a:rPr lang="en-GB" sz="3200" b="0" i="0" u="none" strike="noStrike" baseline="0" dirty="0">
                <a:solidFill>
                  <a:srgbClr val="000000"/>
                </a:solidFill>
                <a:latin typeface="NeueDemos"/>
              </a:rPr>
              <a:t>Recycling and waste management technician </a:t>
            </a:r>
          </a:p>
          <a:p>
            <a:r>
              <a:rPr lang="en-GB" sz="3200" b="0" i="0" u="none" strike="noStrike" baseline="0" dirty="0">
                <a:solidFill>
                  <a:srgbClr val="E42118"/>
                </a:solidFill>
                <a:latin typeface="EuropeanPi-Three"/>
              </a:rPr>
              <a:t> </a:t>
            </a:r>
            <a:r>
              <a:rPr lang="en-GB" sz="3200" b="0" i="0" u="none" strike="noStrike" baseline="0" dirty="0">
                <a:solidFill>
                  <a:srgbClr val="000000"/>
                </a:solidFill>
                <a:latin typeface="NeueDemos"/>
              </a:rPr>
              <a:t>Health services administrative assistant </a:t>
            </a:r>
          </a:p>
          <a:p>
            <a:r>
              <a:rPr lang="en-GB" sz="3200" b="0" i="0" u="none" strike="noStrike" baseline="0" dirty="0">
                <a:solidFill>
                  <a:srgbClr val="E42118"/>
                </a:solidFill>
                <a:latin typeface="EuropeanPi-Three"/>
              </a:rPr>
              <a:t> </a:t>
            </a:r>
            <a:r>
              <a:rPr lang="en-GB" sz="3200" b="0" i="0" u="none" strike="noStrike" baseline="0" dirty="0" err="1">
                <a:solidFill>
                  <a:srgbClr val="000000"/>
                </a:solidFill>
                <a:latin typeface="NeueDemos"/>
              </a:rPr>
              <a:t>Microtechnologist</a:t>
            </a:r>
            <a:endParaRPr lang="en-GB" sz="3200" dirty="0"/>
          </a:p>
        </p:txBody>
      </p:sp>
    </p:spTree>
    <p:extLst>
      <p:ext uri="{BB962C8B-B14F-4D97-AF65-F5344CB8AC3E}">
        <p14:creationId xmlns:p14="http://schemas.microsoft.com/office/powerpoint/2010/main" val="120822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Some Initial Cautionary Observations</a:t>
            </a:r>
          </a:p>
        </p:txBody>
      </p:sp>
      <p:sp>
        <p:nvSpPr>
          <p:cNvPr id="3" name="Content Placeholder 2"/>
          <p:cNvSpPr>
            <a:spLocks noGrp="1"/>
          </p:cNvSpPr>
          <p:nvPr>
            <p:ph idx="1"/>
          </p:nvPr>
        </p:nvSpPr>
        <p:spPr>
          <a:xfrm>
            <a:off x="838200" y="1825625"/>
            <a:ext cx="10515600" cy="4820502"/>
          </a:xfrm>
        </p:spPr>
        <p:txBody>
          <a:bodyPr/>
          <a:lstStyle/>
          <a:p>
            <a:endParaRPr lang="en-GB" dirty="0"/>
          </a:p>
          <a:p>
            <a:r>
              <a:rPr lang="en-GB" dirty="0"/>
              <a:t>Although both share common assumptions, professional and vocational education systems in Germany have different legal and conceptual bases</a:t>
            </a:r>
            <a:r>
              <a:rPr lang="en-GB" dirty="0" smtClean="0"/>
              <a:t>. VET is level 3.</a:t>
            </a:r>
            <a:endParaRPr lang="en-GB" dirty="0"/>
          </a:p>
          <a:p>
            <a:r>
              <a:rPr lang="en-GB" dirty="0"/>
              <a:t>Professional education is </a:t>
            </a:r>
            <a:r>
              <a:rPr lang="en-GB" dirty="0" smtClean="0"/>
              <a:t>based on level </a:t>
            </a:r>
            <a:r>
              <a:rPr lang="en-GB" dirty="0"/>
              <a:t>6 at least.</a:t>
            </a:r>
          </a:p>
          <a:p>
            <a:r>
              <a:rPr lang="en-GB" dirty="0"/>
              <a:t>It emphasises ability to operate in complex and changing circumstances.</a:t>
            </a:r>
          </a:p>
          <a:p>
            <a:r>
              <a:rPr lang="en-GB" dirty="0"/>
              <a:t>Like in the Dual System, there is supposed to be a link between theory and practice in operation in the workplace. </a:t>
            </a:r>
          </a:p>
          <a:p>
            <a:r>
              <a:rPr lang="en-GB" dirty="0"/>
              <a:t>But the link is not so intimate as in the Dual </a:t>
            </a:r>
            <a:r>
              <a:rPr lang="en-GB" dirty="0" smtClean="0"/>
              <a:t>System.</a:t>
            </a:r>
            <a:endParaRPr lang="en-GB" dirty="0"/>
          </a:p>
          <a:p>
            <a:endParaRPr lang="en-GB" dirty="0"/>
          </a:p>
        </p:txBody>
      </p:sp>
    </p:spTree>
    <p:extLst>
      <p:ext uri="{BB962C8B-B14F-4D97-AF65-F5344CB8AC3E}">
        <p14:creationId xmlns:p14="http://schemas.microsoft.com/office/powerpoint/2010/main" val="328653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2660"/>
          </a:xfrm>
        </p:spPr>
        <p:txBody>
          <a:bodyPr/>
          <a:lstStyle/>
          <a:p>
            <a:pPr algn="ctr"/>
            <a:r>
              <a:rPr lang="en-GB" b="1" dirty="0"/>
              <a:t>So What Might We Learn?</a:t>
            </a:r>
          </a:p>
        </p:txBody>
      </p:sp>
      <p:sp>
        <p:nvSpPr>
          <p:cNvPr id="3" name="Content Placeholder 2"/>
          <p:cNvSpPr>
            <a:spLocks noGrp="1"/>
          </p:cNvSpPr>
          <p:nvPr>
            <p:ph idx="1"/>
          </p:nvPr>
        </p:nvSpPr>
        <p:spPr/>
        <p:txBody>
          <a:bodyPr/>
          <a:lstStyle/>
          <a:p>
            <a:endParaRPr lang="en-GB" dirty="0"/>
          </a:p>
          <a:p>
            <a:r>
              <a:rPr lang="en-GB" dirty="0"/>
              <a:t>There is no principled reason why dual apprenticeship should not occur at a higher education level </a:t>
            </a:r>
            <a:r>
              <a:rPr lang="en-GB" dirty="0" smtClean="0"/>
              <a:t>(4+</a:t>
            </a:r>
            <a:r>
              <a:rPr lang="en-GB" dirty="0"/>
              <a:t>).</a:t>
            </a:r>
          </a:p>
          <a:p>
            <a:endParaRPr lang="en-GB" dirty="0"/>
          </a:p>
          <a:p>
            <a:r>
              <a:rPr lang="en-GB" dirty="0"/>
              <a:t>Note the time spent on gaining a level 3 occupational </a:t>
            </a:r>
            <a:r>
              <a:rPr lang="en-GB" dirty="0" smtClean="0"/>
              <a:t>qualification in the German VET system.</a:t>
            </a:r>
            <a:endParaRPr lang="en-GB" dirty="0"/>
          </a:p>
          <a:p>
            <a:endParaRPr lang="en-GB" dirty="0"/>
          </a:p>
          <a:p>
            <a:r>
              <a:rPr lang="en-GB" dirty="0"/>
              <a:t>Note the intimate link between academic, </a:t>
            </a:r>
            <a:r>
              <a:rPr lang="en-GB" dirty="0" err="1"/>
              <a:t>simulatory</a:t>
            </a:r>
            <a:r>
              <a:rPr lang="en-GB" dirty="0"/>
              <a:t> and workplace learning.</a:t>
            </a:r>
          </a:p>
          <a:p>
            <a:endParaRPr lang="en-GB" dirty="0"/>
          </a:p>
          <a:p>
            <a:endParaRPr lang="en-GB" dirty="0"/>
          </a:p>
        </p:txBody>
      </p:sp>
    </p:spTree>
    <p:extLst>
      <p:ext uri="{BB962C8B-B14F-4D97-AF65-F5344CB8AC3E}">
        <p14:creationId xmlns:p14="http://schemas.microsoft.com/office/powerpoint/2010/main" val="75646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But Conditions in England are Different!</a:t>
            </a:r>
          </a:p>
        </p:txBody>
      </p:sp>
      <p:sp>
        <p:nvSpPr>
          <p:cNvPr id="3" name="Content Placeholder 2"/>
          <p:cNvSpPr>
            <a:spLocks noGrp="1"/>
          </p:cNvSpPr>
          <p:nvPr>
            <p:ph idx="1"/>
          </p:nvPr>
        </p:nvSpPr>
        <p:spPr/>
        <p:txBody>
          <a:bodyPr/>
          <a:lstStyle/>
          <a:p>
            <a:r>
              <a:rPr lang="en-GB" dirty="0"/>
              <a:t>True.</a:t>
            </a:r>
          </a:p>
          <a:p>
            <a:r>
              <a:rPr lang="en-GB" dirty="0"/>
              <a:t>But work-based learning in education is increasingly advocated as a means of effective teacher education (and is also mentioned in connection with other occupations such as nursing).</a:t>
            </a:r>
          </a:p>
          <a:p>
            <a:r>
              <a:rPr lang="en-GB" dirty="0"/>
              <a:t>How could apprenticeship work without a massive disruption to existing teacher education?</a:t>
            </a:r>
          </a:p>
          <a:p>
            <a:r>
              <a:rPr lang="en-GB" dirty="0"/>
              <a:t>We already have School Direct (Employment), which is </a:t>
            </a:r>
            <a:r>
              <a:rPr lang="en-GB" dirty="0" smtClean="0"/>
              <a:t>based </a:t>
            </a:r>
            <a:r>
              <a:rPr lang="en-GB" dirty="0"/>
              <a:t>on the prior acquisition of a level 6 Bachelor qualification in most cases.</a:t>
            </a:r>
          </a:p>
          <a:p>
            <a:r>
              <a:rPr lang="en-GB" dirty="0"/>
              <a:t>Is this enough</a:t>
            </a:r>
            <a:r>
              <a:rPr lang="en-GB" dirty="0" smtClean="0"/>
              <a:t>? (we know that there are quality concerns).</a:t>
            </a:r>
            <a:endParaRPr lang="en-GB" dirty="0"/>
          </a:p>
        </p:txBody>
      </p:sp>
    </p:spTree>
    <p:extLst>
      <p:ext uri="{BB962C8B-B14F-4D97-AF65-F5344CB8AC3E}">
        <p14:creationId xmlns:p14="http://schemas.microsoft.com/office/powerpoint/2010/main" val="3385974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265"/>
          </a:xfrm>
        </p:spPr>
        <p:txBody>
          <a:bodyPr/>
          <a:lstStyle/>
          <a:p>
            <a:pPr algn="ctr"/>
            <a:r>
              <a:rPr lang="en-GB" b="1" dirty="0"/>
              <a:t>Interlude: 3 conceptions of the teacher</a:t>
            </a:r>
          </a:p>
        </p:txBody>
      </p:sp>
      <p:sp>
        <p:nvSpPr>
          <p:cNvPr id="3" name="Content Placeholder 2"/>
          <p:cNvSpPr>
            <a:spLocks noGrp="1"/>
          </p:cNvSpPr>
          <p:nvPr>
            <p:ph idx="1"/>
          </p:nvPr>
        </p:nvSpPr>
        <p:spPr>
          <a:xfrm>
            <a:off x="838200" y="1166191"/>
            <a:ext cx="10515600" cy="5602424"/>
          </a:xfrm>
        </p:spPr>
        <p:txBody>
          <a:bodyPr/>
          <a:lstStyle/>
          <a:p>
            <a:endParaRPr lang="en-GB" dirty="0" smtClean="0"/>
          </a:p>
          <a:p>
            <a:r>
              <a:rPr lang="en-GB" dirty="0" err="1" smtClean="0"/>
              <a:t>Craftworker</a:t>
            </a:r>
            <a:r>
              <a:rPr lang="en-GB" dirty="0" smtClean="0"/>
              <a:t> </a:t>
            </a:r>
            <a:r>
              <a:rPr lang="en-GB" dirty="0"/>
              <a:t>– like a potter or </a:t>
            </a:r>
            <a:r>
              <a:rPr lang="en-GB" dirty="0" smtClean="0"/>
              <a:t>traditional midwife</a:t>
            </a:r>
            <a:endParaRPr lang="en-GB" dirty="0"/>
          </a:p>
          <a:p>
            <a:endParaRPr lang="en-GB" dirty="0"/>
          </a:p>
          <a:p>
            <a:r>
              <a:rPr lang="en-GB" dirty="0"/>
              <a:t>Executive technician – a semi-skilled worker</a:t>
            </a:r>
          </a:p>
          <a:p>
            <a:endParaRPr lang="en-GB" dirty="0"/>
          </a:p>
          <a:p>
            <a:r>
              <a:rPr lang="en-GB" dirty="0"/>
              <a:t>Professional – uses research in practice</a:t>
            </a:r>
          </a:p>
        </p:txBody>
      </p:sp>
      <p:pic>
        <p:nvPicPr>
          <p:cNvPr id="4" name="Picture 4" descr="Wheelwrights tend to their craft in the Deane Sh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8678" y="1166191"/>
            <a:ext cx="2175868" cy="166276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846" y="3467837"/>
            <a:ext cx="2615756" cy="17922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629" y="4203595"/>
            <a:ext cx="2197894" cy="2348674"/>
          </a:xfrm>
          <a:prstGeom prst="rect">
            <a:avLst/>
          </a:prstGeom>
        </p:spPr>
      </p:pic>
    </p:spTree>
    <p:extLst>
      <p:ext uri="{BB962C8B-B14F-4D97-AF65-F5344CB8AC3E}">
        <p14:creationId xmlns:p14="http://schemas.microsoft.com/office/powerpoint/2010/main" val="374138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6110"/>
          </a:xfrm>
        </p:spPr>
        <p:txBody>
          <a:bodyPr/>
          <a:lstStyle/>
          <a:p>
            <a:pPr algn="ctr"/>
            <a:r>
              <a:rPr lang="en-GB" b="1" dirty="0"/>
              <a:t>The Craftworker</a:t>
            </a:r>
          </a:p>
        </p:txBody>
      </p:sp>
      <p:sp>
        <p:nvSpPr>
          <p:cNvPr id="3" name="Content Placeholder 2"/>
          <p:cNvSpPr>
            <a:spLocks noGrp="1"/>
          </p:cNvSpPr>
          <p:nvPr>
            <p:ph idx="1"/>
          </p:nvPr>
        </p:nvSpPr>
        <p:spPr/>
        <p:txBody>
          <a:bodyPr/>
          <a:lstStyle/>
          <a:p>
            <a:r>
              <a:rPr lang="en-GB" dirty="0"/>
              <a:t>A medium on which to work.   </a:t>
            </a:r>
          </a:p>
          <a:p>
            <a:r>
              <a:rPr lang="en-GB" dirty="0"/>
              <a:t>The ‘mysteries’ and skills of the craft.</a:t>
            </a:r>
          </a:p>
          <a:p>
            <a:r>
              <a:rPr lang="en-GB" dirty="0"/>
              <a:t>A spiritual or ethical ‘calling’.</a:t>
            </a:r>
          </a:p>
          <a:p>
            <a:r>
              <a:rPr lang="en-GB" dirty="0"/>
              <a:t>Local and tacit knowledge.</a:t>
            </a:r>
          </a:p>
          <a:p>
            <a:r>
              <a:rPr lang="en-GB" dirty="0"/>
              <a:t>Situational judgement</a:t>
            </a:r>
          </a:p>
          <a:p>
            <a:r>
              <a:rPr lang="en-GB" dirty="0"/>
              <a:t>Instruments with which to work.</a:t>
            </a:r>
          </a:p>
          <a:p>
            <a:r>
              <a:rPr lang="en-GB" dirty="0"/>
              <a:t>A body of subject knowledge.   </a:t>
            </a:r>
          </a:p>
          <a:p>
            <a:r>
              <a:rPr lang="en-GB" dirty="0"/>
              <a:t>Made of the ‘right stuff’.</a:t>
            </a:r>
          </a:p>
          <a:p>
            <a:endParaRPr lang="en-GB" dirty="0"/>
          </a:p>
        </p:txBody>
      </p:sp>
      <p:pic>
        <p:nvPicPr>
          <p:cNvPr id="4" name="Picture 3" descr="http://www.readthespirit.com/visual-parables/wp-content/uploads/sites/21/2014/03/KeatnOnDs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069" y="1825625"/>
            <a:ext cx="5384931" cy="42337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2352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An Outline</a:t>
            </a:r>
            <a:endParaRPr lang="en-GB" b="1" dirty="0"/>
          </a:p>
        </p:txBody>
      </p:sp>
      <p:sp>
        <p:nvSpPr>
          <p:cNvPr id="3" name="Content Placeholder 2"/>
          <p:cNvSpPr>
            <a:spLocks noGrp="1"/>
          </p:cNvSpPr>
          <p:nvPr>
            <p:ph idx="1"/>
          </p:nvPr>
        </p:nvSpPr>
        <p:spPr/>
        <p:txBody>
          <a:bodyPr/>
          <a:lstStyle/>
          <a:p>
            <a:endParaRPr lang="en-GB" dirty="0" smtClean="0"/>
          </a:p>
          <a:p>
            <a:r>
              <a:rPr lang="en-GB" dirty="0" smtClean="0"/>
              <a:t>Current developments</a:t>
            </a:r>
          </a:p>
          <a:p>
            <a:r>
              <a:rPr lang="en-GB" dirty="0" smtClean="0"/>
              <a:t>Apprenticeship including the Dual System in Germany</a:t>
            </a:r>
          </a:p>
          <a:p>
            <a:r>
              <a:rPr lang="en-GB" dirty="0" smtClean="0"/>
              <a:t>Different conceptions of teaching – craft, protocol-driven, professional</a:t>
            </a:r>
          </a:p>
          <a:p>
            <a:r>
              <a:rPr lang="en-GB" dirty="0" smtClean="0"/>
              <a:t>How apprenticeship to teaching might work with each of these</a:t>
            </a:r>
          </a:p>
          <a:p>
            <a:r>
              <a:rPr lang="en-GB" dirty="0" smtClean="0"/>
              <a:t>The current evolution of teacher education policy in England</a:t>
            </a:r>
          </a:p>
          <a:p>
            <a:r>
              <a:rPr lang="en-GB" dirty="0" smtClean="0"/>
              <a:t>A possible apprenticeship model for early career teachers and why it would be worthwhile</a:t>
            </a:r>
          </a:p>
          <a:p>
            <a:endParaRPr lang="en-GB" dirty="0" smtClean="0"/>
          </a:p>
          <a:p>
            <a:endParaRPr lang="en-GB" dirty="0"/>
          </a:p>
        </p:txBody>
      </p:sp>
    </p:spTree>
    <p:extLst>
      <p:ext uri="{BB962C8B-B14F-4D97-AF65-F5344CB8AC3E}">
        <p14:creationId xmlns:p14="http://schemas.microsoft.com/office/powerpoint/2010/main" val="82854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normAutofit/>
          </a:bodyPr>
          <a:lstStyle/>
          <a:p>
            <a:r>
              <a:rPr lang="en-GB" sz="4000" b="1" dirty="0"/>
              <a:t>The Teacher as Executive Technician</a:t>
            </a:r>
          </a:p>
        </p:txBody>
      </p:sp>
      <p:sp>
        <p:nvSpPr>
          <p:cNvPr id="3" name="Content Placeholder 2"/>
          <p:cNvSpPr>
            <a:spLocks noGrp="1"/>
          </p:cNvSpPr>
          <p:nvPr>
            <p:ph idx="1"/>
          </p:nvPr>
        </p:nvSpPr>
        <p:spPr>
          <a:xfrm>
            <a:off x="838200" y="1555941"/>
            <a:ext cx="10951464" cy="5032375"/>
          </a:xfrm>
        </p:spPr>
        <p:txBody>
          <a:bodyPr/>
          <a:lstStyle/>
          <a:p>
            <a:pPr marL="0" indent="0">
              <a:buNone/>
            </a:pPr>
            <a:r>
              <a:rPr lang="en-GB" sz="3200" dirty="0"/>
              <a:t>‘Pedagogic Taylorism’ -  we break up the role of the teacher into different functions:</a:t>
            </a:r>
          </a:p>
          <a:p>
            <a:pPr marL="0" indent="0">
              <a:buNone/>
            </a:pPr>
            <a:endParaRPr lang="en-GB" sz="3200" dirty="0"/>
          </a:p>
          <a:p>
            <a:pPr marL="514350" indent="-514350">
              <a:buFont typeface="+mj-lt"/>
              <a:buAutoNum type="arabicPeriod"/>
            </a:pPr>
            <a:r>
              <a:rPr lang="en-GB" sz="3200" dirty="0"/>
              <a:t>Research into ‘what works’</a:t>
            </a:r>
          </a:p>
          <a:p>
            <a:pPr marL="514350" indent="-514350">
              <a:buFont typeface="+mj-lt"/>
              <a:buAutoNum type="arabicPeriod"/>
            </a:pPr>
            <a:r>
              <a:rPr lang="en-GB" sz="3200" dirty="0"/>
              <a:t>Curriculum design based on 1.</a:t>
            </a:r>
          </a:p>
          <a:p>
            <a:pPr marL="514350" indent="-514350">
              <a:buFont typeface="+mj-lt"/>
              <a:buAutoNum type="arabicPeriod"/>
            </a:pPr>
            <a:r>
              <a:rPr lang="en-GB" sz="3200" dirty="0"/>
              <a:t>Lesson planning based on 2.</a:t>
            </a:r>
          </a:p>
          <a:p>
            <a:pPr marL="514350" indent="-514350">
              <a:buFont typeface="+mj-lt"/>
              <a:buAutoNum type="arabicPeriod"/>
            </a:pPr>
            <a:r>
              <a:rPr lang="en-GB" sz="3200" dirty="0"/>
              <a:t>Classroom routines based on 3.</a:t>
            </a:r>
          </a:p>
          <a:p>
            <a:pPr marL="514350" indent="-514350">
              <a:buFont typeface="+mj-lt"/>
              <a:buAutoNum type="arabicPeriod"/>
            </a:pPr>
            <a:r>
              <a:rPr lang="en-GB" sz="3200" dirty="0"/>
              <a:t>Classroom routines have a clear </a:t>
            </a:r>
          </a:p>
          <a:p>
            <a:pPr marL="0" indent="0">
              <a:buNone/>
            </a:pPr>
            <a:r>
              <a:rPr lang="en-GB" sz="3200" dirty="0"/>
              <a:t>      theoretical warrant</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5760" y="2633472"/>
            <a:ext cx="3547871" cy="3954844"/>
          </a:xfrm>
          <a:prstGeom prst="rect">
            <a:avLst/>
          </a:prstGeom>
        </p:spPr>
      </p:pic>
    </p:spTree>
    <p:extLst>
      <p:ext uri="{BB962C8B-B14F-4D97-AF65-F5344CB8AC3E}">
        <p14:creationId xmlns:p14="http://schemas.microsoft.com/office/powerpoint/2010/main" val="325456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350"/>
            <a:ext cx="10515600" cy="1325563"/>
          </a:xfrm>
        </p:spPr>
        <p:txBody>
          <a:bodyPr>
            <a:normAutofit/>
          </a:bodyPr>
          <a:lstStyle/>
          <a:p>
            <a:r>
              <a:rPr lang="en-US" sz="3600" b="1" dirty="0" smtClean="0"/>
              <a:t>The Teacher as Professional</a:t>
            </a:r>
            <a:endParaRPr lang="en-US" sz="3600" b="1" dirty="0"/>
          </a:p>
        </p:txBody>
      </p:sp>
      <p:sp>
        <p:nvSpPr>
          <p:cNvPr id="3" name="Content Placeholder 2"/>
          <p:cNvSpPr>
            <a:spLocks noGrp="1"/>
          </p:cNvSpPr>
          <p:nvPr>
            <p:ph idx="1"/>
          </p:nvPr>
        </p:nvSpPr>
        <p:spPr>
          <a:xfrm>
            <a:off x="838199" y="1356188"/>
            <a:ext cx="11243553" cy="5501811"/>
          </a:xfrm>
        </p:spPr>
        <p:txBody>
          <a:bodyPr/>
          <a:lstStyle/>
          <a:p>
            <a:r>
              <a:rPr lang="en-US" dirty="0" smtClean="0"/>
              <a:t>Work is informed by research and theoretical considerations.</a:t>
            </a:r>
          </a:p>
          <a:p>
            <a:r>
              <a:rPr lang="en-US" dirty="0" smtClean="0"/>
              <a:t>Has professional autonomy to a high degree.</a:t>
            </a:r>
          </a:p>
          <a:p>
            <a:r>
              <a:rPr lang="en-US" dirty="0" smtClean="0"/>
              <a:t>Has a role beyond the classroom.</a:t>
            </a:r>
          </a:p>
          <a:p>
            <a:r>
              <a:rPr lang="en-US" dirty="0" smtClean="0"/>
              <a:t>But</a:t>
            </a:r>
            <a:r>
              <a:rPr lang="is-IS" dirty="0" smtClean="0"/>
              <a:t>…can apply theory and research to particular situations.</a:t>
            </a:r>
          </a:p>
          <a:p>
            <a:r>
              <a:rPr lang="en-US" dirty="0" smtClean="0"/>
              <a:t>R</a:t>
            </a:r>
            <a:r>
              <a:rPr lang="is-IS" dirty="0" smtClean="0"/>
              <a:t>ealises that research claims </a:t>
            </a:r>
          </a:p>
          <a:p>
            <a:pPr marL="0" indent="0">
              <a:buNone/>
            </a:pPr>
            <a:r>
              <a:rPr lang="is-IS" dirty="0"/>
              <a:t> </a:t>
            </a:r>
            <a:r>
              <a:rPr lang="is-IS" dirty="0" smtClean="0"/>
              <a:t>  cannot just be ignored.</a:t>
            </a:r>
            <a:endParaRPr lang="en-US" dirty="0"/>
          </a:p>
        </p:txBody>
      </p:sp>
      <p:pic>
        <p:nvPicPr>
          <p:cNvPr id="1028" name="Picture 4" descr="Image result for images of professional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885" y="3412155"/>
            <a:ext cx="5267460" cy="3298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847" y="5145932"/>
            <a:ext cx="4360233" cy="954107"/>
          </a:xfrm>
          <a:prstGeom prst="rect">
            <a:avLst/>
          </a:prstGeom>
          <a:noFill/>
        </p:spPr>
        <p:txBody>
          <a:bodyPr wrap="none" rtlCol="0">
            <a:spAutoFit/>
          </a:bodyPr>
          <a:lstStyle/>
          <a:p>
            <a:r>
              <a:rPr lang="en-GB" sz="2800" b="1" dirty="0" smtClean="0">
                <a:solidFill>
                  <a:srgbClr val="FF0000"/>
                </a:solidFill>
              </a:rPr>
              <a:t>Example of a definition of a </a:t>
            </a:r>
          </a:p>
          <a:p>
            <a:r>
              <a:rPr lang="en-GB" sz="2800" b="1" dirty="0" smtClean="0">
                <a:solidFill>
                  <a:srgbClr val="FF0000"/>
                </a:solidFill>
              </a:rPr>
              <a:t>Professional teacher</a:t>
            </a:r>
            <a:endParaRPr lang="en-GB" sz="2800" b="1" dirty="0">
              <a:solidFill>
                <a:srgbClr val="FF0000"/>
              </a:solidFill>
            </a:endParaRPr>
          </a:p>
        </p:txBody>
      </p:sp>
      <p:sp>
        <p:nvSpPr>
          <p:cNvPr id="6" name="Right Arrow 5"/>
          <p:cNvSpPr/>
          <p:nvPr/>
        </p:nvSpPr>
        <p:spPr>
          <a:xfrm>
            <a:off x="5034707" y="56154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578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2113"/>
          </a:xfrm>
        </p:spPr>
        <p:txBody>
          <a:bodyPr/>
          <a:lstStyle/>
          <a:p>
            <a:pPr algn="ctr"/>
            <a:r>
              <a:rPr lang="en-GB" b="1" dirty="0" smtClean="0"/>
              <a:t>How a Professional Can Use Theory</a:t>
            </a:r>
            <a:endParaRPr lang="en-GB" b="1" dirty="0"/>
          </a:p>
        </p:txBody>
      </p:sp>
      <p:sp>
        <p:nvSpPr>
          <p:cNvPr id="3" name="Content Placeholder 2"/>
          <p:cNvSpPr>
            <a:spLocks noGrp="1"/>
          </p:cNvSpPr>
          <p:nvPr>
            <p:ph idx="1"/>
          </p:nvPr>
        </p:nvSpPr>
        <p:spPr>
          <a:xfrm>
            <a:off x="838200" y="1302707"/>
            <a:ext cx="10515600" cy="4874256"/>
          </a:xfrm>
        </p:spPr>
        <p:txBody>
          <a:bodyPr/>
          <a:lstStyle/>
          <a:p>
            <a:endParaRPr lang="en-GB" dirty="0" smtClean="0"/>
          </a:p>
          <a:p>
            <a:pPr marL="0" indent="0">
              <a:buNone/>
            </a:pPr>
            <a:r>
              <a:rPr lang="en-GB" dirty="0" smtClean="0"/>
              <a:t>To make judgements in complex situations by…..</a:t>
            </a:r>
          </a:p>
          <a:p>
            <a:endParaRPr lang="en-GB" dirty="0" smtClean="0"/>
          </a:p>
          <a:p>
            <a:r>
              <a:rPr lang="en-GB" dirty="0"/>
              <a:t>	</a:t>
            </a:r>
            <a:r>
              <a:rPr lang="en-GB" dirty="0" smtClean="0"/>
              <a:t>providing a conceptual map of the educational terrain.</a:t>
            </a:r>
          </a:p>
          <a:p>
            <a:pPr marL="0" indent="0">
              <a:buNone/>
            </a:pPr>
            <a:r>
              <a:rPr lang="en-GB" dirty="0"/>
              <a:t>	</a:t>
            </a:r>
            <a:r>
              <a:rPr lang="en-GB" dirty="0" smtClean="0"/>
              <a:t>consulting research findings  -but</a:t>
            </a:r>
          </a:p>
          <a:p>
            <a:r>
              <a:rPr lang="en-GB" dirty="0"/>
              <a:t>	</a:t>
            </a:r>
            <a:r>
              <a:rPr lang="en-GB" dirty="0" smtClean="0"/>
              <a:t>interpreting them in the light of her circumstances </a:t>
            </a:r>
          </a:p>
          <a:p>
            <a:r>
              <a:rPr lang="en-GB" dirty="0"/>
              <a:t>	</a:t>
            </a:r>
            <a:r>
              <a:rPr lang="en-GB" dirty="0" smtClean="0"/>
              <a:t>providing a filter against ill-thought out ideas</a:t>
            </a:r>
            <a:r>
              <a:rPr lang="en-GB" dirty="0"/>
              <a:t> </a:t>
            </a:r>
            <a:r>
              <a:rPr lang="en-GB" dirty="0" smtClean="0"/>
              <a:t>and fads.</a:t>
            </a:r>
          </a:p>
          <a:p>
            <a:endParaRPr lang="en-GB" dirty="0"/>
          </a:p>
          <a:p>
            <a:endParaRPr lang="en-GB" dirty="0"/>
          </a:p>
        </p:txBody>
      </p:sp>
    </p:spTree>
    <p:extLst>
      <p:ext uri="{BB962C8B-B14F-4D97-AF65-F5344CB8AC3E}">
        <p14:creationId xmlns:p14="http://schemas.microsoft.com/office/powerpoint/2010/main" val="364781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900"/>
          </a:xfrm>
        </p:spPr>
        <p:txBody>
          <a:bodyPr/>
          <a:lstStyle/>
          <a:p>
            <a:pPr algn="ctr"/>
            <a:r>
              <a:rPr lang="en-GB" b="1" dirty="0" smtClean="0"/>
              <a:t>Characteristics of a Craft Occupation</a:t>
            </a:r>
            <a:endParaRPr lang="en-GB" b="1" dirty="0"/>
          </a:p>
        </p:txBody>
      </p:sp>
      <p:sp>
        <p:nvSpPr>
          <p:cNvPr id="3" name="Content Placeholder 2"/>
          <p:cNvSpPr>
            <a:spLocks noGrp="1"/>
          </p:cNvSpPr>
          <p:nvPr>
            <p:ph idx="1"/>
          </p:nvPr>
        </p:nvSpPr>
        <p:spPr>
          <a:xfrm>
            <a:off x="838200" y="1340284"/>
            <a:ext cx="11353800" cy="5462979"/>
          </a:xfrm>
        </p:spPr>
        <p:txBody>
          <a:bodyPr/>
          <a:lstStyle/>
          <a:p>
            <a:endParaRPr lang="en-GB" dirty="0" smtClean="0"/>
          </a:p>
          <a:p>
            <a:pPr lvl="5"/>
            <a:r>
              <a:rPr lang="en-GB" sz="2800" dirty="0"/>
              <a:t>Craft knowledge is not systematically organised, does not apparently derive from scientific enquiry and is very often local rather than universal. It is transmitted informally within the workshop and within social activities connected with the craft. </a:t>
            </a:r>
          </a:p>
          <a:p>
            <a:endParaRPr lang="en-GB" dirty="0" smtClean="0"/>
          </a:p>
          <a:p>
            <a:endParaRPr lang="en-GB" dirty="0"/>
          </a:p>
          <a:p>
            <a:endParaRPr lang="en-GB" dirty="0" smtClean="0"/>
          </a:p>
          <a:p>
            <a:endParaRPr lang="en-GB" dirty="0"/>
          </a:p>
          <a:p>
            <a:endParaRPr lang="en-GB" dirty="0" smtClean="0"/>
          </a:p>
          <a:p>
            <a:endParaRPr lang="en-GB" dirty="0"/>
          </a:p>
        </p:txBody>
      </p:sp>
      <p:pic>
        <p:nvPicPr>
          <p:cNvPr id="1026" name="Picture 2" descr="im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512" y="1380625"/>
            <a:ext cx="2205625" cy="22922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Wheelwrights tend to their craft in the Deane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97" y="4029696"/>
            <a:ext cx="2950879" cy="246041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pictures of a midw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40" y="4369316"/>
            <a:ext cx="2562225" cy="17811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thumb101.shutterstock.com/display_pic_with_logo/2103155/260255567/stock-photo-working-hands-master-goldsmith-at-the-company-in-thailand-2602555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2069" y="3870542"/>
            <a:ext cx="2612676" cy="253025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2" descr="https://www2.nau.edu/mktpg-p/gallery/data/media/124/singer.jpg"/>
          <p:cNvSpPr>
            <a:spLocks noChangeAspect="1" noChangeArrowheads="1"/>
          </p:cNvSpPr>
          <p:nvPr/>
        </p:nvSpPr>
        <p:spPr bwMode="auto">
          <a:xfrm>
            <a:off x="155575" y="-3246438"/>
            <a:ext cx="4505325" cy="67627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Mozart's 'Le Nozze di Figaro' at the Metropolitan Opera House on Monday night, November 23, 2009.This image;Annette Dasch as Countess Almaviv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0280" y="3870542"/>
            <a:ext cx="1959280" cy="2619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5321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1064"/>
          </a:xfrm>
        </p:spPr>
        <p:txBody>
          <a:bodyPr/>
          <a:lstStyle/>
          <a:p>
            <a:r>
              <a:rPr lang="en-US" b="1" dirty="0" smtClean="0"/>
              <a:t>Apprenticing a Craft Teacher</a:t>
            </a:r>
            <a:endParaRPr lang="en-US" b="1" dirty="0"/>
          </a:p>
        </p:txBody>
      </p:sp>
      <p:sp>
        <p:nvSpPr>
          <p:cNvPr id="3" name="Content Placeholder 2"/>
          <p:cNvSpPr>
            <a:spLocks noGrp="1"/>
          </p:cNvSpPr>
          <p:nvPr>
            <p:ph idx="1"/>
          </p:nvPr>
        </p:nvSpPr>
        <p:spPr>
          <a:xfrm>
            <a:off x="838200" y="1627427"/>
            <a:ext cx="10515600" cy="4549536"/>
          </a:xfrm>
        </p:spPr>
        <p:txBody>
          <a:bodyPr>
            <a:normAutofit lnSpcReduction="10000"/>
          </a:bodyPr>
          <a:lstStyle/>
          <a:p>
            <a:r>
              <a:rPr lang="en-US" dirty="0" smtClean="0"/>
              <a:t>Theory and research not needed, so emphasis is on observation and imitation.</a:t>
            </a:r>
          </a:p>
          <a:p>
            <a:r>
              <a:rPr lang="en-US" dirty="0" smtClean="0"/>
              <a:t>Apprenticeship is focused on effective and compliant practice within a particular school.</a:t>
            </a:r>
          </a:p>
          <a:p>
            <a:r>
              <a:rPr lang="en-US" dirty="0" smtClean="0"/>
              <a:t>Institutionally, the apprentice’s time is spent almost entirely within a school environment.</a:t>
            </a:r>
          </a:p>
          <a:p>
            <a:r>
              <a:rPr lang="en-US" dirty="0" smtClean="0"/>
              <a:t>Difficult to create a national system of teacher education in this way.</a:t>
            </a:r>
          </a:p>
          <a:p>
            <a:endParaRPr lang="en-US" dirty="0"/>
          </a:p>
          <a:p>
            <a:r>
              <a:rPr lang="en-US" b="1" dirty="0" smtClean="0">
                <a:solidFill>
                  <a:srgbClr val="FF0000"/>
                </a:solidFill>
              </a:rPr>
              <a:t>We can conclude that this form of apprenticeship would be highly undesirable for a high quality teaching force.</a:t>
            </a:r>
            <a:endParaRPr lang="en-US" b="1" dirty="0">
              <a:solidFill>
                <a:srgbClr val="FF0000"/>
              </a:solidFill>
            </a:endParaRPr>
          </a:p>
        </p:txBody>
      </p:sp>
    </p:spTree>
    <p:extLst>
      <p:ext uri="{BB962C8B-B14F-4D97-AF65-F5344CB8AC3E}">
        <p14:creationId xmlns:p14="http://schemas.microsoft.com/office/powerpoint/2010/main" val="305781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7026"/>
          </a:xfrm>
        </p:spPr>
        <p:txBody>
          <a:bodyPr/>
          <a:lstStyle/>
          <a:p>
            <a:pPr algn="ctr"/>
            <a:r>
              <a:rPr lang="en-GB" b="1" dirty="0" smtClean="0"/>
              <a:t>The Executive Technician: Breaking it Down</a:t>
            </a:r>
            <a:endParaRPr lang="en-GB" b="1" dirty="0"/>
          </a:p>
        </p:txBody>
      </p:sp>
      <p:sp>
        <p:nvSpPr>
          <p:cNvPr id="3" name="Content Placeholder 2"/>
          <p:cNvSpPr>
            <a:spLocks noGrp="1"/>
          </p:cNvSpPr>
          <p:nvPr>
            <p:ph idx="1"/>
          </p:nvPr>
        </p:nvSpPr>
        <p:spPr/>
        <p:txBody>
          <a:bodyPr/>
          <a:lstStyle/>
          <a:p>
            <a:r>
              <a:rPr lang="en-GB" dirty="0" smtClean="0"/>
              <a:t>Each lesson is subdivided into sections of several minutes long.</a:t>
            </a:r>
          </a:p>
          <a:p>
            <a:r>
              <a:rPr lang="en-GB" dirty="0" smtClean="0"/>
              <a:t>Activities for each of these sections is prescribed.</a:t>
            </a:r>
          </a:p>
          <a:p>
            <a:r>
              <a:rPr lang="en-GB" dirty="0" smtClean="0"/>
              <a:t>Resources needed for each section are prescribed.</a:t>
            </a:r>
            <a:endParaRPr lang="en-GB" dirty="0"/>
          </a:p>
        </p:txBody>
      </p:sp>
      <p:pic>
        <p:nvPicPr>
          <p:cNvPr id="1027" name="Picture 3" descr="Image result for images of a following a reci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424" y="3385752"/>
            <a:ext cx="3658544" cy="347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242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8735"/>
          </a:xfrm>
        </p:spPr>
        <p:txBody>
          <a:bodyPr/>
          <a:lstStyle/>
          <a:p>
            <a:r>
              <a:rPr lang="en-US" b="1" dirty="0" smtClean="0"/>
              <a:t>Apprenticing an Executive Technician</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ET does not need to acquire theoretical knowledge or knowledge of research. </a:t>
            </a:r>
          </a:p>
          <a:p>
            <a:r>
              <a:rPr lang="en-US" dirty="0" smtClean="0"/>
              <a:t>Educational level need not be very high.</a:t>
            </a:r>
          </a:p>
          <a:p>
            <a:r>
              <a:rPr lang="en-US" dirty="0" smtClean="0"/>
              <a:t>The ET is a competent carrier-out of routines devised by someone else.</a:t>
            </a:r>
          </a:p>
          <a:p>
            <a:r>
              <a:rPr lang="en-US" dirty="0" smtClean="0"/>
              <a:t>Above all the ET is compliant with protocols.</a:t>
            </a:r>
          </a:p>
          <a:p>
            <a:r>
              <a:rPr lang="en-US" dirty="0" smtClean="0"/>
              <a:t>Apprenticing an ET can be confined largely to the classroom, with some pooling of sessions with other institutions in order to explain routines more efficiently.</a:t>
            </a:r>
          </a:p>
          <a:p>
            <a:r>
              <a:rPr lang="en-US" b="1" dirty="0" smtClean="0">
                <a:solidFill>
                  <a:srgbClr val="FF0000"/>
                </a:solidFill>
              </a:rPr>
              <a:t>Again, not a desirable model for teacher apprenticeship.</a:t>
            </a:r>
            <a:endParaRPr lang="en-US" b="1" dirty="0">
              <a:solidFill>
                <a:srgbClr val="FF0000"/>
              </a:solidFill>
            </a:endParaRPr>
          </a:p>
        </p:txBody>
      </p:sp>
    </p:spTree>
    <p:extLst>
      <p:ext uri="{BB962C8B-B14F-4D97-AF65-F5344CB8AC3E}">
        <p14:creationId xmlns:p14="http://schemas.microsoft.com/office/powerpoint/2010/main" val="2930245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103"/>
          </a:xfrm>
        </p:spPr>
        <p:txBody>
          <a:bodyPr/>
          <a:lstStyle/>
          <a:p>
            <a:r>
              <a:rPr lang="en-US" b="1" dirty="0" smtClean="0"/>
              <a:t>Apprenticing a Professional (model 1)</a:t>
            </a:r>
            <a:endParaRPr lang="en-US" b="1" dirty="0"/>
          </a:p>
        </p:txBody>
      </p:sp>
      <p:sp>
        <p:nvSpPr>
          <p:cNvPr id="3" name="Content Placeholder 2"/>
          <p:cNvSpPr>
            <a:spLocks noGrp="1"/>
          </p:cNvSpPr>
          <p:nvPr>
            <p:ph idx="1"/>
          </p:nvPr>
        </p:nvSpPr>
        <p:spPr>
          <a:xfrm>
            <a:off x="838200" y="1479478"/>
            <a:ext cx="10515600" cy="5202833"/>
          </a:xfrm>
        </p:spPr>
        <p:txBody>
          <a:bodyPr/>
          <a:lstStyle/>
          <a:p>
            <a:r>
              <a:rPr lang="en-US" dirty="0" smtClean="0"/>
              <a:t>A good educational background at university level is an absolute prerequisite. Universities have a say in recruitment.</a:t>
            </a:r>
          </a:p>
          <a:p>
            <a:r>
              <a:rPr lang="en-US" dirty="0" smtClean="0"/>
              <a:t>Episodes of teaching in controlled conditions are integrated with university study.</a:t>
            </a:r>
          </a:p>
          <a:p>
            <a:r>
              <a:rPr lang="en-US" dirty="0" smtClean="0"/>
              <a:t>The apprentice gets opportunities to meet with colleagues and academics at university and is seconded to other schools.</a:t>
            </a:r>
          </a:p>
          <a:p>
            <a:r>
              <a:rPr lang="en-US" dirty="0" smtClean="0"/>
              <a:t>Integration of research and theory with classroom practice is assessed.</a:t>
            </a:r>
          </a:p>
          <a:p>
            <a:r>
              <a:rPr lang="en-US" dirty="0" smtClean="0"/>
              <a:t>There may be problems of scale (capacity) and cost (salaries) which impede the </a:t>
            </a:r>
            <a:r>
              <a:rPr lang="en-US" dirty="0" err="1" smtClean="0"/>
              <a:t>massification</a:t>
            </a:r>
            <a:r>
              <a:rPr lang="en-US" dirty="0" smtClean="0"/>
              <a:t> of this model.</a:t>
            </a:r>
          </a:p>
          <a:p>
            <a:r>
              <a:rPr lang="en-US" dirty="0" smtClean="0"/>
              <a:t>There is also the issue of duration – one year is clearly not enough.</a:t>
            </a:r>
          </a:p>
          <a:p>
            <a:endParaRPr lang="en-US" dirty="0"/>
          </a:p>
        </p:txBody>
      </p:sp>
    </p:spTree>
    <p:extLst>
      <p:ext uri="{BB962C8B-B14F-4D97-AF65-F5344CB8AC3E}">
        <p14:creationId xmlns:p14="http://schemas.microsoft.com/office/powerpoint/2010/main" val="354011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2432"/>
          </a:xfrm>
        </p:spPr>
        <p:txBody>
          <a:bodyPr>
            <a:normAutofit/>
          </a:bodyPr>
          <a:lstStyle/>
          <a:p>
            <a:r>
              <a:rPr lang="en-US" b="1" dirty="0" smtClean="0"/>
              <a:t>Does England Need a National Teaching Force?</a:t>
            </a:r>
            <a:endParaRPr lang="en-US" b="1" dirty="0"/>
          </a:p>
        </p:txBody>
      </p:sp>
      <p:sp>
        <p:nvSpPr>
          <p:cNvPr id="3" name="Content Placeholder 2"/>
          <p:cNvSpPr>
            <a:spLocks noGrp="1"/>
          </p:cNvSpPr>
          <p:nvPr>
            <p:ph idx="1"/>
          </p:nvPr>
        </p:nvSpPr>
        <p:spPr>
          <a:xfrm>
            <a:off x="838200" y="1541124"/>
            <a:ext cx="10515600" cy="4635839"/>
          </a:xfrm>
        </p:spPr>
        <p:txBody>
          <a:bodyPr>
            <a:normAutofit lnSpcReduction="10000"/>
          </a:bodyPr>
          <a:lstStyle/>
          <a:p>
            <a:r>
              <a:rPr lang="en-US" dirty="0" smtClean="0"/>
              <a:t>The implication of current policy suggests ‘No’.</a:t>
            </a:r>
          </a:p>
          <a:p>
            <a:r>
              <a:rPr lang="en-US" dirty="0" smtClean="0"/>
              <a:t>MATs will ‘grow their own’.</a:t>
            </a:r>
          </a:p>
          <a:p>
            <a:r>
              <a:rPr lang="en-US" dirty="0" smtClean="0"/>
              <a:t>But MATS are variable in quality and in their approach both to pedagogy and curriculum.</a:t>
            </a:r>
          </a:p>
          <a:p>
            <a:r>
              <a:rPr lang="en-US" dirty="0" smtClean="0"/>
              <a:t>The implication seems to be that either teachers will be confined to particular MATS for their careers or that they will have to be ‘retrained’ when they move from one MAT to another.</a:t>
            </a:r>
          </a:p>
          <a:p>
            <a:endParaRPr lang="en-US" dirty="0"/>
          </a:p>
          <a:p>
            <a:r>
              <a:rPr lang="en-US" b="1" dirty="0" smtClean="0">
                <a:solidFill>
                  <a:srgbClr val="FF0000"/>
                </a:solidFill>
              </a:rPr>
              <a:t>This will have serious implications for teacher mobility and the ability of England to develop a consistently high-quality teaching force.</a:t>
            </a:r>
            <a:endParaRPr lang="en-US" b="1" dirty="0">
              <a:solidFill>
                <a:srgbClr val="FF0000"/>
              </a:solidFill>
            </a:endParaRPr>
          </a:p>
        </p:txBody>
      </p:sp>
    </p:spTree>
    <p:extLst>
      <p:ext uri="{BB962C8B-B14F-4D97-AF65-F5344CB8AC3E}">
        <p14:creationId xmlns:p14="http://schemas.microsoft.com/office/powerpoint/2010/main" val="79251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5445"/>
          </a:xfrm>
        </p:spPr>
        <p:txBody>
          <a:bodyPr>
            <a:normAutofit fontScale="90000"/>
          </a:bodyPr>
          <a:lstStyle/>
          <a:p>
            <a:pPr algn="ctr"/>
            <a:r>
              <a:rPr lang="en-US" b="1" dirty="0" smtClean="0"/>
              <a:t>The Evolution of Teacher Education Policy: a Scenario</a:t>
            </a:r>
            <a:endParaRPr lang="en-US" b="1" dirty="0"/>
          </a:p>
        </p:txBody>
      </p:sp>
      <p:sp>
        <p:nvSpPr>
          <p:cNvPr id="3" name="Content Placeholder 2"/>
          <p:cNvSpPr>
            <a:spLocks noGrp="1"/>
          </p:cNvSpPr>
          <p:nvPr>
            <p:ph idx="1"/>
          </p:nvPr>
        </p:nvSpPr>
        <p:spPr>
          <a:xfrm>
            <a:off x="838200" y="1491808"/>
            <a:ext cx="10515600" cy="4685155"/>
          </a:xfrm>
        </p:spPr>
        <p:txBody>
          <a:bodyPr>
            <a:normAutofit fontScale="92500" lnSpcReduction="10000"/>
          </a:bodyPr>
          <a:lstStyle/>
          <a:p>
            <a:r>
              <a:rPr lang="en-US" dirty="0" smtClean="0"/>
              <a:t>Most secondary teachers will be trained by MATS.</a:t>
            </a:r>
          </a:p>
          <a:p>
            <a:r>
              <a:rPr lang="en-US" dirty="0" smtClean="0"/>
              <a:t>A growing number of primary teachers will be trained in MATS.</a:t>
            </a:r>
          </a:p>
          <a:p>
            <a:r>
              <a:rPr lang="en-US" dirty="0" smtClean="0"/>
              <a:t>A small number will do the PGCE in ‘elite’ universities.</a:t>
            </a:r>
          </a:p>
          <a:p>
            <a:r>
              <a:rPr lang="en-US" dirty="0" smtClean="0"/>
              <a:t>Apprenticeship will become a preferred route for MAT teacher training.</a:t>
            </a:r>
          </a:p>
          <a:p>
            <a:r>
              <a:rPr lang="en-US" dirty="0" smtClean="0"/>
              <a:t>There is a desire among some MATS to ‘grow their own’ from their teaching assistants.</a:t>
            </a:r>
          </a:p>
          <a:p>
            <a:r>
              <a:rPr lang="en-US" dirty="0" smtClean="0"/>
              <a:t>One could even see a new career structure emerging:</a:t>
            </a:r>
          </a:p>
          <a:p>
            <a:pPr marL="0" indent="0">
              <a:buNone/>
            </a:pPr>
            <a:r>
              <a:rPr lang="en-US" dirty="0" smtClean="0"/>
              <a:t>   Teaching Assistant            Apprentice Teacher        Partly qualified teacher   fully qualified  teacher.</a:t>
            </a:r>
          </a:p>
          <a:p>
            <a:r>
              <a:rPr lang="en-US" dirty="0"/>
              <a:t>T</a:t>
            </a:r>
            <a:r>
              <a:rPr lang="en-US" dirty="0" smtClean="0"/>
              <a:t>his would have the potential to keep salary bills down, to make use of the levy and to help meet government apprenticeship targets.</a:t>
            </a:r>
            <a:endParaRPr lang="en-US" dirty="0"/>
          </a:p>
        </p:txBody>
      </p:sp>
      <p:sp>
        <p:nvSpPr>
          <p:cNvPr id="4" name="Right Arrow 3"/>
          <p:cNvSpPr/>
          <p:nvPr/>
        </p:nvSpPr>
        <p:spPr>
          <a:xfrm>
            <a:off x="3769759" y="4589673"/>
            <a:ext cx="469231" cy="156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7170549" y="4604084"/>
            <a:ext cx="469231" cy="156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0849051" y="4589673"/>
            <a:ext cx="469231" cy="156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084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4268"/>
          </a:xfrm>
        </p:spPr>
        <p:txBody>
          <a:bodyPr>
            <a:noAutofit/>
          </a:bodyPr>
          <a:lstStyle/>
          <a:p>
            <a:pPr algn="ctr"/>
            <a:r>
              <a:rPr lang="en-US" sz="3600" b="1" dirty="0" smtClean="0">
                <a:solidFill>
                  <a:srgbClr val="FF0000"/>
                </a:solidFill>
              </a:rPr>
              <a:t>The Present: The Campaign for an Apprenticeship in Teaching –National Schools Training</a:t>
            </a:r>
            <a:endParaRPr lang="en-US" sz="3600" b="1" dirty="0">
              <a:solidFill>
                <a:srgbClr val="FF0000"/>
              </a:solidFill>
            </a:endParaRPr>
          </a:p>
        </p:txBody>
      </p:sp>
      <p:sp>
        <p:nvSpPr>
          <p:cNvPr id="3" name="Content Placeholder 2"/>
          <p:cNvSpPr>
            <a:spLocks noGrp="1"/>
          </p:cNvSpPr>
          <p:nvPr>
            <p:ph idx="1"/>
          </p:nvPr>
        </p:nvSpPr>
        <p:spPr>
          <a:xfrm>
            <a:off x="838200" y="1245228"/>
            <a:ext cx="10515600" cy="5437083"/>
          </a:xfrm>
        </p:spPr>
        <p:txBody>
          <a:bodyPr>
            <a:normAutofit fontScale="92500" lnSpcReduction="20000"/>
          </a:bodyPr>
          <a:lstStyle/>
          <a:p>
            <a:r>
              <a:rPr lang="en-US" b="1" dirty="0"/>
              <a:t>Become a founding school of the QTS Teaching Apprenticeship</a:t>
            </a:r>
          </a:p>
          <a:p>
            <a:endParaRPr lang="en-US" dirty="0"/>
          </a:p>
          <a:p>
            <a:r>
              <a:rPr lang="en-US" dirty="0"/>
              <a:t>National Schools Training (NST) are inviting schools to become part of an exciting new Government ‘Trailblazer’ initiative to create a Degree-level QTS Teaching Apprenticeship pathway.</a:t>
            </a:r>
          </a:p>
          <a:p>
            <a:r>
              <a:rPr lang="en-US" dirty="0"/>
              <a:t>Schools will pay approximately £400 million over the next 5 years towards the Apprenticeship Levy. That levy fund will expire if it is not spent on approved apprenticeship standards to train the school workforce. It is therefore imperative that schools have an appropriate suite of Degree-level apprenticeships, including a QTS Teaching Apprenticeship pathway.</a:t>
            </a:r>
          </a:p>
          <a:p>
            <a:r>
              <a:rPr lang="en-US" dirty="0"/>
              <a:t>As a founding school you will play an important role in designing a school-centered QTS Teaching Apprenticeship to complement existing initial teacher training (ITT) </a:t>
            </a:r>
            <a:r>
              <a:rPr lang="en-US" dirty="0" err="1"/>
              <a:t>programmes</a:t>
            </a:r>
            <a:r>
              <a:rPr lang="en-US" dirty="0"/>
              <a:t>. If your school has valuable ITT experience and would like to play a role in the future of Teacher Training, please click the link below to register your interest in becoming a founding school.</a:t>
            </a:r>
          </a:p>
        </p:txBody>
      </p:sp>
    </p:spTree>
    <p:extLst>
      <p:ext uri="{BB962C8B-B14F-4D97-AF65-F5344CB8AC3E}">
        <p14:creationId xmlns:p14="http://schemas.microsoft.com/office/powerpoint/2010/main" val="360161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6948"/>
          </a:xfrm>
        </p:spPr>
        <p:txBody>
          <a:bodyPr>
            <a:normAutofit fontScale="90000"/>
          </a:bodyPr>
          <a:lstStyle/>
          <a:p>
            <a:pPr algn="ctr"/>
            <a:r>
              <a:rPr lang="en-US" b="1" dirty="0" smtClean="0"/>
              <a:t>What is the proposed apprenticeship in teaching</a:t>
            </a:r>
            <a:r>
              <a:rPr lang="en-US" b="1" dirty="0" smtClean="0"/>
              <a:t>?</a:t>
            </a:r>
            <a:br>
              <a:rPr lang="en-US" b="1" dirty="0" smtClean="0"/>
            </a:br>
            <a:r>
              <a:rPr lang="en-US" sz="3600" b="1" dirty="0" smtClean="0"/>
              <a:t>(currently under debate)</a:t>
            </a:r>
            <a:endParaRPr lang="en-US" sz="3600" b="1" dirty="0"/>
          </a:p>
        </p:txBody>
      </p:sp>
      <p:sp>
        <p:nvSpPr>
          <p:cNvPr id="3" name="Content Placeholder 2"/>
          <p:cNvSpPr>
            <a:spLocks noGrp="1"/>
          </p:cNvSpPr>
          <p:nvPr>
            <p:ph idx="1"/>
          </p:nvPr>
        </p:nvSpPr>
        <p:spPr/>
        <p:txBody>
          <a:bodyPr/>
          <a:lstStyle/>
          <a:p>
            <a:r>
              <a:rPr lang="en-US" dirty="0" smtClean="0"/>
              <a:t>It will be school-based and offered by schools.</a:t>
            </a:r>
          </a:p>
          <a:p>
            <a:r>
              <a:rPr lang="en-US" dirty="0" smtClean="0"/>
              <a:t>It will be a year’s duration.</a:t>
            </a:r>
          </a:p>
          <a:p>
            <a:r>
              <a:rPr lang="en-US" dirty="0" smtClean="0"/>
              <a:t>20% of the time will be spent out of the classroom.</a:t>
            </a:r>
          </a:p>
          <a:p>
            <a:r>
              <a:rPr lang="en-US" dirty="0" smtClean="0"/>
              <a:t>There is no prescription for the involvement of higher education.</a:t>
            </a:r>
          </a:p>
          <a:p>
            <a:r>
              <a:rPr lang="en-US" dirty="0" smtClean="0"/>
              <a:t>It will be a level 7 qualification.</a:t>
            </a:r>
          </a:p>
          <a:p>
            <a:r>
              <a:rPr lang="en-US" dirty="0" smtClean="0"/>
              <a:t>It will not be necessary to have a degree in order to enter the teacher apprenticeship programme. (there is some debate about this).</a:t>
            </a:r>
          </a:p>
          <a:p>
            <a:r>
              <a:rPr lang="en-US" dirty="0" smtClean="0"/>
              <a:t>Evidently it will be suited to the craft or the ET model.</a:t>
            </a:r>
            <a:endParaRPr lang="en-US" dirty="0"/>
          </a:p>
          <a:p>
            <a:endParaRPr lang="en-US" dirty="0"/>
          </a:p>
        </p:txBody>
      </p:sp>
    </p:spTree>
    <p:extLst>
      <p:ext uri="{BB962C8B-B14F-4D97-AF65-F5344CB8AC3E}">
        <p14:creationId xmlns:p14="http://schemas.microsoft.com/office/powerpoint/2010/main" val="1473155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9695"/>
          </a:xfrm>
        </p:spPr>
        <p:txBody>
          <a:bodyPr>
            <a:normAutofit fontScale="90000"/>
          </a:bodyPr>
          <a:lstStyle/>
          <a:p>
            <a:pPr algn="ctr"/>
            <a:r>
              <a:rPr lang="en-US" b="1" dirty="0" smtClean="0"/>
              <a:t>Is the proposed teaching apprenticeship really an apprenticeship?</a:t>
            </a:r>
            <a:endParaRPr lang="en-US" b="1" dirty="0"/>
          </a:p>
        </p:txBody>
      </p:sp>
      <p:sp>
        <p:nvSpPr>
          <p:cNvPr id="3" name="Content Placeholder 2"/>
          <p:cNvSpPr>
            <a:spLocks noGrp="1"/>
          </p:cNvSpPr>
          <p:nvPr>
            <p:ph idx="1"/>
          </p:nvPr>
        </p:nvSpPr>
        <p:spPr>
          <a:xfrm>
            <a:off x="838200" y="1516466"/>
            <a:ext cx="10515600" cy="4660497"/>
          </a:xfrm>
        </p:spPr>
        <p:txBody>
          <a:bodyPr/>
          <a:lstStyle/>
          <a:p>
            <a:endParaRPr lang="en-US" dirty="0" smtClean="0"/>
          </a:p>
          <a:p>
            <a:r>
              <a:rPr lang="en-US" dirty="0" smtClean="0"/>
              <a:t>There need be no theoretical or research-based input.</a:t>
            </a:r>
          </a:p>
          <a:p>
            <a:endParaRPr lang="en-US" dirty="0"/>
          </a:p>
          <a:p>
            <a:r>
              <a:rPr lang="en-US" dirty="0" smtClean="0"/>
              <a:t>It will be very short (1 year).</a:t>
            </a:r>
          </a:p>
          <a:p>
            <a:endParaRPr lang="en-US" dirty="0"/>
          </a:p>
          <a:p>
            <a:r>
              <a:rPr lang="en-US" dirty="0" smtClean="0"/>
              <a:t>German dual apprenticeships last three years have an academic input and are awarded at level 3.</a:t>
            </a:r>
          </a:p>
          <a:p>
            <a:endParaRPr lang="en-US" dirty="0"/>
          </a:p>
          <a:p>
            <a:r>
              <a:rPr lang="en-US" dirty="0" smtClean="0"/>
              <a:t>How could the teaching apprenticeship be a level 7 qualification?</a:t>
            </a:r>
          </a:p>
          <a:p>
            <a:endParaRPr lang="en-US" dirty="0"/>
          </a:p>
        </p:txBody>
      </p:sp>
    </p:spTree>
    <p:extLst>
      <p:ext uri="{BB962C8B-B14F-4D97-AF65-F5344CB8AC3E}">
        <p14:creationId xmlns:p14="http://schemas.microsoft.com/office/powerpoint/2010/main" val="3147312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1748"/>
          </a:xfrm>
        </p:spPr>
        <p:txBody>
          <a:bodyPr/>
          <a:lstStyle/>
          <a:p>
            <a:pPr algn="ctr"/>
            <a:r>
              <a:rPr lang="en-US" b="1" dirty="0" smtClean="0"/>
              <a:t>Potential Problems along the Way</a:t>
            </a:r>
            <a:endParaRPr lang="en-US" dirty="0"/>
          </a:p>
        </p:txBody>
      </p:sp>
      <p:sp>
        <p:nvSpPr>
          <p:cNvPr id="3" name="Content Placeholder 2"/>
          <p:cNvSpPr>
            <a:spLocks noGrp="1"/>
          </p:cNvSpPr>
          <p:nvPr>
            <p:ph idx="1"/>
          </p:nvPr>
        </p:nvSpPr>
        <p:spPr/>
        <p:txBody>
          <a:bodyPr>
            <a:normAutofit lnSpcReduction="10000"/>
          </a:bodyPr>
          <a:lstStyle/>
          <a:p>
            <a:r>
              <a:rPr lang="en-US" dirty="0" smtClean="0"/>
              <a:t>The proposed apprenticeship does not meet QAA criteria for a professional masters qualification, which involves being able to apply research to practice.</a:t>
            </a:r>
          </a:p>
          <a:p>
            <a:endParaRPr lang="en-US" dirty="0"/>
          </a:p>
          <a:p>
            <a:r>
              <a:rPr lang="en-US" dirty="0" smtClean="0"/>
              <a:t>New </a:t>
            </a:r>
            <a:r>
              <a:rPr lang="en-US" dirty="0" err="1" smtClean="0"/>
              <a:t>Ofqual</a:t>
            </a:r>
            <a:r>
              <a:rPr lang="en-US" dirty="0" smtClean="0"/>
              <a:t> regulations for the award of qualifications are rigorous about the need for guided learning and an adequate amount of time to be spent on study.</a:t>
            </a:r>
          </a:p>
          <a:p>
            <a:endParaRPr lang="en-US" dirty="0"/>
          </a:p>
          <a:p>
            <a:r>
              <a:rPr lang="en-US" dirty="0" smtClean="0"/>
              <a:t>Parents might not be best pleased with their children being taught by teachers with such qualifications.</a:t>
            </a:r>
            <a:endParaRPr lang="en-US" dirty="0"/>
          </a:p>
        </p:txBody>
      </p:sp>
    </p:spTree>
    <p:extLst>
      <p:ext uri="{BB962C8B-B14F-4D97-AF65-F5344CB8AC3E}">
        <p14:creationId xmlns:p14="http://schemas.microsoft.com/office/powerpoint/2010/main" val="57132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9973"/>
          </a:xfrm>
        </p:spPr>
        <p:txBody>
          <a:bodyPr>
            <a:normAutofit/>
          </a:bodyPr>
          <a:lstStyle/>
          <a:p>
            <a:pPr algn="ctr"/>
            <a:r>
              <a:rPr lang="en-US" b="1" dirty="0" smtClean="0"/>
              <a:t>An Alternative Model for Professional Teachers</a:t>
            </a:r>
            <a:endParaRPr lang="en-US" b="1" dirty="0"/>
          </a:p>
        </p:txBody>
      </p:sp>
      <p:sp>
        <p:nvSpPr>
          <p:cNvPr id="3" name="Content Placeholder 2"/>
          <p:cNvSpPr>
            <a:spLocks noGrp="1"/>
          </p:cNvSpPr>
          <p:nvPr>
            <p:ph idx="1"/>
          </p:nvPr>
        </p:nvSpPr>
        <p:spPr>
          <a:xfrm>
            <a:off x="838200" y="1825625"/>
            <a:ext cx="10515600" cy="4731586"/>
          </a:xfrm>
        </p:spPr>
        <p:txBody>
          <a:bodyPr>
            <a:normAutofit/>
          </a:bodyPr>
          <a:lstStyle/>
          <a:p>
            <a:r>
              <a:rPr lang="en-US" dirty="0" smtClean="0"/>
              <a:t>Retain the PGCE with QTS and keep the university contribution.</a:t>
            </a:r>
          </a:p>
          <a:p>
            <a:r>
              <a:rPr lang="en-US" dirty="0" smtClean="0"/>
              <a:t>Award provisional licensure on beginning teaching with QTS.</a:t>
            </a:r>
          </a:p>
          <a:p>
            <a:r>
              <a:rPr lang="en-US" dirty="0" smtClean="0"/>
              <a:t>Enroll all NQTs on a workplace-based M level qualification leading to full licensure over a two - three year period.</a:t>
            </a:r>
          </a:p>
          <a:p>
            <a:r>
              <a:rPr lang="en-US" dirty="0" smtClean="0"/>
              <a:t>NQTs would attend university 1 day per week.</a:t>
            </a:r>
          </a:p>
          <a:p>
            <a:r>
              <a:rPr lang="en-US" dirty="0" smtClean="0"/>
              <a:t>They would be supported by their schools, working with a university, in their professional development.</a:t>
            </a:r>
          </a:p>
          <a:p>
            <a:r>
              <a:rPr lang="en-US" dirty="0" smtClean="0"/>
              <a:t>They would pay no fee to undertake the programme.</a:t>
            </a:r>
          </a:p>
          <a:p>
            <a:r>
              <a:rPr lang="en-US" dirty="0" smtClean="0"/>
              <a:t>Prior models: MTL in England and MET in Wales. Note also the different trajectory in Scotland.</a:t>
            </a:r>
            <a:endParaRPr lang="en-US" dirty="0"/>
          </a:p>
        </p:txBody>
      </p:sp>
    </p:spTree>
    <p:extLst>
      <p:ext uri="{BB962C8B-B14F-4D97-AF65-F5344CB8AC3E}">
        <p14:creationId xmlns:p14="http://schemas.microsoft.com/office/powerpoint/2010/main" val="2827433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103"/>
          </a:xfrm>
        </p:spPr>
        <p:txBody>
          <a:bodyPr/>
          <a:lstStyle/>
          <a:p>
            <a:pPr algn="ctr"/>
            <a:r>
              <a:rPr lang="en-US" b="1" dirty="0" smtClean="0"/>
              <a:t>Advantages of this ‘Modest Proposal’</a:t>
            </a:r>
            <a:endParaRPr lang="en-US" b="1" dirty="0"/>
          </a:p>
        </p:txBody>
      </p:sp>
      <p:sp>
        <p:nvSpPr>
          <p:cNvPr id="3" name="Content Placeholder 2"/>
          <p:cNvSpPr>
            <a:spLocks noGrp="1"/>
          </p:cNvSpPr>
          <p:nvPr>
            <p:ph idx="1"/>
          </p:nvPr>
        </p:nvSpPr>
        <p:spPr>
          <a:xfrm>
            <a:off x="838200" y="1553453"/>
            <a:ext cx="10515600" cy="4623510"/>
          </a:xfrm>
        </p:spPr>
        <p:txBody>
          <a:bodyPr/>
          <a:lstStyle/>
          <a:p>
            <a:endParaRPr lang="en-US" dirty="0" smtClean="0"/>
          </a:p>
          <a:p>
            <a:r>
              <a:rPr lang="en-US" dirty="0" smtClean="0"/>
              <a:t>Route to a genuine professionally-based M level teaching qualification.</a:t>
            </a:r>
          </a:p>
          <a:p>
            <a:r>
              <a:rPr lang="en-US" dirty="0" smtClean="0"/>
              <a:t>NQTs receive strong support during the early years of their careers, helping with retention.</a:t>
            </a:r>
          </a:p>
          <a:p>
            <a:r>
              <a:rPr lang="en-US" dirty="0" smtClean="0"/>
              <a:t>Common curriculum allows for development of national teaching force.</a:t>
            </a:r>
          </a:p>
          <a:p>
            <a:r>
              <a:rPr lang="en-US" dirty="0" smtClean="0"/>
              <a:t>Link with universities ensure good quality academic content.</a:t>
            </a:r>
          </a:p>
          <a:p>
            <a:r>
              <a:rPr lang="en-US" dirty="0" smtClean="0"/>
              <a:t>Strong integration of workplace learning with university study ensures quality and integration of research and theory with practice.</a:t>
            </a:r>
          </a:p>
          <a:p>
            <a:endParaRPr lang="en-US" dirty="0"/>
          </a:p>
        </p:txBody>
      </p:sp>
    </p:spTree>
    <p:extLst>
      <p:ext uri="{BB962C8B-B14F-4D97-AF65-F5344CB8AC3E}">
        <p14:creationId xmlns:p14="http://schemas.microsoft.com/office/powerpoint/2010/main" val="209923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380"/>
          </a:xfrm>
        </p:spPr>
        <p:txBody>
          <a:bodyPr/>
          <a:lstStyle/>
          <a:p>
            <a:pPr algn="ctr"/>
            <a:r>
              <a:rPr lang="en-US" b="1" dirty="0" smtClean="0"/>
              <a:t>But it will cost!</a:t>
            </a:r>
            <a:endParaRPr lang="en-US" b="1" dirty="0"/>
          </a:p>
        </p:txBody>
      </p:sp>
      <p:sp>
        <p:nvSpPr>
          <p:cNvPr id="3" name="Content Placeholder 2"/>
          <p:cNvSpPr>
            <a:spLocks noGrp="1"/>
          </p:cNvSpPr>
          <p:nvPr>
            <p:ph idx="1"/>
          </p:nvPr>
        </p:nvSpPr>
        <p:spPr>
          <a:xfrm>
            <a:off x="838200" y="1825625"/>
            <a:ext cx="10515600" cy="4767680"/>
          </a:xfrm>
        </p:spPr>
        <p:txBody>
          <a:bodyPr/>
          <a:lstStyle/>
          <a:p>
            <a:r>
              <a:rPr lang="en-US" dirty="0" smtClean="0"/>
              <a:t>Use apprenticeship levy to pay for some elements: this is a ‘sunk cost’.</a:t>
            </a:r>
          </a:p>
          <a:p>
            <a:r>
              <a:rPr lang="en-US" dirty="0" smtClean="0"/>
              <a:t>Teachers involved in study impart a dynamic to school improvement efforts thus improving the productivity of schools.</a:t>
            </a:r>
          </a:p>
          <a:p>
            <a:r>
              <a:rPr lang="en-US" dirty="0" smtClean="0"/>
              <a:t>Can substitute for other CPD activity for NQTs in an integrated package.</a:t>
            </a:r>
          </a:p>
          <a:p>
            <a:r>
              <a:rPr lang="en-US" dirty="0" smtClean="0"/>
              <a:t>By reducing attrition, recruitment and replacement costs are reduced and expertise and experience are conserved within the system.</a:t>
            </a:r>
          </a:p>
          <a:p>
            <a:r>
              <a:rPr lang="en-US" dirty="0" smtClean="0"/>
              <a:t>A high quality teaching profession cannot be purchased on the cheap, although it can cost less than many assume.</a:t>
            </a:r>
            <a:endParaRPr lang="en-US" dirty="0"/>
          </a:p>
        </p:txBody>
      </p:sp>
    </p:spTree>
    <p:extLst>
      <p:ext uri="{BB962C8B-B14F-4D97-AF65-F5344CB8AC3E}">
        <p14:creationId xmlns:p14="http://schemas.microsoft.com/office/powerpoint/2010/main" val="3609060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1234"/>
          </a:xfrm>
        </p:spPr>
        <p:txBody>
          <a:bodyPr>
            <a:normAutofit fontScale="90000"/>
          </a:bodyPr>
          <a:lstStyle/>
          <a:p>
            <a:pPr algn="ctr"/>
            <a:r>
              <a:rPr lang="en-GB" b="1" dirty="0" smtClean="0"/>
              <a:t>What Should University Schools of Education do?</a:t>
            </a:r>
            <a:endParaRPr lang="en-GB" b="1" dirty="0"/>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t>Have a clear vision about what a teacher should be.</a:t>
            </a:r>
          </a:p>
          <a:p>
            <a:endParaRPr lang="en-GB" dirty="0"/>
          </a:p>
          <a:p>
            <a:r>
              <a:rPr lang="en-GB" dirty="0" smtClean="0"/>
              <a:t>Be clear about their contribution to teacher education within their own institution.</a:t>
            </a:r>
          </a:p>
          <a:p>
            <a:endParaRPr lang="en-GB" dirty="0"/>
          </a:p>
          <a:p>
            <a:r>
              <a:rPr lang="en-GB" dirty="0" smtClean="0"/>
              <a:t>Make the case outside for a professionally based teacher education.</a:t>
            </a:r>
          </a:p>
          <a:p>
            <a:endParaRPr lang="en-GB" dirty="0"/>
          </a:p>
          <a:p>
            <a:r>
              <a:rPr lang="en-GB" dirty="0" smtClean="0"/>
              <a:t>Not be afraid to develop a policy for professionally based teaching.</a:t>
            </a:r>
            <a:endParaRPr lang="en-GB" dirty="0"/>
          </a:p>
        </p:txBody>
      </p:sp>
    </p:spTree>
    <p:extLst>
      <p:ext uri="{BB962C8B-B14F-4D97-AF65-F5344CB8AC3E}">
        <p14:creationId xmlns:p14="http://schemas.microsoft.com/office/powerpoint/2010/main" val="4265570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5192" y="2559685"/>
            <a:ext cx="10515600" cy="1325563"/>
          </a:xfrm>
        </p:spPr>
        <p:txBody>
          <a:bodyPr/>
          <a:lstStyle/>
          <a:p>
            <a:pPr algn="ctr"/>
            <a:r>
              <a:rPr lang="en-US" b="1" dirty="0" smtClean="0"/>
              <a:t>Thank You!</a:t>
            </a:r>
            <a:endParaRPr lang="en-US" b="1" dirty="0"/>
          </a:p>
        </p:txBody>
      </p:sp>
    </p:spTree>
    <p:extLst>
      <p:ext uri="{BB962C8B-B14F-4D97-AF65-F5344CB8AC3E}">
        <p14:creationId xmlns:p14="http://schemas.microsoft.com/office/powerpoint/2010/main" val="320094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033"/>
          </a:xfrm>
        </p:spPr>
        <p:txBody>
          <a:bodyPr/>
          <a:lstStyle/>
          <a:p>
            <a:pPr algn="ctr"/>
            <a:r>
              <a:rPr lang="en-GB" b="1" dirty="0" smtClean="0"/>
              <a:t>Key Attributes of the Proposed Apprenticeship</a:t>
            </a:r>
            <a:endParaRPr lang="en-GB" b="1" dirty="0"/>
          </a:p>
        </p:txBody>
      </p:sp>
      <p:sp>
        <p:nvSpPr>
          <p:cNvPr id="3" name="Content Placeholder 2"/>
          <p:cNvSpPr>
            <a:spLocks noGrp="1"/>
          </p:cNvSpPr>
          <p:nvPr>
            <p:ph idx="1"/>
          </p:nvPr>
        </p:nvSpPr>
        <p:spPr/>
        <p:txBody>
          <a:bodyPr/>
          <a:lstStyle/>
          <a:p>
            <a:r>
              <a:rPr lang="en-GB" dirty="0" smtClean="0"/>
              <a:t>Duration – 1 year.</a:t>
            </a:r>
          </a:p>
          <a:p>
            <a:endParaRPr lang="en-GB" dirty="0"/>
          </a:p>
          <a:p>
            <a:r>
              <a:rPr lang="en-GB" dirty="0" smtClean="0"/>
              <a:t>Off the job learning – 20% of time.</a:t>
            </a:r>
          </a:p>
          <a:p>
            <a:endParaRPr lang="en-GB" dirty="0"/>
          </a:p>
          <a:p>
            <a:r>
              <a:rPr lang="en-GB" dirty="0" smtClean="0"/>
              <a:t>Prerequisites – Bachelor degree desirable but not necessary.</a:t>
            </a:r>
          </a:p>
          <a:p>
            <a:endParaRPr lang="en-GB" dirty="0"/>
          </a:p>
          <a:p>
            <a:r>
              <a:rPr lang="en-GB" dirty="0" smtClean="0"/>
              <a:t>Level – 7 the same level as a Masters qualification.</a:t>
            </a:r>
            <a:endParaRPr lang="en-GB" dirty="0"/>
          </a:p>
        </p:txBody>
      </p:sp>
    </p:spTree>
    <p:extLst>
      <p:ext uri="{BB962C8B-B14F-4D97-AF65-F5344CB8AC3E}">
        <p14:creationId xmlns:p14="http://schemas.microsoft.com/office/powerpoint/2010/main" val="238302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7571"/>
          </a:xfrm>
        </p:spPr>
        <p:txBody>
          <a:bodyPr/>
          <a:lstStyle/>
          <a:p>
            <a:pPr algn="ctr"/>
            <a:r>
              <a:rPr lang="en-GB" b="1" dirty="0"/>
              <a:t>The Past</a:t>
            </a:r>
          </a:p>
        </p:txBody>
      </p:sp>
      <p:sp>
        <p:nvSpPr>
          <p:cNvPr id="3" name="Content Placeholder 2"/>
          <p:cNvSpPr>
            <a:spLocks noGrp="1"/>
          </p:cNvSpPr>
          <p:nvPr>
            <p:ph idx="1"/>
          </p:nvPr>
        </p:nvSpPr>
        <p:spPr>
          <a:xfrm>
            <a:off x="838200" y="1192696"/>
            <a:ext cx="11150600" cy="5563477"/>
          </a:xfrm>
        </p:spPr>
        <p:txBody>
          <a:bodyPr/>
          <a:lstStyle/>
          <a:p>
            <a:endParaRPr lang="en-GB" dirty="0"/>
          </a:p>
          <a:p>
            <a:r>
              <a:rPr lang="en-GB" dirty="0"/>
              <a:t>Apprenticeship is the oldest form of professional education.</a:t>
            </a:r>
          </a:p>
          <a:p>
            <a:r>
              <a:rPr lang="en-GB" dirty="0"/>
              <a:t>An apprentice is a junior employee who is a learner as well as a worker.</a:t>
            </a:r>
          </a:p>
          <a:p>
            <a:r>
              <a:rPr lang="en-GB" dirty="0"/>
              <a:t>S/he is paid accordingly.</a:t>
            </a:r>
          </a:p>
          <a:p>
            <a:r>
              <a:rPr lang="en-GB" dirty="0"/>
              <a:t>Very often a parent paid an employer</a:t>
            </a:r>
          </a:p>
          <a:p>
            <a:pPr marL="0" indent="0">
              <a:buNone/>
            </a:pPr>
            <a:r>
              <a:rPr lang="en-GB" dirty="0"/>
              <a:t>   to take on a son as an </a:t>
            </a:r>
          </a:p>
          <a:p>
            <a:pPr marL="0" indent="0">
              <a:buNone/>
            </a:pPr>
            <a:r>
              <a:rPr lang="en-GB" dirty="0"/>
              <a:t>   apprentice.</a:t>
            </a:r>
          </a:p>
        </p:txBody>
      </p:sp>
      <p:pic>
        <p:nvPicPr>
          <p:cNvPr id="4" name="Picture 3" descr="http://www.history.org/kids/visitUs/colonialPeople/images/apprentic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724" y="4136798"/>
            <a:ext cx="4552950" cy="2619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179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This Model also served for Teaching</a:t>
            </a:r>
          </a:p>
        </p:txBody>
      </p:sp>
      <p:sp>
        <p:nvSpPr>
          <p:cNvPr id="3" name="Content Placeholder 2"/>
          <p:cNvSpPr>
            <a:spLocks noGrp="1"/>
          </p:cNvSpPr>
          <p:nvPr>
            <p:ph idx="1"/>
          </p:nvPr>
        </p:nvSpPr>
        <p:spPr>
          <a:xfrm>
            <a:off x="838200" y="1263316"/>
            <a:ext cx="10515600" cy="5594683"/>
          </a:xfrm>
        </p:spPr>
        <p:txBody>
          <a:bodyPr/>
          <a:lstStyle/>
          <a:p>
            <a:pPr marL="0" indent="0">
              <a:buNone/>
            </a:pPr>
            <a:endParaRPr lang="en-GB" dirty="0"/>
          </a:p>
          <a:p>
            <a:pPr marL="0" indent="0">
              <a:buNone/>
            </a:pPr>
            <a:r>
              <a:rPr lang="en-GB" dirty="0"/>
              <a:t>The apprentice </a:t>
            </a:r>
            <a:r>
              <a:rPr lang="en-GB" dirty="0" smtClean="0"/>
              <a:t>learned </a:t>
            </a:r>
            <a:r>
              <a:rPr lang="en-GB" dirty="0"/>
              <a:t>through carrying out simple tasks under supervision before being given greater responsibility.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705" y="2827421"/>
            <a:ext cx="7892715" cy="4030578"/>
          </a:xfrm>
          <a:prstGeom prst="rect">
            <a:avLst/>
          </a:prstGeom>
        </p:spPr>
      </p:pic>
    </p:spTree>
    <p:extLst>
      <p:ext uri="{BB962C8B-B14F-4D97-AF65-F5344CB8AC3E}">
        <p14:creationId xmlns:p14="http://schemas.microsoft.com/office/powerpoint/2010/main" val="195073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For a long time, </a:t>
            </a:r>
            <a:r>
              <a:rPr lang="en-GB" b="1" dirty="0"/>
              <a:t>apprenticeship was not thought suitable as a preparation for teaching.</a:t>
            </a:r>
          </a:p>
        </p:txBody>
      </p:sp>
      <p:sp>
        <p:nvSpPr>
          <p:cNvPr id="3" name="Content Placeholder 2"/>
          <p:cNvSpPr>
            <a:spLocks noGrp="1"/>
          </p:cNvSpPr>
          <p:nvPr>
            <p:ph idx="1"/>
          </p:nvPr>
        </p:nvSpPr>
        <p:spPr>
          <a:xfrm>
            <a:off x="838200" y="1825624"/>
            <a:ext cx="10515600" cy="4856687"/>
          </a:xfrm>
        </p:spPr>
        <p:txBody>
          <a:bodyPr>
            <a:normAutofit/>
          </a:bodyPr>
          <a:lstStyle/>
          <a:p>
            <a:endParaRPr lang="en-GB" dirty="0"/>
          </a:p>
          <a:p>
            <a:r>
              <a:rPr lang="en-GB" dirty="0"/>
              <a:t>But….times are changing and the increasing influence of school-based teacher education (or training) means that the profession needs to think about what its attitude should be.</a:t>
            </a:r>
          </a:p>
          <a:p>
            <a:endParaRPr lang="en-GB" dirty="0"/>
          </a:p>
          <a:p>
            <a:r>
              <a:rPr lang="en-GB" dirty="0"/>
              <a:t>This talk outlines both positive and negative possibilities and suggests a way forward</a:t>
            </a:r>
            <a:r>
              <a:rPr lang="en-GB" dirty="0" smtClean="0"/>
              <a:t>.</a:t>
            </a:r>
          </a:p>
          <a:p>
            <a:endParaRPr lang="en-GB" dirty="0"/>
          </a:p>
          <a:p>
            <a:r>
              <a:rPr lang="en-GB" dirty="0" smtClean="0"/>
              <a:t>The apprenticeship levy has turned some schools towards recouping the cost via a teaching apprenticeship.</a:t>
            </a:r>
            <a:endParaRPr lang="en-GB" dirty="0"/>
          </a:p>
        </p:txBody>
      </p:sp>
    </p:spTree>
    <p:extLst>
      <p:ext uri="{BB962C8B-B14F-4D97-AF65-F5344CB8AC3E}">
        <p14:creationId xmlns:p14="http://schemas.microsoft.com/office/powerpoint/2010/main" val="186424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5675"/>
          </a:xfrm>
        </p:spPr>
        <p:txBody>
          <a:bodyPr/>
          <a:lstStyle/>
          <a:p>
            <a:pPr algn="ctr"/>
            <a:r>
              <a:rPr lang="en-GB" b="1" dirty="0"/>
              <a:t>Two Models of Apprenticeship</a:t>
            </a:r>
          </a:p>
        </p:txBody>
      </p:sp>
      <p:sp>
        <p:nvSpPr>
          <p:cNvPr id="3" name="Content Placeholder 2"/>
          <p:cNvSpPr>
            <a:spLocks noGrp="1"/>
          </p:cNvSpPr>
          <p:nvPr>
            <p:ph idx="1"/>
          </p:nvPr>
        </p:nvSpPr>
        <p:spPr/>
        <p:txBody>
          <a:bodyPr/>
          <a:lstStyle/>
          <a:p>
            <a:endParaRPr lang="en-GB" dirty="0"/>
          </a:p>
          <a:p>
            <a:r>
              <a:rPr lang="en-GB" b="1" dirty="0"/>
              <a:t>The traditional mode</a:t>
            </a:r>
            <a:r>
              <a:rPr lang="en-GB" dirty="0"/>
              <a:t>: seven years of time served with little or no formal educational input.</a:t>
            </a:r>
          </a:p>
          <a:p>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6968" y="3352960"/>
            <a:ext cx="5715000" cy="3505040"/>
          </a:xfrm>
          <a:prstGeom prst="rect">
            <a:avLst/>
          </a:prstGeom>
        </p:spPr>
      </p:pic>
    </p:spTree>
    <p:extLst>
      <p:ext uri="{BB962C8B-B14F-4D97-AF65-F5344CB8AC3E}">
        <p14:creationId xmlns:p14="http://schemas.microsoft.com/office/powerpoint/2010/main" val="319083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64"/>
            <a:ext cx="10515600" cy="992354"/>
          </a:xfrm>
        </p:spPr>
        <p:txBody>
          <a:bodyPr/>
          <a:lstStyle/>
          <a:p>
            <a:pPr algn="ctr"/>
            <a:r>
              <a:rPr lang="en-GB" b="1" dirty="0" smtClean="0"/>
              <a:t>A Modern Alternative</a:t>
            </a:r>
            <a:endParaRPr lang="en-GB" b="1" dirty="0"/>
          </a:p>
        </p:txBody>
      </p:sp>
      <p:sp>
        <p:nvSpPr>
          <p:cNvPr id="3" name="Content Placeholder 2"/>
          <p:cNvSpPr>
            <a:spLocks noGrp="1"/>
          </p:cNvSpPr>
          <p:nvPr>
            <p:ph idx="1"/>
          </p:nvPr>
        </p:nvSpPr>
        <p:spPr>
          <a:xfrm>
            <a:off x="838200" y="986590"/>
            <a:ext cx="10515600" cy="5871410"/>
          </a:xfrm>
        </p:spPr>
        <p:txBody>
          <a:bodyPr/>
          <a:lstStyle/>
          <a:p>
            <a:r>
              <a:rPr lang="en-GB" b="1" dirty="0"/>
              <a:t>The Dual System </a:t>
            </a:r>
            <a:r>
              <a:rPr lang="en-GB" dirty="0"/>
              <a:t>common in the German-speaking countries. Usually three years in duration with a mixture of formal and work-based learning</a:t>
            </a:r>
            <a:r>
              <a:rPr lang="en-GB" dirty="0" smtClean="0"/>
              <a:t>.</a:t>
            </a:r>
            <a:endParaRPr lang="en-GB" dirty="0"/>
          </a:p>
          <a:p>
            <a:r>
              <a:rPr lang="en-GB" dirty="0"/>
              <a:t>Is based on the idea of putting theory into practice.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923674"/>
            <a:ext cx="5510464" cy="3609473"/>
          </a:xfrm>
          <a:prstGeom prst="rect">
            <a:avLst/>
          </a:prstGeom>
        </p:spPr>
      </p:pic>
    </p:spTree>
    <p:extLst>
      <p:ext uri="{BB962C8B-B14F-4D97-AF65-F5344CB8AC3E}">
        <p14:creationId xmlns:p14="http://schemas.microsoft.com/office/powerpoint/2010/main" val="1304217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2366</Words>
  <Application>Microsoft Office PowerPoint</Application>
  <PresentationFormat>Widescreen</PresentationFormat>
  <Paragraphs>260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EuropeanPi-Three</vt:lpstr>
      <vt:lpstr>NeueDemos</vt:lpstr>
      <vt:lpstr>Office Theme</vt:lpstr>
      <vt:lpstr>Apprenticeship to Teaching?</vt:lpstr>
      <vt:lpstr>An Outline</vt:lpstr>
      <vt:lpstr>The Present: The Campaign for an Apprenticeship in Teaching –National Schools Training</vt:lpstr>
      <vt:lpstr>Key Attributes of the Proposed Apprenticeship</vt:lpstr>
      <vt:lpstr>The Past</vt:lpstr>
      <vt:lpstr>This Model also served for Teaching</vt:lpstr>
      <vt:lpstr>For a long time, apprenticeship was not thought suitable as a preparation for teaching.</vt:lpstr>
      <vt:lpstr>Two Models of Apprenticeship</vt:lpstr>
      <vt:lpstr>A Modern Alternative</vt:lpstr>
      <vt:lpstr>German Teacher Education</vt:lpstr>
      <vt:lpstr>More on the Dual System</vt:lpstr>
      <vt:lpstr>The Scope of the Dual System</vt:lpstr>
      <vt:lpstr>How Important is it?</vt:lpstr>
      <vt:lpstr>PowerPoint Presentation</vt:lpstr>
      <vt:lpstr>Some Initial Cautionary Observations</vt:lpstr>
      <vt:lpstr>So What Might We Learn?</vt:lpstr>
      <vt:lpstr>But Conditions in England are Different!</vt:lpstr>
      <vt:lpstr>Interlude: 3 conceptions of the teacher</vt:lpstr>
      <vt:lpstr>The Craftworker</vt:lpstr>
      <vt:lpstr>The Teacher as Executive Technician</vt:lpstr>
      <vt:lpstr>The Teacher as Professional</vt:lpstr>
      <vt:lpstr>How a Professional Can Use Theory</vt:lpstr>
      <vt:lpstr>Characteristics of a Craft Occupation</vt:lpstr>
      <vt:lpstr>Apprenticing a Craft Teacher</vt:lpstr>
      <vt:lpstr>The Executive Technician: Breaking it Down</vt:lpstr>
      <vt:lpstr>Apprenticing an Executive Technician</vt:lpstr>
      <vt:lpstr>Apprenticing a Professional (model 1)</vt:lpstr>
      <vt:lpstr>Does England Need a National Teaching Force?</vt:lpstr>
      <vt:lpstr>The Evolution of Teacher Education Policy: a Scenario</vt:lpstr>
      <vt:lpstr>What is the proposed apprenticeship in teaching? (currently under debate)</vt:lpstr>
      <vt:lpstr>Is the proposed teaching apprenticeship really an apprenticeship?</vt:lpstr>
      <vt:lpstr>Potential Problems along the Way</vt:lpstr>
      <vt:lpstr>An Alternative Model for Professional Teachers</vt:lpstr>
      <vt:lpstr>Advantages of this ‘Modest Proposal’</vt:lpstr>
      <vt:lpstr>But it will cost!</vt:lpstr>
      <vt:lpstr>What Should University Schools of Education do?</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to Teaching?</dc:title>
  <dc:creator>Chris Winch</dc:creator>
  <cp:lastModifiedBy>Christopher Winch</cp:lastModifiedBy>
  <cp:revision>49</cp:revision>
  <dcterms:created xsi:type="dcterms:W3CDTF">2017-04-10T15:55:48Z</dcterms:created>
  <dcterms:modified xsi:type="dcterms:W3CDTF">2017-05-14T17:32:04Z</dcterms:modified>
</cp:coreProperties>
</file>