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9"/>
  </p:notesMasterIdLst>
  <p:sldIdLst>
    <p:sldId id="256" r:id="rId5"/>
    <p:sldId id="257" r:id="rId6"/>
    <p:sldId id="259" r:id="rId7"/>
    <p:sldId id="260" r:id="rId8"/>
    <p:sldId id="262" r:id="rId9"/>
    <p:sldId id="265" r:id="rId10"/>
    <p:sldId id="268" r:id="rId11"/>
    <p:sldId id="266" r:id="rId12"/>
    <p:sldId id="269" r:id="rId13"/>
    <p:sldId id="272" r:id="rId14"/>
    <p:sldId id="273" r:id="rId15"/>
    <p:sldId id="277" r:id="rId16"/>
    <p:sldId id="275" r:id="rId17"/>
    <p:sldId id="261" r:id="rId18"/>
    <p:sldId id="286" r:id="rId19"/>
    <p:sldId id="287" r:id="rId20"/>
    <p:sldId id="288" r:id="rId21"/>
    <p:sldId id="289" r:id="rId22"/>
    <p:sldId id="290" r:id="rId23"/>
    <p:sldId id="291" r:id="rId24"/>
    <p:sldId id="293" r:id="rId25"/>
    <p:sldId id="294" r:id="rId26"/>
    <p:sldId id="276" r:id="rId27"/>
    <p:sldId id="25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10"/>
    <p:restoredTop sz="96327"/>
  </p:normalViewPr>
  <p:slideViewPr>
    <p:cSldViewPr snapToGrid="0">
      <p:cViewPr varScale="1">
        <p:scale>
          <a:sx n="82" d="100"/>
          <a:sy n="82" d="100"/>
        </p:scale>
        <p:origin x="62"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D598E-2E91-8C4B-8403-4B21945717EB}" type="datetimeFigureOut">
              <a:rPr lang="en-GB" smtClean="0"/>
              <a:t>31/05/2023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900C1-056F-194B-B5A2-8A02BBEF30E2}" type="slidenum">
              <a:rPr lang="en-GB" smtClean="0"/>
              <a:t>‹#›</a:t>
            </a:fld>
            <a:endParaRPr lang="en-GB" dirty="0"/>
          </a:p>
        </p:txBody>
      </p:sp>
    </p:spTree>
    <p:extLst>
      <p:ext uri="{BB962C8B-B14F-4D97-AF65-F5344CB8AC3E}">
        <p14:creationId xmlns:p14="http://schemas.microsoft.com/office/powerpoint/2010/main" val="1412450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B37B22A-755F-204E-817D-F784014FE4FA}" type="datetime1">
              <a:rPr lang="en-GB" smtClean="0"/>
              <a:t>31/05/2023</a:t>
            </a:fld>
            <a:endParaRPr lang="en-US" dirty="0"/>
          </a:p>
        </p:txBody>
      </p:sp>
      <p:sp>
        <p:nvSpPr>
          <p:cNvPr id="5" name="Footer Placeholder 4"/>
          <p:cNvSpPr>
            <a:spLocks noGrp="1"/>
          </p:cNvSpPr>
          <p:nvPr>
            <p:ph type="ftr" sz="quarter" idx="11"/>
          </p:nvPr>
        </p:nvSpPr>
        <p:spPr/>
        <p:txBody>
          <a:bodyPr/>
          <a:lstStyle/>
          <a:p>
            <a:r>
              <a:rPr lang="en-US" dirty="0"/>
              <a:t>© Cathy Nutbrown.  The University of Sheffield 2023</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B27D9D2-65E5-E642-BE73-88274535DA12}" type="datetime1">
              <a:rPr lang="en-GB" smtClean="0"/>
              <a:t>31/05/2023</a:t>
            </a:fld>
            <a:endParaRPr lang="en-US" dirty="0"/>
          </a:p>
        </p:txBody>
      </p:sp>
      <p:sp>
        <p:nvSpPr>
          <p:cNvPr id="5" name="Footer Placeholder 4"/>
          <p:cNvSpPr>
            <a:spLocks noGrp="1"/>
          </p:cNvSpPr>
          <p:nvPr>
            <p:ph type="ftr" sz="quarter" idx="11"/>
          </p:nvPr>
        </p:nvSpPr>
        <p:spPr/>
        <p:txBody>
          <a:bodyPr/>
          <a:lstStyle/>
          <a:p>
            <a:r>
              <a:rPr lang="en-US" dirty="0"/>
              <a:t>© Cathy Nutbrown.  The University of Sheffield 2023</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410A318-D035-964D-B84C-DAD188AF3BA6}" type="datetime1">
              <a:rPr lang="en-GB" smtClean="0"/>
              <a:t>31/05/2023</a:t>
            </a:fld>
            <a:endParaRPr lang="en-US" dirty="0"/>
          </a:p>
        </p:txBody>
      </p:sp>
      <p:sp>
        <p:nvSpPr>
          <p:cNvPr id="5" name="Footer Placeholder 4"/>
          <p:cNvSpPr>
            <a:spLocks noGrp="1"/>
          </p:cNvSpPr>
          <p:nvPr>
            <p:ph type="ftr" sz="quarter" idx="11"/>
          </p:nvPr>
        </p:nvSpPr>
        <p:spPr/>
        <p:txBody>
          <a:bodyPr/>
          <a:lstStyle/>
          <a:p>
            <a:r>
              <a:rPr lang="en-US" dirty="0"/>
              <a:t>© Cathy Nutbrown.  The University of Sheffield 2023</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021944A-C52F-B84A-8B35-D09F9BC3A927}" type="datetime1">
              <a:rPr lang="en-GB" smtClean="0"/>
              <a:t>31/05/2023</a:t>
            </a:fld>
            <a:endParaRPr lang="en-US" dirty="0"/>
          </a:p>
        </p:txBody>
      </p:sp>
      <p:sp>
        <p:nvSpPr>
          <p:cNvPr id="5" name="Footer Placeholder 4"/>
          <p:cNvSpPr>
            <a:spLocks noGrp="1"/>
          </p:cNvSpPr>
          <p:nvPr>
            <p:ph type="ftr" sz="quarter" idx="11"/>
          </p:nvPr>
        </p:nvSpPr>
        <p:spPr/>
        <p:txBody>
          <a:bodyPr/>
          <a:lstStyle/>
          <a:p>
            <a:r>
              <a:rPr lang="en-US" dirty="0"/>
              <a:t>© Cathy Nutbrown.  The University of Sheffield 2023</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B2E1788-7881-4D4E-BB4B-0DC228949956}" type="datetime1">
              <a:rPr lang="en-GB" smtClean="0"/>
              <a:t>31/05/2023</a:t>
            </a:fld>
            <a:endParaRPr lang="en-US" dirty="0"/>
          </a:p>
        </p:txBody>
      </p:sp>
      <p:sp>
        <p:nvSpPr>
          <p:cNvPr id="5" name="Footer Placeholder 4"/>
          <p:cNvSpPr>
            <a:spLocks noGrp="1"/>
          </p:cNvSpPr>
          <p:nvPr>
            <p:ph type="ftr" sz="quarter" idx="11"/>
          </p:nvPr>
        </p:nvSpPr>
        <p:spPr/>
        <p:txBody>
          <a:bodyPr/>
          <a:lstStyle/>
          <a:p>
            <a:r>
              <a:rPr lang="en-US" dirty="0"/>
              <a:t>© Cathy Nutbrown.  The University of Sheffield 2023</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FDCD99F-9DFC-5848-83DA-1F233703E969}" type="datetime1">
              <a:rPr lang="en-GB" smtClean="0"/>
              <a:t>31/05/2023</a:t>
            </a:fld>
            <a:endParaRPr lang="en-US" dirty="0"/>
          </a:p>
        </p:txBody>
      </p:sp>
      <p:sp>
        <p:nvSpPr>
          <p:cNvPr id="5" name="Footer Placeholder 4"/>
          <p:cNvSpPr>
            <a:spLocks noGrp="1"/>
          </p:cNvSpPr>
          <p:nvPr>
            <p:ph type="ftr" sz="quarter" idx="11"/>
          </p:nvPr>
        </p:nvSpPr>
        <p:spPr/>
        <p:txBody>
          <a:bodyPr/>
          <a:lstStyle/>
          <a:p>
            <a:r>
              <a:rPr lang="en-US" dirty="0"/>
              <a:t>© Cathy Nutbrown.  The University of Sheffield 2023</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EA31C3-707C-044F-87F6-7DF885E298C5}" type="datetime1">
              <a:rPr lang="en-GB" smtClean="0"/>
              <a:t>31/05/2023</a:t>
            </a:fld>
            <a:endParaRPr lang="en-US" dirty="0"/>
          </a:p>
        </p:txBody>
      </p:sp>
      <p:sp>
        <p:nvSpPr>
          <p:cNvPr id="5" name="Footer Placeholder 4"/>
          <p:cNvSpPr>
            <a:spLocks noGrp="1"/>
          </p:cNvSpPr>
          <p:nvPr>
            <p:ph type="ftr" sz="quarter" idx="11"/>
          </p:nvPr>
        </p:nvSpPr>
        <p:spPr/>
        <p:txBody>
          <a:bodyPr/>
          <a:lstStyle/>
          <a:p>
            <a:r>
              <a:rPr lang="en-US" dirty="0"/>
              <a:t>© Cathy Nutbrown.  The University of Sheffield 2023</a:t>
            </a:r>
          </a:p>
        </p:txBody>
      </p:sp>
      <p:sp>
        <p:nvSpPr>
          <p:cNvPr id="6" name="Slide Number Placeholder 5"/>
          <p:cNvSpPr>
            <a:spLocks noGrp="1"/>
          </p:cNvSpPr>
          <p:nvPr>
            <p:ph type="sldNum" sz="quarter" idx="12"/>
          </p:nvPr>
        </p:nvSpPr>
        <p:spPr/>
        <p:txBody>
          <a:bodyPr/>
          <a:lstStyle/>
          <a:p>
            <a:fld id="{89333C77-0158-454C-844F-B7AB9BD7DAD4}" type="slidenum">
              <a:rPr lang="en-US"/>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EBC4E1A-D7FF-7B4C-8D57-EE15430E3777}" type="datetime1">
              <a:rPr lang="en-GB" smtClean="0"/>
              <a:t>31/05/2023</a:t>
            </a:fld>
            <a:endParaRPr lang="en-US" dirty="0"/>
          </a:p>
        </p:txBody>
      </p:sp>
      <p:sp>
        <p:nvSpPr>
          <p:cNvPr id="5" name="Footer Placeholder 4"/>
          <p:cNvSpPr>
            <a:spLocks noGrp="1"/>
          </p:cNvSpPr>
          <p:nvPr>
            <p:ph type="ftr" sz="quarter" idx="11"/>
          </p:nvPr>
        </p:nvSpPr>
        <p:spPr/>
        <p:txBody>
          <a:bodyPr/>
          <a:lstStyle/>
          <a:p>
            <a:r>
              <a:rPr lang="en-US" dirty="0"/>
              <a:t>© Cathy Nutbrown.  The University of Sheffield 2023</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1C5CFB3-670E-3444-8E04-908DB9A77367}" type="datetime1">
              <a:rPr lang="en-GB" smtClean="0"/>
              <a:t>31/05/2023</a:t>
            </a:fld>
            <a:endParaRPr lang="en-US" dirty="0"/>
          </a:p>
        </p:txBody>
      </p:sp>
      <p:sp>
        <p:nvSpPr>
          <p:cNvPr id="5" name="Footer Placeholder 4"/>
          <p:cNvSpPr>
            <a:spLocks noGrp="1"/>
          </p:cNvSpPr>
          <p:nvPr>
            <p:ph type="ftr" sz="quarter" idx="11"/>
          </p:nvPr>
        </p:nvSpPr>
        <p:spPr/>
        <p:txBody>
          <a:bodyPr/>
          <a:lstStyle/>
          <a:p>
            <a:r>
              <a:rPr lang="en-US" dirty="0"/>
              <a:t>© Cathy Nutbrown.  The University of Sheffield 2023</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76BBB73-0A49-2548-AB61-C3C0F540ADFA}" type="datetime1">
              <a:rPr lang="en-GB" smtClean="0"/>
              <a:t>31/05/2023</a:t>
            </a:fld>
            <a:endParaRPr lang="en-US" dirty="0"/>
          </a:p>
        </p:txBody>
      </p:sp>
      <p:sp>
        <p:nvSpPr>
          <p:cNvPr id="5" name="Footer Placeholder 4"/>
          <p:cNvSpPr>
            <a:spLocks noGrp="1"/>
          </p:cNvSpPr>
          <p:nvPr>
            <p:ph type="ftr" sz="quarter" idx="11"/>
          </p:nvPr>
        </p:nvSpPr>
        <p:spPr/>
        <p:txBody>
          <a:bodyPr/>
          <a:lstStyle/>
          <a:p>
            <a:r>
              <a:rPr lang="en-US" dirty="0"/>
              <a:t>© Cathy Nutbrown.  The University of Sheffield 2023</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C47D901-E8D7-4744-B6A7-15787DE77C97}" type="datetime1">
              <a:rPr lang="en-GB" smtClean="0"/>
              <a:t>31/05/2023</a:t>
            </a:fld>
            <a:endParaRPr lang="en-US" dirty="0"/>
          </a:p>
        </p:txBody>
      </p:sp>
      <p:sp>
        <p:nvSpPr>
          <p:cNvPr id="6" name="Footer Placeholder 5"/>
          <p:cNvSpPr>
            <a:spLocks noGrp="1"/>
          </p:cNvSpPr>
          <p:nvPr>
            <p:ph type="ftr" sz="quarter" idx="11"/>
          </p:nvPr>
        </p:nvSpPr>
        <p:spPr/>
        <p:txBody>
          <a:bodyPr/>
          <a:lstStyle/>
          <a:p>
            <a:r>
              <a:rPr lang="en-US" dirty="0"/>
              <a:t>© Cathy Nutbrown.  The University of Sheffield 2023</a:t>
            </a:r>
          </a:p>
        </p:txBody>
      </p:sp>
      <p:sp>
        <p:nvSpPr>
          <p:cNvPr id="7" name="Slide Number Placeholder 6"/>
          <p:cNvSpPr>
            <a:spLocks noGrp="1"/>
          </p:cNvSpPr>
          <p:nvPr>
            <p:ph type="sldNum" sz="quarter" idx="12"/>
          </p:nvPr>
        </p:nvSpPr>
        <p:spPr/>
        <p:txBody>
          <a:bodyPr/>
          <a:lstStyle/>
          <a:p>
            <a:fld id="{6FF9F0C5-380F-41C2-899A-BAC0F0927E16}"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4FB76CC-725C-D046-94CB-15E5E7610F79}" type="datetime1">
              <a:rPr lang="en-GB" smtClean="0"/>
              <a:t>31/05/2023</a:t>
            </a:fld>
            <a:endParaRPr lang="en-US" dirty="0"/>
          </a:p>
        </p:txBody>
      </p:sp>
      <p:sp>
        <p:nvSpPr>
          <p:cNvPr id="8" name="Footer Placeholder 7"/>
          <p:cNvSpPr>
            <a:spLocks noGrp="1"/>
          </p:cNvSpPr>
          <p:nvPr>
            <p:ph type="ftr" sz="quarter" idx="11"/>
          </p:nvPr>
        </p:nvSpPr>
        <p:spPr/>
        <p:txBody>
          <a:bodyPr/>
          <a:lstStyle/>
          <a:p>
            <a:r>
              <a:rPr lang="en-US" dirty="0"/>
              <a:t>© Cathy Nutbrown.  The University of Sheffield 2023</a:t>
            </a:r>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9891AF7-FCE2-D74D-875C-E790AC62CE02}" type="datetime1">
              <a:rPr lang="en-GB" smtClean="0"/>
              <a:t>31/05/2023</a:t>
            </a:fld>
            <a:endParaRPr lang="en-US" dirty="0"/>
          </a:p>
        </p:txBody>
      </p:sp>
      <p:sp>
        <p:nvSpPr>
          <p:cNvPr id="4" name="Footer Placeholder 3"/>
          <p:cNvSpPr>
            <a:spLocks noGrp="1"/>
          </p:cNvSpPr>
          <p:nvPr>
            <p:ph type="ftr" sz="quarter" idx="11"/>
          </p:nvPr>
        </p:nvSpPr>
        <p:spPr/>
        <p:txBody>
          <a:bodyPr/>
          <a:lstStyle/>
          <a:p>
            <a:r>
              <a:rPr lang="en-US" dirty="0"/>
              <a:t>© Cathy Nutbrown.  The University of Sheffield 2023</a:t>
            </a:r>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3265E-3133-2048-8352-96690FE8E8B8}" type="datetime1">
              <a:rPr lang="en-GB" smtClean="0"/>
              <a:t>31/05/2023</a:t>
            </a:fld>
            <a:endParaRPr lang="en-US" dirty="0"/>
          </a:p>
        </p:txBody>
      </p:sp>
      <p:sp>
        <p:nvSpPr>
          <p:cNvPr id="3" name="Footer Placeholder 2"/>
          <p:cNvSpPr>
            <a:spLocks noGrp="1"/>
          </p:cNvSpPr>
          <p:nvPr>
            <p:ph type="ftr" sz="quarter" idx="11"/>
          </p:nvPr>
        </p:nvSpPr>
        <p:spPr/>
        <p:txBody>
          <a:bodyPr/>
          <a:lstStyle/>
          <a:p>
            <a:r>
              <a:rPr lang="en-US" dirty="0"/>
              <a:t>© Cathy Nutbrown.  The University of Sheffield 2023</a:t>
            </a:r>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E311B5E-A1E3-2647-A095-AE2F79385509}" type="datetime1">
              <a:rPr lang="en-GB" smtClean="0"/>
              <a:t>31/05/2023</a:t>
            </a:fld>
            <a:endParaRPr lang="en-US" dirty="0"/>
          </a:p>
        </p:txBody>
      </p:sp>
      <p:sp>
        <p:nvSpPr>
          <p:cNvPr id="6" name="Footer Placeholder 5"/>
          <p:cNvSpPr>
            <a:spLocks noGrp="1"/>
          </p:cNvSpPr>
          <p:nvPr>
            <p:ph type="ftr" sz="quarter" idx="11"/>
          </p:nvPr>
        </p:nvSpPr>
        <p:spPr/>
        <p:txBody>
          <a:bodyPr/>
          <a:lstStyle/>
          <a:p>
            <a:r>
              <a:rPr lang="en-US" dirty="0"/>
              <a:t>© Cathy Nutbrown.  The University of Sheffield 2023</a:t>
            </a:r>
          </a:p>
        </p:txBody>
      </p:sp>
      <p:sp>
        <p:nvSpPr>
          <p:cNvPr id="7" name="Slide Number Placeholder 6"/>
          <p:cNvSpPr>
            <a:spLocks noGrp="1"/>
          </p:cNvSpPr>
          <p:nvPr>
            <p:ph type="sldNum" sz="quarter" idx="12"/>
          </p:nvPr>
        </p:nvSpPr>
        <p:spPr/>
        <p:txBody>
          <a:bodyPr/>
          <a:lstStyle/>
          <a:p>
            <a:fld id="{519954A3-9DFD-4C44-94BA-B95130A3BA1C}"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dirty="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CE70588-F914-BB48-9E99-F93270398682}" type="datetime1">
              <a:rPr lang="en-GB" smtClean="0"/>
              <a:t>31/05/2023</a:t>
            </a:fld>
            <a:endParaRPr lang="en-US" dirty="0"/>
          </a:p>
        </p:txBody>
      </p:sp>
      <p:sp>
        <p:nvSpPr>
          <p:cNvPr id="6" name="Footer Placeholder 5"/>
          <p:cNvSpPr>
            <a:spLocks noGrp="1"/>
          </p:cNvSpPr>
          <p:nvPr>
            <p:ph type="ftr" sz="quarter" idx="11"/>
          </p:nvPr>
        </p:nvSpPr>
        <p:spPr/>
        <p:txBody>
          <a:bodyPr/>
          <a:lstStyle/>
          <a:p>
            <a:r>
              <a:rPr lang="en-US" dirty="0"/>
              <a:t>© Cathy Nutbrown.  The University of Sheffield 2023</a:t>
            </a:r>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610DEC-64AE-1D4D-9990-C5E52AE1E177}" type="datetime1">
              <a:rPr lang="en-GB" smtClean="0"/>
              <a:t>31/05/2023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Cathy Nutbrown.  The University of Sheffield 2023</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hyperlink" Target="https://beststart.je/useful-resources/"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prisonadvice.org.uk/family-literacy-in-prisons" TargetMode="External"/><Relationship Id="rId5" Type="http://schemas.openxmlformats.org/officeDocument/2006/relationships/hyperlink" Target="https://sheffield-real-project.sites.sheffield.ac.uk/" TargetMode="External"/><Relationship Id="rId4" Type="http://schemas.openxmlformats.org/officeDocument/2006/relationships/hyperlink" Target="https://doi.org/10.1080/02671522.2019.1568531"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6AD15-DAC8-CB48-D1E6-46302F35E231}"/>
              </a:ext>
            </a:extLst>
          </p:cNvPr>
          <p:cNvSpPr>
            <a:spLocks noGrp="1"/>
          </p:cNvSpPr>
          <p:nvPr>
            <p:ph type="ctrTitle"/>
          </p:nvPr>
        </p:nvSpPr>
        <p:spPr>
          <a:xfrm>
            <a:off x="5380563" y="2404534"/>
            <a:ext cx="3893439" cy="1646302"/>
          </a:xfrm>
        </p:spPr>
        <p:txBody>
          <a:bodyPr>
            <a:normAutofit/>
          </a:bodyPr>
          <a:lstStyle/>
          <a:p>
            <a:pPr>
              <a:lnSpc>
                <a:spcPct val="90000"/>
              </a:lnSpc>
            </a:pPr>
            <a:r>
              <a:rPr lang="en-GB" sz="3400" b="1" i="1" dirty="0">
                <a:effectLst/>
                <a:latin typeface="Calibri" panose="020F0502020204030204" pitchFamily="34" charset="0"/>
                <a:ea typeface="Calibri" panose="020F0502020204030204" pitchFamily="34" charset="0"/>
                <a:cs typeface="Calibri" panose="020F0502020204030204" pitchFamily="34" charset="0"/>
              </a:rPr>
              <a:t>Home Learning Environments for Young Children</a:t>
            </a:r>
            <a:r>
              <a:rPr lang="en-GB" sz="3400" b="1" dirty="0">
                <a:effectLst/>
                <a:latin typeface="Calibri" panose="020F0502020204030204" pitchFamily="34" charset="0"/>
                <a:cs typeface="Calibri" panose="020F0502020204030204" pitchFamily="34" charset="0"/>
              </a:rPr>
              <a:t> </a:t>
            </a:r>
            <a:endParaRPr lang="en-GB" sz="3400" b="1"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98E3C814-71FC-09E0-7321-3EBCD8DEA13B}"/>
              </a:ext>
            </a:extLst>
          </p:cNvPr>
          <p:cNvSpPr>
            <a:spLocks noGrp="1"/>
          </p:cNvSpPr>
          <p:nvPr>
            <p:ph type="subTitle" idx="1"/>
          </p:nvPr>
        </p:nvSpPr>
        <p:spPr>
          <a:xfrm>
            <a:off x="5380563" y="4050833"/>
            <a:ext cx="3893439" cy="1096899"/>
          </a:xfrm>
        </p:spPr>
        <p:txBody>
          <a:bodyPr>
            <a:normAutofit lnSpcReduction="10000"/>
          </a:bodyPr>
          <a:lstStyle/>
          <a:p>
            <a:pPr>
              <a:lnSpc>
                <a:spcPct val="90000"/>
              </a:lnSpc>
            </a:pPr>
            <a:r>
              <a:rPr lang="en-GB" sz="500" b="1" i="1" dirty="0"/>
              <a:t>Professor Dame Cathy Nutbrown</a:t>
            </a:r>
          </a:p>
          <a:p>
            <a:pPr>
              <a:lnSpc>
                <a:spcPct val="90000"/>
              </a:lnSpc>
            </a:pPr>
            <a:r>
              <a:rPr lang="en-GB" sz="500" b="1" dirty="0"/>
              <a:t>The University of Sheffield</a:t>
            </a:r>
          </a:p>
          <a:p>
            <a:pPr>
              <a:lnSpc>
                <a:spcPct val="90000"/>
              </a:lnSpc>
            </a:pPr>
            <a:r>
              <a:rPr lang="en-GB" sz="500" dirty="0"/>
              <a:t> </a:t>
            </a:r>
          </a:p>
          <a:p>
            <a:pPr>
              <a:lnSpc>
                <a:spcPct val="90000"/>
              </a:lnSpc>
            </a:pPr>
            <a:r>
              <a:rPr lang="en-GB" sz="500" dirty="0">
                <a:effectLst/>
                <a:latin typeface="Calibri" panose="020F0502020204030204" pitchFamily="34" charset="0"/>
                <a:ea typeface="Calibri" panose="020F0502020204030204" pitchFamily="34" charset="0"/>
                <a:cs typeface="Times New Roman" panose="02020603050405020304" pitchFamily="18" charset="0"/>
              </a:rPr>
              <a:t>Charlotte Mason Centenary  Lecture</a:t>
            </a:r>
          </a:p>
          <a:p>
            <a:pPr>
              <a:lnSpc>
                <a:spcPct val="90000"/>
              </a:lnSpc>
            </a:pPr>
            <a:r>
              <a:rPr lang="en-GB" sz="500" dirty="0">
                <a:effectLst/>
                <a:latin typeface="Calibri" panose="020F0502020204030204" pitchFamily="34" charset="0"/>
                <a:ea typeface="Calibri" panose="020F0502020204030204" pitchFamily="34" charset="0"/>
                <a:cs typeface="Times New Roman" panose="02020603050405020304" pitchFamily="18" charset="0"/>
              </a:rPr>
              <a:t>Tuesday 23</a:t>
            </a:r>
            <a:r>
              <a:rPr lang="en-GB" sz="5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GB" sz="500" dirty="0">
                <a:effectLst/>
                <a:latin typeface="Calibri" panose="020F0502020204030204" pitchFamily="34" charset="0"/>
                <a:ea typeface="Calibri" panose="020F0502020204030204" pitchFamily="34" charset="0"/>
                <a:cs typeface="Times New Roman" panose="02020603050405020304" pitchFamily="18" charset="0"/>
              </a:rPr>
              <a:t> May 2023</a:t>
            </a:r>
          </a:p>
          <a:p>
            <a:pPr>
              <a:lnSpc>
                <a:spcPct val="90000"/>
              </a:lnSpc>
            </a:pPr>
            <a:r>
              <a:rPr lang="en-GB" sz="500" dirty="0">
                <a:latin typeface="Calibri" panose="020F0502020204030204" pitchFamily="34" charset="0"/>
                <a:ea typeface="Calibri" panose="020F0502020204030204" pitchFamily="34" charset="0"/>
                <a:cs typeface="Times New Roman" panose="02020603050405020304" pitchFamily="18" charset="0"/>
              </a:rPr>
              <a:t>University of Cumbria, Ambleside Campus.</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GB" sz="500" dirty="0"/>
          </a:p>
        </p:txBody>
      </p:sp>
      <p:pic>
        <p:nvPicPr>
          <p:cNvPr id="5" name="Picture 4" descr="A picture containing clothing, retro style, sketch, human face&#10;&#10;Description automatically generated">
            <a:extLst>
              <a:ext uri="{FF2B5EF4-FFF2-40B4-BE49-F238E27FC236}">
                <a16:creationId xmlns:a16="http://schemas.microsoft.com/office/drawing/2014/main" id="{29AE16BD-CF42-748E-6787-7D06311BCB5D}"/>
              </a:ext>
            </a:extLst>
          </p:cNvPr>
          <p:cNvPicPr>
            <a:picLocks noChangeAspect="1"/>
          </p:cNvPicPr>
          <p:nvPr/>
        </p:nvPicPr>
        <p:blipFill rotWithShape="1">
          <a:blip r:embed="rId4"/>
          <a:srcRect r="-2" b="58511"/>
          <a:stretch/>
        </p:blipFill>
        <p:spPr>
          <a:xfrm>
            <a:off x="332680" y="-1"/>
            <a:ext cx="506228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p:spPr>
      </p:pic>
      <p:sp>
        <p:nvSpPr>
          <p:cNvPr id="8" name="Footer Placeholder 7">
            <a:extLst>
              <a:ext uri="{FF2B5EF4-FFF2-40B4-BE49-F238E27FC236}">
                <a16:creationId xmlns:a16="http://schemas.microsoft.com/office/drawing/2014/main" id="{6E35680B-C63F-FB02-07CF-5EDF51B4066A}"/>
              </a:ext>
            </a:extLst>
          </p:cNvPr>
          <p:cNvSpPr>
            <a:spLocks noGrp="1"/>
          </p:cNvSpPr>
          <p:nvPr>
            <p:ph type="ftr" sz="quarter" idx="11"/>
          </p:nvPr>
        </p:nvSpPr>
        <p:spPr>
          <a:xfrm>
            <a:off x="4711596" y="6041362"/>
            <a:ext cx="3405476" cy="365125"/>
          </a:xfrm>
        </p:spPr>
        <p:txBody>
          <a:bodyPr>
            <a:normAutofit/>
          </a:bodyPr>
          <a:lstStyle/>
          <a:p>
            <a:pPr>
              <a:spcAft>
                <a:spcPts val="600"/>
              </a:spcAft>
            </a:pPr>
            <a:r>
              <a:rPr lang="en-US" b="1" dirty="0"/>
              <a:t>© Cathy Nutbrown.  The University of Sheffield 2023</a:t>
            </a:r>
          </a:p>
        </p:txBody>
      </p:sp>
      <p:pic>
        <p:nvPicPr>
          <p:cNvPr id="11" name="Picture 10" descr="A picture containing human face, person, indoor, clothing&#10;&#10;Description automatically generated">
            <a:extLst>
              <a:ext uri="{FF2B5EF4-FFF2-40B4-BE49-F238E27FC236}">
                <a16:creationId xmlns:a16="http://schemas.microsoft.com/office/drawing/2014/main" id="{05007896-D606-8A93-1AED-A30AAE90EE9C}"/>
              </a:ext>
            </a:extLst>
          </p:cNvPr>
          <p:cNvPicPr>
            <a:picLocks noChangeAspect="1"/>
          </p:cNvPicPr>
          <p:nvPr/>
        </p:nvPicPr>
        <p:blipFill rotWithShape="1">
          <a:blip r:embed="rId5"/>
          <a:srcRect l="12465" r="2463" b="-2"/>
          <a:stretch/>
        </p:blipFill>
        <p:spPr>
          <a:xfrm>
            <a:off x="20" y="3428999"/>
            <a:ext cx="4882076"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p:spPr>
      </p:pic>
      <p:cxnSp>
        <p:nvCxnSpPr>
          <p:cNvPr id="21" name="Straight Connector 20">
            <a:extLst>
              <a:ext uri="{FF2B5EF4-FFF2-40B4-BE49-F238E27FC236}">
                <a16:creationId xmlns:a16="http://schemas.microsoft.com/office/drawing/2014/main" id="{2EC607CC-319E-425D-8A0C-EC6E84F6C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33493"/>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0142A548-D0A4-622E-B41B-FC8D8FD762D8}"/>
              </a:ext>
            </a:extLst>
          </p:cNvPr>
          <p:cNvSpPr>
            <a:spLocks noGrp="1"/>
          </p:cNvSpPr>
          <p:nvPr>
            <p:ph type="sldNum" sz="quarter" idx="12"/>
          </p:nvPr>
        </p:nvSpPr>
        <p:spPr>
          <a:xfrm>
            <a:off x="8590663" y="6041362"/>
            <a:ext cx="683339" cy="365125"/>
          </a:xfrm>
        </p:spPr>
        <p:txBody>
          <a:bodyPr>
            <a:normAutofit/>
          </a:bodyPr>
          <a:lstStyle/>
          <a:p>
            <a:pPr>
              <a:spcAft>
                <a:spcPts val="600"/>
              </a:spcAft>
            </a:pPr>
            <a:fld id="{D57F1E4F-1CFF-5643-939E-217C01CDF565}" type="slidenum">
              <a:rPr lang="en-US" smtClean="0"/>
              <a:pPr>
                <a:spcAft>
                  <a:spcPts val="600"/>
                </a:spcAft>
              </a:pPr>
              <a:t>1</a:t>
            </a:fld>
            <a:endParaRPr lang="en-US" dirty="0"/>
          </a:p>
        </p:txBody>
      </p:sp>
      <p:pic>
        <p:nvPicPr>
          <p:cNvPr id="7" name="Audio 6">
            <a:hlinkClick r:id="" action="ppaction://media"/>
            <a:extLst>
              <a:ext uri="{FF2B5EF4-FFF2-40B4-BE49-F238E27FC236}">
                <a16:creationId xmlns:a16="http://schemas.microsoft.com/office/drawing/2014/main" id="{76C83276-4306-C703-1214-E87203BDA7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67975082"/>
      </p:ext>
    </p:extLst>
  </p:cSld>
  <p:clrMapOvr>
    <a:masterClrMapping/>
  </p:clrMapOvr>
  <mc:AlternateContent xmlns:mc="http://schemas.openxmlformats.org/markup-compatibility/2006" xmlns:p14="http://schemas.microsoft.com/office/powerpoint/2010/main">
    <mc:Choice Requires="p14">
      <p:transition spd="slow" p14:dur="2000" advTm="198363"/>
    </mc:Choice>
    <mc:Fallback xmlns="">
      <p:transition spd="slow" advTm="198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EE09-E2C3-AE9E-07FD-5EA39D5AEC10}"/>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Examples of USING ORIM and REAL Approaches with families</a:t>
            </a:r>
          </a:p>
        </p:txBody>
      </p:sp>
      <p:sp>
        <p:nvSpPr>
          <p:cNvPr id="3" name="Content Placeholder 2">
            <a:extLst>
              <a:ext uri="{FF2B5EF4-FFF2-40B4-BE49-F238E27FC236}">
                <a16:creationId xmlns:a16="http://schemas.microsoft.com/office/drawing/2014/main" id="{62638397-A69C-E063-AB91-1196B40EB895}"/>
              </a:ext>
            </a:extLst>
          </p:cNvPr>
          <p:cNvSpPr>
            <a:spLocks noGrp="1"/>
          </p:cNvSpPr>
          <p:nvPr>
            <p:ph idx="1"/>
          </p:nvPr>
        </p:nvSpPr>
        <p:spPr>
          <a:xfrm>
            <a:off x="677333" y="2160589"/>
            <a:ext cx="9011789" cy="3880773"/>
          </a:xfrm>
        </p:spPr>
        <p:txBody>
          <a:bodyPr/>
          <a:lstStyle/>
          <a:p>
            <a:r>
              <a:rPr lang="en-GB" sz="2800" i="1" dirty="0">
                <a:latin typeface="Calibri" panose="020F0502020204030204" pitchFamily="34" charset="0"/>
                <a:cs typeface="Calibri" panose="020F0502020204030204" pitchFamily="34" charset="0"/>
              </a:rPr>
              <a:t>Archie’s grandad’s car</a:t>
            </a:r>
          </a:p>
          <a:p>
            <a:pPr marL="0" indent="0">
              <a:buNone/>
            </a:pPr>
            <a:endParaRPr lang="en-GB" sz="2800" dirty="0">
              <a:latin typeface="Calibri" panose="020F0502020204030204" pitchFamily="34" charset="0"/>
              <a:cs typeface="Calibri" panose="020F0502020204030204" pitchFamily="34" charset="0"/>
            </a:endParaRPr>
          </a:p>
          <a:p>
            <a:r>
              <a:rPr lang="en-GB" sz="2800" i="1" dirty="0">
                <a:latin typeface="Calibri" panose="020F0502020204030204" pitchFamily="34" charset="0"/>
                <a:cs typeface="Calibri" panose="020F0502020204030204" pitchFamily="34" charset="0"/>
              </a:rPr>
              <a:t>Festival of words with ‘Writing on the beach’ Jersey (NCB)</a:t>
            </a:r>
          </a:p>
          <a:p>
            <a:pPr marL="0" indent="0">
              <a:buNone/>
            </a:pPr>
            <a:endParaRPr lang="en-GB" sz="2800" i="1" dirty="0">
              <a:latin typeface="Calibri" panose="020F0502020204030204" pitchFamily="34" charset="0"/>
              <a:cs typeface="Calibri" panose="020F0502020204030204" pitchFamily="34" charset="0"/>
            </a:endParaRPr>
          </a:p>
          <a:p>
            <a:r>
              <a:rPr lang="en-GB" sz="2800" i="1" dirty="0">
                <a:latin typeface="Calibri" panose="020F0502020204030204" pitchFamily="34" charset="0"/>
                <a:cs typeface="Calibri" panose="020F0502020204030204" pitchFamily="34" charset="0"/>
              </a:rPr>
              <a:t>Family literacy in prisons</a:t>
            </a:r>
          </a:p>
          <a:p>
            <a:pPr marL="0" indent="0">
              <a:buNone/>
            </a:pPr>
            <a:endParaRPr lang="en-GB" dirty="0"/>
          </a:p>
        </p:txBody>
      </p:sp>
      <p:sp>
        <p:nvSpPr>
          <p:cNvPr id="4" name="Footer Placeholder 3">
            <a:extLst>
              <a:ext uri="{FF2B5EF4-FFF2-40B4-BE49-F238E27FC236}">
                <a16:creationId xmlns:a16="http://schemas.microsoft.com/office/drawing/2014/main" id="{34EBE286-49C7-B4D7-F477-B9F7B2E3CFF4}"/>
              </a:ext>
            </a:extLst>
          </p:cNvPr>
          <p:cNvSpPr>
            <a:spLocks noGrp="1"/>
          </p:cNvSpPr>
          <p:nvPr>
            <p:ph type="ftr" sz="quarter" idx="11"/>
          </p:nvPr>
        </p:nvSpPr>
        <p:spPr/>
        <p:txBody>
          <a:bodyPr/>
          <a:lstStyle/>
          <a:p>
            <a:r>
              <a:rPr lang="en-US" dirty="0"/>
              <a:t>© Cathy Nutbrown.  The University of Sheffield 2023</a:t>
            </a:r>
          </a:p>
        </p:txBody>
      </p:sp>
      <p:sp>
        <p:nvSpPr>
          <p:cNvPr id="5" name="Slide Number Placeholder 4">
            <a:extLst>
              <a:ext uri="{FF2B5EF4-FFF2-40B4-BE49-F238E27FC236}">
                <a16:creationId xmlns:a16="http://schemas.microsoft.com/office/drawing/2014/main" id="{290E3D09-F25C-C0B8-DFCC-536127A5D89F}"/>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6" name="Audio 5">
            <a:hlinkClick r:id="" action="ppaction://media"/>
            <a:extLst>
              <a:ext uri="{FF2B5EF4-FFF2-40B4-BE49-F238E27FC236}">
                <a16:creationId xmlns:a16="http://schemas.microsoft.com/office/drawing/2014/main" id="{1D45832C-2D88-69BE-DB53-D91362CEDC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60364685"/>
      </p:ext>
    </p:extLst>
  </p:cSld>
  <p:clrMapOvr>
    <a:masterClrMapping/>
  </p:clrMapOvr>
  <mc:AlternateContent xmlns:mc="http://schemas.openxmlformats.org/markup-compatibility/2006" xmlns:p14="http://schemas.microsoft.com/office/powerpoint/2010/main">
    <mc:Choice Requires="p14">
      <p:transition spd="slow" p14:dur="2000" advTm="19798"/>
    </mc:Choice>
    <mc:Fallback xmlns="">
      <p:transition spd="slow" advTm="19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561E-0A12-EF5C-C560-36EDCB45A945}"/>
              </a:ext>
            </a:extLst>
          </p:cNvPr>
          <p:cNvSpPr>
            <a:spLocks noGrp="1"/>
          </p:cNvSpPr>
          <p:nvPr>
            <p:ph type="title"/>
          </p:nvPr>
        </p:nvSpPr>
        <p:spPr/>
        <p:txBody>
          <a:bodyPr>
            <a:normAutofit/>
          </a:bodyPr>
          <a:lstStyle/>
          <a:p>
            <a:pPr lvl="0">
              <a:lnSpc>
                <a:spcPct val="150000"/>
              </a:lnSpc>
              <a:tabLst>
                <a:tab pos="457200" algn="l"/>
              </a:tabLst>
            </a:pPr>
            <a:r>
              <a:rPr lang="en-GB" sz="3200" b="1" i="1" dirty="0">
                <a:effectLst/>
                <a:latin typeface="Calibri" panose="020F0502020204030204" pitchFamily="34" charset="0"/>
                <a:ea typeface="Calibri" panose="020F0502020204030204" pitchFamily="34" charset="0"/>
                <a:cs typeface="Calibri" panose="020F0502020204030204" pitchFamily="34" charset="0"/>
              </a:rPr>
              <a:t>Archie’s grandad’s car</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3CEB5BB-99C7-760C-8761-DC9D22D53E46}"/>
              </a:ext>
            </a:extLst>
          </p:cNvPr>
          <p:cNvSpPr>
            <a:spLocks noGrp="1"/>
          </p:cNvSpPr>
          <p:nvPr>
            <p:ph idx="1"/>
          </p:nvPr>
        </p:nvSpPr>
        <p:spPr/>
        <p:txBody>
          <a:bodyPr>
            <a:normAutofit/>
          </a:bodyPr>
          <a:lstStyle/>
          <a:p>
            <a:r>
              <a:rPr lang="en-GB" sz="2800" dirty="0">
                <a:solidFill>
                  <a:schemeClr val="tx1"/>
                </a:solidFill>
                <a:latin typeface="Calibri" panose="020F0502020204030204" pitchFamily="34" charset="0"/>
                <a:cs typeface="Calibri" panose="020F0502020204030204" pitchFamily="34" charset="0"/>
              </a:rPr>
              <a:t>Learning in the moment</a:t>
            </a:r>
          </a:p>
          <a:p>
            <a:r>
              <a:rPr lang="en-GB" sz="2800" dirty="0">
                <a:solidFill>
                  <a:schemeClr val="tx1"/>
                </a:solidFill>
                <a:latin typeface="Calibri" panose="020F0502020204030204" pitchFamily="34" charset="0"/>
                <a:cs typeface="Calibri" panose="020F0502020204030204" pitchFamily="34" charset="0"/>
              </a:rPr>
              <a:t>Tuned in adults</a:t>
            </a:r>
          </a:p>
          <a:p>
            <a:r>
              <a:rPr lang="en-GB" sz="2800" dirty="0">
                <a:solidFill>
                  <a:schemeClr val="tx1"/>
                </a:solidFill>
                <a:latin typeface="Calibri" panose="020F0502020204030204" pitchFamily="34" charset="0"/>
                <a:cs typeface="Calibri" panose="020F0502020204030204" pitchFamily="34" charset="0"/>
              </a:rPr>
              <a:t>Listening</a:t>
            </a:r>
          </a:p>
          <a:p>
            <a:r>
              <a:rPr lang="en-GB" sz="2800" dirty="0">
                <a:solidFill>
                  <a:schemeClr val="tx1"/>
                </a:solidFill>
                <a:latin typeface="Calibri" panose="020F0502020204030204" pitchFamily="34" charset="0"/>
                <a:cs typeface="Calibri" panose="020F0502020204030204" pitchFamily="34" charset="0"/>
              </a:rPr>
              <a:t>Talking</a:t>
            </a:r>
          </a:p>
          <a:p>
            <a:r>
              <a:rPr lang="en-GB" sz="2800" dirty="0">
                <a:solidFill>
                  <a:schemeClr val="tx1"/>
                </a:solidFill>
                <a:latin typeface="Calibri" panose="020F0502020204030204" pitchFamily="34" charset="0"/>
                <a:cs typeface="Calibri" panose="020F0502020204030204" pitchFamily="34" charset="0"/>
              </a:rPr>
              <a:t>Observing</a:t>
            </a:r>
          </a:p>
          <a:p>
            <a:r>
              <a:rPr lang="en-GB" sz="2800" dirty="0">
                <a:solidFill>
                  <a:schemeClr val="tx1"/>
                </a:solidFill>
                <a:latin typeface="Calibri" panose="020F0502020204030204" pitchFamily="34" charset="0"/>
                <a:cs typeface="Calibri" panose="020F0502020204030204" pitchFamily="34" charset="0"/>
              </a:rPr>
              <a:t>Funds of Knowledge</a:t>
            </a:r>
          </a:p>
        </p:txBody>
      </p:sp>
      <p:sp>
        <p:nvSpPr>
          <p:cNvPr id="4" name="Footer Placeholder 3">
            <a:extLst>
              <a:ext uri="{FF2B5EF4-FFF2-40B4-BE49-F238E27FC236}">
                <a16:creationId xmlns:a16="http://schemas.microsoft.com/office/drawing/2014/main" id="{4A6E5ABF-BFC1-D5ED-00FC-D8071711DE61}"/>
              </a:ext>
            </a:extLst>
          </p:cNvPr>
          <p:cNvSpPr>
            <a:spLocks noGrp="1"/>
          </p:cNvSpPr>
          <p:nvPr>
            <p:ph type="ftr" sz="quarter" idx="11"/>
          </p:nvPr>
        </p:nvSpPr>
        <p:spPr/>
        <p:txBody>
          <a:bodyPr/>
          <a:lstStyle/>
          <a:p>
            <a:r>
              <a:rPr lang="en-US" dirty="0"/>
              <a:t>© Cathy Nutbrown.  The University of Sheffield 2023</a:t>
            </a:r>
          </a:p>
        </p:txBody>
      </p:sp>
      <p:sp>
        <p:nvSpPr>
          <p:cNvPr id="5" name="Slide Number Placeholder 4">
            <a:extLst>
              <a:ext uri="{FF2B5EF4-FFF2-40B4-BE49-F238E27FC236}">
                <a16:creationId xmlns:a16="http://schemas.microsoft.com/office/drawing/2014/main" id="{A6FC0BE1-DBF0-9F56-3942-2CE55D1BB11B}"/>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9" name="Audio 8">
            <a:hlinkClick r:id="" action="ppaction://media"/>
            <a:extLst>
              <a:ext uri="{FF2B5EF4-FFF2-40B4-BE49-F238E27FC236}">
                <a16:creationId xmlns:a16="http://schemas.microsoft.com/office/drawing/2014/main" id="{AD1CAF8A-9266-F23A-7518-153FA4480C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10316907"/>
      </p:ext>
    </p:extLst>
  </p:cSld>
  <p:clrMapOvr>
    <a:masterClrMapping/>
  </p:clrMapOvr>
  <mc:AlternateContent xmlns:mc="http://schemas.openxmlformats.org/markup-compatibility/2006" xmlns:p14="http://schemas.microsoft.com/office/powerpoint/2010/main">
    <mc:Choice Requires="p14">
      <p:transition spd="slow" p14:dur="2000" advTm="134385"/>
    </mc:Choice>
    <mc:Fallback xmlns="">
      <p:transition spd="slow" advTm="134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3E623-B8E7-F1DE-52DB-996C9CFA0D47}"/>
              </a:ext>
            </a:extLst>
          </p:cNvPr>
          <p:cNvSpPr>
            <a:spLocks noGrp="1"/>
          </p:cNvSpPr>
          <p:nvPr>
            <p:ph type="title"/>
          </p:nvPr>
        </p:nvSpPr>
        <p:spPr/>
        <p:txBody>
          <a:bodyPr/>
          <a:lstStyle/>
          <a:p>
            <a:r>
              <a:rPr lang="en-GB" b="1" i="1" dirty="0"/>
              <a:t>Festival of words with ‘Writing on the beach’ Jersey (NCB)</a:t>
            </a:r>
            <a:endParaRPr lang="en-GB" dirty="0"/>
          </a:p>
        </p:txBody>
      </p:sp>
      <p:sp>
        <p:nvSpPr>
          <p:cNvPr id="3" name="Content Placeholder 2">
            <a:extLst>
              <a:ext uri="{FF2B5EF4-FFF2-40B4-BE49-F238E27FC236}">
                <a16:creationId xmlns:a16="http://schemas.microsoft.com/office/drawing/2014/main" id="{5A35A90C-21B4-E2B4-24C0-A707B491F5C6}"/>
              </a:ext>
            </a:extLst>
          </p:cNvPr>
          <p:cNvSpPr>
            <a:spLocks noGrp="1"/>
          </p:cNvSpPr>
          <p:nvPr>
            <p:ph idx="1"/>
          </p:nvPr>
        </p:nvSpPr>
        <p:spPr>
          <a:xfrm>
            <a:off x="677334" y="1930399"/>
            <a:ext cx="9082128" cy="4734169"/>
          </a:xfrm>
        </p:spPr>
        <p:txBody>
          <a:bodyPr>
            <a:normAutofit/>
          </a:bodyPr>
          <a:lstStyle/>
          <a:p>
            <a:pPr marL="0" indent="0">
              <a:buNone/>
            </a:pPr>
            <a:r>
              <a:rPr lang="en-GB" sz="2000" i="1" dirty="0">
                <a:latin typeface="Calibri" panose="020F0502020204030204" pitchFamily="34" charset="0"/>
                <a:cs typeface="Calibri" panose="020F0502020204030204" pitchFamily="34" charset="0"/>
              </a:rPr>
              <a:t>All settings in Jersey came together to provide a wide variety of literacy activities on the beach which were accessible to all families and included a multilingual approach involving: Signers, English, Polish and Portuguese languages:</a:t>
            </a:r>
          </a:p>
          <a:p>
            <a:pPr lvl="1"/>
            <a:r>
              <a:rPr lang="en-GB" sz="2000" dirty="0">
                <a:effectLst/>
                <a:latin typeface="Calibri" panose="020F0502020204030204" pitchFamily="34" charset="0"/>
                <a:ea typeface="Calibri" panose="020F0502020204030204" pitchFamily="34" charset="0"/>
                <a:cs typeface="Calibri" panose="020F0502020204030204" pitchFamily="34" charset="0"/>
              </a:rPr>
              <a:t>stories on the beach, </a:t>
            </a:r>
          </a:p>
          <a:p>
            <a:pPr lvl="1"/>
            <a:r>
              <a:rPr lang="en-GB" sz="2000" dirty="0">
                <a:effectLst/>
                <a:latin typeface="Calibri" panose="020F0502020204030204" pitchFamily="34" charset="0"/>
                <a:ea typeface="Calibri" panose="020F0502020204030204" pitchFamily="34" charset="0"/>
                <a:cs typeface="Calibri" panose="020F0502020204030204" pitchFamily="34" charset="0"/>
              </a:rPr>
              <a:t>exploring ‘base camp’ making maps and models, </a:t>
            </a:r>
          </a:p>
          <a:p>
            <a:pPr lvl="1"/>
            <a:r>
              <a:rPr lang="en-GB" sz="2000" dirty="0">
                <a:effectLst/>
                <a:latin typeface="Calibri" panose="020F0502020204030204" pitchFamily="34" charset="0"/>
                <a:ea typeface="Calibri" panose="020F0502020204030204" pitchFamily="34" charset="0"/>
                <a:cs typeface="Calibri" panose="020F0502020204030204" pitchFamily="34" charset="0"/>
              </a:rPr>
              <a:t>‘fishing’ for letters in pools, </a:t>
            </a:r>
          </a:p>
          <a:p>
            <a:pPr lvl="1"/>
            <a:r>
              <a:rPr lang="en-GB" sz="2000" dirty="0">
                <a:effectLst/>
                <a:latin typeface="Calibri" panose="020F0502020204030204" pitchFamily="34" charset="0"/>
                <a:ea typeface="Calibri" panose="020F0502020204030204" pitchFamily="34" charset="0"/>
                <a:cs typeface="Calibri" panose="020F0502020204030204" pitchFamily="34" charset="0"/>
              </a:rPr>
              <a:t>writing with sticks in the sand, </a:t>
            </a:r>
          </a:p>
          <a:p>
            <a:pPr lvl="1"/>
            <a:r>
              <a:rPr lang="en-GB" sz="2000" dirty="0">
                <a:effectLst/>
                <a:latin typeface="Calibri" panose="020F0502020204030204" pitchFamily="34" charset="0"/>
                <a:ea typeface="Calibri" panose="020F0502020204030204" pitchFamily="34" charset="0"/>
                <a:cs typeface="Calibri" panose="020F0502020204030204" pitchFamily="34" charset="0"/>
              </a:rPr>
              <a:t>Singing and rhyme sessions were supported by a Makaton signer </a:t>
            </a:r>
          </a:p>
          <a:p>
            <a:pPr lvl="1"/>
            <a:r>
              <a:rPr lang="en-GB" sz="2000" dirty="0">
                <a:effectLst/>
                <a:latin typeface="Calibri" panose="020F0502020204030204" pitchFamily="34" charset="0"/>
                <a:ea typeface="Calibri" panose="020F0502020204030204" pitchFamily="34" charset="0"/>
                <a:cs typeface="Calibri" panose="020F0502020204030204" pitchFamily="34" charset="0"/>
              </a:rPr>
              <a:t>Children’s books were hidden all over the island for families to find, read and to re-hide for someone else.</a:t>
            </a:r>
          </a:p>
          <a:p>
            <a:pPr marL="457200" lvl="1" indent="0">
              <a:buNone/>
            </a:pPr>
            <a:r>
              <a:rPr lang="en-GB" sz="2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									https://beststart.je/useful-resources/</a:t>
            </a:r>
            <a:r>
              <a:rPr lang="en-GB" sz="2000" u="sng" dirty="0">
                <a:effectLst/>
                <a:latin typeface="Calibri" panose="020F0502020204030204" pitchFamily="34" charset="0"/>
                <a:ea typeface="Calibri" panose="020F0502020204030204" pitchFamily="34" charset="0"/>
                <a:cs typeface="Calibri" panose="020F0502020204030204" pitchFamily="34" charset="0"/>
              </a:rPr>
              <a:t> </a:t>
            </a:r>
            <a:endParaRPr lang="en-GB" sz="2000" u="sng" dirty="0">
              <a:latin typeface="Calibri" panose="020F0502020204030204" pitchFamily="34" charset="0"/>
              <a:cs typeface="Calibri" panose="020F0502020204030204" pitchFamily="34" charset="0"/>
            </a:endParaRPr>
          </a:p>
          <a:p>
            <a:pPr lvl="1"/>
            <a:endParaRPr lang="en-GB" sz="20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Footer Placeholder 3">
            <a:extLst>
              <a:ext uri="{FF2B5EF4-FFF2-40B4-BE49-F238E27FC236}">
                <a16:creationId xmlns:a16="http://schemas.microsoft.com/office/drawing/2014/main" id="{BF20259E-0340-6D1F-2D10-B6595D62AFDC}"/>
              </a:ext>
            </a:extLst>
          </p:cNvPr>
          <p:cNvSpPr>
            <a:spLocks noGrp="1"/>
          </p:cNvSpPr>
          <p:nvPr>
            <p:ph type="ftr" sz="quarter" idx="11"/>
          </p:nvPr>
        </p:nvSpPr>
        <p:spPr/>
        <p:txBody>
          <a:bodyPr/>
          <a:lstStyle/>
          <a:p>
            <a:r>
              <a:rPr lang="en-US" dirty="0"/>
              <a:t>© Cathy Nutbrown.  The University of Sheffield 2023</a:t>
            </a:r>
          </a:p>
        </p:txBody>
      </p:sp>
      <p:sp>
        <p:nvSpPr>
          <p:cNvPr id="5" name="Slide Number Placeholder 4">
            <a:extLst>
              <a:ext uri="{FF2B5EF4-FFF2-40B4-BE49-F238E27FC236}">
                <a16:creationId xmlns:a16="http://schemas.microsoft.com/office/drawing/2014/main" id="{E2645041-EB61-A19C-C6DD-95532493C7D6}"/>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10" name="Audio 9">
            <a:hlinkClick r:id="" action="ppaction://media"/>
            <a:extLst>
              <a:ext uri="{FF2B5EF4-FFF2-40B4-BE49-F238E27FC236}">
                <a16:creationId xmlns:a16="http://schemas.microsoft.com/office/drawing/2014/main" id="{A2B56AE7-80A4-AB30-B169-BFCA8B444E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00277173"/>
      </p:ext>
    </p:extLst>
  </p:cSld>
  <p:clrMapOvr>
    <a:masterClrMapping/>
  </p:clrMapOvr>
  <mc:AlternateContent xmlns:mc="http://schemas.openxmlformats.org/markup-compatibility/2006" xmlns:p14="http://schemas.microsoft.com/office/powerpoint/2010/main">
    <mc:Choice Requires="p14">
      <p:transition spd="slow" p14:dur="2000" advTm="66478"/>
    </mc:Choice>
    <mc:Fallback xmlns="">
      <p:transition spd="slow" advTm="66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D19C-68A2-D114-1817-1BFAA2F38657}"/>
              </a:ext>
            </a:extLst>
          </p:cNvPr>
          <p:cNvSpPr>
            <a:spLocks noGrp="1"/>
          </p:cNvSpPr>
          <p:nvPr>
            <p:ph type="title"/>
          </p:nvPr>
        </p:nvSpPr>
        <p:spPr/>
        <p:txBody>
          <a:bodyPr>
            <a:normAutofit/>
          </a:bodyPr>
          <a:lstStyle/>
          <a:p>
            <a:r>
              <a:rPr lang="en-GB" b="1" i="1" dirty="0"/>
              <a:t>Family literacy in Prisons (Pact)</a:t>
            </a:r>
            <a:br>
              <a:rPr lang="en-GB" b="1" i="1" dirty="0"/>
            </a:br>
            <a:endParaRPr lang="en-GB" b="1" dirty="0"/>
          </a:p>
        </p:txBody>
      </p:sp>
      <p:sp>
        <p:nvSpPr>
          <p:cNvPr id="3" name="Content Placeholder 2">
            <a:extLst>
              <a:ext uri="{FF2B5EF4-FFF2-40B4-BE49-F238E27FC236}">
                <a16:creationId xmlns:a16="http://schemas.microsoft.com/office/drawing/2014/main" id="{8B867129-0C4C-09C2-CAB8-85A82BFA86F3}"/>
              </a:ext>
            </a:extLst>
          </p:cNvPr>
          <p:cNvSpPr>
            <a:spLocks noGrp="1"/>
          </p:cNvSpPr>
          <p:nvPr>
            <p:ph idx="1"/>
          </p:nvPr>
        </p:nvSpPr>
        <p:spPr>
          <a:xfrm>
            <a:off x="677334" y="1676401"/>
            <a:ext cx="8596668" cy="4364962"/>
          </a:xfrm>
        </p:spPr>
        <p:txBody>
          <a:bodyPr>
            <a:normAutofit fontScale="85000" lnSpcReduction="20000"/>
          </a:bodyPr>
          <a:lstStyle/>
          <a:p>
            <a:pPr marL="0" indent="0">
              <a:buNone/>
            </a:pPr>
            <a:r>
              <a:rPr lang="en-GB" sz="3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Family Literacy in Prisons</a:t>
            </a:r>
            <a:r>
              <a:rPr lang="en-GB"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3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FLiP</a:t>
            </a:r>
            <a:r>
              <a:rPr lang="en-GB"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is a prison-based course run by Pact [Prison Advice and Care Trust] facilitators who have undertaken professional development run by us at the University of Sheffield in conjunction with Pact</a:t>
            </a:r>
            <a:r>
              <a:rPr lang="en-GB"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Developed collaboratively </a:t>
            </a:r>
            <a:r>
              <a:rPr lang="en-GB" sz="3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FLiP </a:t>
            </a:r>
            <a:r>
              <a:rPr lang="en-GB"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uses:</a:t>
            </a:r>
          </a:p>
          <a:p>
            <a:r>
              <a:rPr lang="en-GB"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REAL Approaches including the ORIM Framework. </a:t>
            </a:r>
            <a:endParaRPr lang="en-GB"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GB"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Four workshop sessions</a:t>
            </a:r>
          </a:p>
          <a:p>
            <a:r>
              <a:rPr lang="en-GB"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child-centred literacy focussed visit</a:t>
            </a:r>
          </a:p>
          <a:p>
            <a:pPr marL="0" indent="0">
              <a:buNone/>
            </a:pPr>
            <a:r>
              <a:rPr lang="en-GB" sz="3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FLiP</a:t>
            </a:r>
            <a:r>
              <a:rPr lang="en-GB"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supports parents to play a more active role in developing their children’s literacy using  everyday practices of looking at print, talking, reading and early mark making. </a:t>
            </a:r>
            <a:endParaRPr lang="en-GB" sz="3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GB" dirty="0"/>
          </a:p>
        </p:txBody>
      </p:sp>
      <p:sp>
        <p:nvSpPr>
          <p:cNvPr id="4" name="Footer Placeholder 3">
            <a:extLst>
              <a:ext uri="{FF2B5EF4-FFF2-40B4-BE49-F238E27FC236}">
                <a16:creationId xmlns:a16="http://schemas.microsoft.com/office/drawing/2014/main" id="{609586D8-5C00-735D-4C1E-80FF9C347F85}"/>
              </a:ext>
            </a:extLst>
          </p:cNvPr>
          <p:cNvSpPr>
            <a:spLocks noGrp="1"/>
          </p:cNvSpPr>
          <p:nvPr>
            <p:ph type="ftr" sz="quarter" idx="11"/>
          </p:nvPr>
        </p:nvSpPr>
        <p:spPr/>
        <p:txBody>
          <a:bodyPr/>
          <a:lstStyle/>
          <a:p>
            <a:r>
              <a:rPr lang="en-US" dirty="0"/>
              <a:t>© Cathy Nutbrown.  The University of Sheffield 2023</a:t>
            </a:r>
          </a:p>
        </p:txBody>
      </p:sp>
      <p:sp>
        <p:nvSpPr>
          <p:cNvPr id="5" name="Slide Number Placeholder 4">
            <a:extLst>
              <a:ext uri="{FF2B5EF4-FFF2-40B4-BE49-F238E27FC236}">
                <a16:creationId xmlns:a16="http://schemas.microsoft.com/office/drawing/2014/main" id="{DBBA396E-9215-599A-5FDB-61EAFE88E79A}"/>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9" name="Audio 8">
            <a:hlinkClick r:id="" action="ppaction://media"/>
            <a:extLst>
              <a:ext uri="{FF2B5EF4-FFF2-40B4-BE49-F238E27FC236}">
                <a16:creationId xmlns:a16="http://schemas.microsoft.com/office/drawing/2014/main" id="{0B3F904F-7540-0A80-8328-6CD4EBEF3D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59095521"/>
      </p:ext>
    </p:extLst>
  </p:cSld>
  <p:clrMapOvr>
    <a:masterClrMapping/>
  </p:clrMapOvr>
  <mc:AlternateContent xmlns:mc="http://schemas.openxmlformats.org/markup-compatibility/2006" xmlns:p14="http://schemas.microsoft.com/office/powerpoint/2010/main">
    <mc:Choice Requires="p14">
      <p:transition spd="slow" p14:dur="2000" advTm="278912"/>
    </mc:Choice>
    <mc:Fallback xmlns="">
      <p:transition spd="slow" advTm="27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C4E-07D5-D01F-8C49-3503F205D077}"/>
              </a:ext>
            </a:extLst>
          </p:cNvPr>
          <p:cNvSpPr>
            <a:spLocks noGrp="1"/>
          </p:cNvSpPr>
          <p:nvPr>
            <p:ph type="title"/>
          </p:nvPr>
        </p:nvSpPr>
        <p:spPr/>
        <p:txBody>
          <a:bodyPr/>
          <a:lstStyle/>
          <a:p>
            <a:r>
              <a:rPr lang="en-GB" b="1" i="1" dirty="0">
                <a:effectLst/>
                <a:latin typeface="Times New Roman" panose="02020603050405020304" pitchFamily="18" charset="0"/>
                <a:ea typeface="Calibri" panose="020F0502020204030204" pitchFamily="34" charset="0"/>
                <a:cs typeface="Times New Roman" panose="02020603050405020304" pitchFamily="18" charset="0"/>
              </a:rPr>
              <a:t>Manifesto for Home Learning – Birth to Five</a:t>
            </a:r>
            <a:endParaRPr lang="en-GB" b="1" dirty="0"/>
          </a:p>
        </p:txBody>
      </p:sp>
      <p:sp>
        <p:nvSpPr>
          <p:cNvPr id="3" name="Content Placeholder 2">
            <a:extLst>
              <a:ext uri="{FF2B5EF4-FFF2-40B4-BE49-F238E27FC236}">
                <a16:creationId xmlns:a16="http://schemas.microsoft.com/office/drawing/2014/main" id="{E53BA42E-8B05-C1CC-6640-C23349CF2D52}"/>
              </a:ext>
            </a:extLst>
          </p:cNvPr>
          <p:cNvSpPr>
            <a:spLocks noGrp="1"/>
          </p:cNvSpPr>
          <p:nvPr>
            <p:ph idx="1"/>
          </p:nvPr>
        </p:nvSpPr>
        <p:spPr/>
        <p:txBody>
          <a:bodyPr>
            <a:normAutofit fontScale="92500"/>
          </a:bodyPr>
          <a:lstStyle/>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1.	Reaffirm children’s rights in practice</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2.	End poverty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3.	Value cultural and community capital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4.	Include </a:t>
            </a:r>
            <a:r>
              <a:rPr lang="en-GB"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families</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5.	Fund family learning</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6.	Provide Initial and Continuing Professional Development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7.	Build research collaborations</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8.	Make Family Learning a Policy Priority</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26E9CC51-9E2E-5DC2-86E4-B6160513BD8B}"/>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5" name="Footer Placeholder 4">
            <a:extLst>
              <a:ext uri="{FF2B5EF4-FFF2-40B4-BE49-F238E27FC236}">
                <a16:creationId xmlns:a16="http://schemas.microsoft.com/office/drawing/2014/main" id="{3FCFC773-AE83-B358-BB67-0D49FDF49923}"/>
              </a:ext>
            </a:extLst>
          </p:cNvPr>
          <p:cNvSpPr>
            <a:spLocks noGrp="1"/>
          </p:cNvSpPr>
          <p:nvPr>
            <p:ph type="ftr" sz="quarter" idx="11"/>
          </p:nvPr>
        </p:nvSpPr>
        <p:spPr/>
        <p:txBody>
          <a:bodyPr/>
          <a:lstStyle/>
          <a:p>
            <a:r>
              <a:rPr lang="en-US" dirty="0"/>
              <a:t>© Cathy Nutbrown.  The University of Sheffield 2023</a:t>
            </a:r>
          </a:p>
        </p:txBody>
      </p:sp>
      <p:pic>
        <p:nvPicPr>
          <p:cNvPr id="8" name="Audio 7">
            <a:hlinkClick r:id="" action="ppaction://media"/>
            <a:extLst>
              <a:ext uri="{FF2B5EF4-FFF2-40B4-BE49-F238E27FC236}">
                <a16:creationId xmlns:a16="http://schemas.microsoft.com/office/drawing/2014/main" id="{CF094B30-39F6-C4E8-7417-CC622D476C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31603893"/>
      </p:ext>
    </p:extLst>
  </p:cSld>
  <p:clrMapOvr>
    <a:masterClrMapping/>
  </p:clrMapOvr>
  <mc:AlternateContent xmlns:mc="http://schemas.openxmlformats.org/markup-compatibility/2006" xmlns:p14="http://schemas.microsoft.com/office/powerpoint/2010/main">
    <mc:Choice Requires="p14">
      <p:transition spd="slow" p14:dur="2000" advTm="21582"/>
    </mc:Choice>
    <mc:Fallback xmlns="">
      <p:transition spd="slow" advTm="21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C4E-07D5-D01F-8C49-3503F205D077}"/>
              </a:ext>
            </a:extLst>
          </p:cNvPr>
          <p:cNvSpPr>
            <a:spLocks noGrp="1"/>
          </p:cNvSpPr>
          <p:nvPr>
            <p:ph type="title"/>
          </p:nvPr>
        </p:nvSpPr>
        <p:spPr/>
        <p:txBody>
          <a:bodyPr/>
          <a:lstStyle/>
          <a:p>
            <a:r>
              <a:rPr lang="en-GB" b="1" i="1" dirty="0">
                <a:effectLst/>
                <a:latin typeface="Times New Roman" panose="02020603050405020304" pitchFamily="18" charset="0"/>
                <a:ea typeface="Calibri" panose="020F0502020204030204" pitchFamily="34" charset="0"/>
                <a:cs typeface="Times New Roman" panose="02020603050405020304" pitchFamily="18" charset="0"/>
              </a:rPr>
              <a:t>Manifesto for Home Learning – Birth to Five</a:t>
            </a:r>
            <a:endParaRPr lang="en-GB" b="1" dirty="0"/>
          </a:p>
        </p:txBody>
      </p:sp>
      <p:sp>
        <p:nvSpPr>
          <p:cNvPr id="3" name="Content Placeholder 2">
            <a:extLst>
              <a:ext uri="{FF2B5EF4-FFF2-40B4-BE49-F238E27FC236}">
                <a16:creationId xmlns:a16="http://schemas.microsoft.com/office/drawing/2014/main" id="{E53BA42E-8B05-C1CC-6640-C23349CF2D52}"/>
              </a:ext>
            </a:extLst>
          </p:cNvPr>
          <p:cNvSpPr>
            <a:spLocks noGrp="1"/>
          </p:cNvSpPr>
          <p:nvPr>
            <p:ph idx="1"/>
          </p:nvPr>
        </p:nvSpPr>
        <p:spPr/>
        <p:txBody>
          <a:bodyPr>
            <a:normAutofit/>
          </a:bodyPr>
          <a:lstStyle/>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1.	</a:t>
            </a:r>
          </a:p>
          <a:p>
            <a:pPr marL="0" indent="0">
              <a:buNone/>
            </a:pPr>
            <a:endPar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Reaffirm children’s rights in practice</a:t>
            </a:r>
            <a:endParaRPr lang="en-GB" sz="4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26E9CC51-9E2E-5DC2-86E4-B6160513BD8B}"/>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5" name="Footer Placeholder 4">
            <a:extLst>
              <a:ext uri="{FF2B5EF4-FFF2-40B4-BE49-F238E27FC236}">
                <a16:creationId xmlns:a16="http://schemas.microsoft.com/office/drawing/2014/main" id="{3FCFC773-AE83-B358-BB67-0D49FDF49923}"/>
              </a:ext>
            </a:extLst>
          </p:cNvPr>
          <p:cNvSpPr>
            <a:spLocks noGrp="1"/>
          </p:cNvSpPr>
          <p:nvPr>
            <p:ph type="ftr" sz="quarter" idx="11"/>
          </p:nvPr>
        </p:nvSpPr>
        <p:spPr/>
        <p:txBody>
          <a:bodyPr/>
          <a:lstStyle/>
          <a:p>
            <a:r>
              <a:rPr lang="en-US" dirty="0"/>
              <a:t>© Cathy Nutbrown.  The University of Sheffield 2023</a:t>
            </a:r>
          </a:p>
        </p:txBody>
      </p:sp>
      <p:pic>
        <p:nvPicPr>
          <p:cNvPr id="6" name="Audio 5">
            <a:hlinkClick r:id="" action="ppaction://media"/>
            <a:extLst>
              <a:ext uri="{FF2B5EF4-FFF2-40B4-BE49-F238E27FC236}">
                <a16:creationId xmlns:a16="http://schemas.microsoft.com/office/drawing/2014/main" id="{D276D6CD-B135-410E-124A-AC8A98113A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19773845"/>
      </p:ext>
    </p:extLst>
  </p:cSld>
  <p:clrMapOvr>
    <a:masterClrMapping/>
  </p:clrMapOvr>
  <mc:AlternateContent xmlns:mc="http://schemas.openxmlformats.org/markup-compatibility/2006" xmlns:p14="http://schemas.microsoft.com/office/powerpoint/2010/main">
    <mc:Choice Requires="p14">
      <p:transition spd="slow" p14:dur="2000" advTm="77651"/>
    </mc:Choice>
    <mc:Fallback xmlns="">
      <p:transition spd="slow" advTm="77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C4E-07D5-D01F-8C49-3503F205D077}"/>
              </a:ext>
            </a:extLst>
          </p:cNvPr>
          <p:cNvSpPr>
            <a:spLocks noGrp="1"/>
          </p:cNvSpPr>
          <p:nvPr>
            <p:ph type="title"/>
          </p:nvPr>
        </p:nvSpPr>
        <p:spPr/>
        <p:txBody>
          <a:bodyPr/>
          <a:lstStyle/>
          <a:p>
            <a:r>
              <a:rPr lang="en-GB" b="1" i="1" dirty="0">
                <a:effectLst/>
                <a:latin typeface="Times New Roman" panose="02020603050405020304" pitchFamily="18" charset="0"/>
                <a:ea typeface="Calibri" panose="020F0502020204030204" pitchFamily="34" charset="0"/>
                <a:cs typeface="Times New Roman" panose="02020603050405020304" pitchFamily="18" charset="0"/>
              </a:rPr>
              <a:t>Manifesto for Home Learning – Birth to Five</a:t>
            </a:r>
            <a:endParaRPr lang="en-GB" b="1" dirty="0"/>
          </a:p>
        </p:txBody>
      </p:sp>
      <p:sp>
        <p:nvSpPr>
          <p:cNvPr id="3" name="Content Placeholder 2">
            <a:extLst>
              <a:ext uri="{FF2B5EF4-FFF2-40B4-BE49-F238E27FC236}">
                <a16:creationId xmlns:a16="http://schemas.microsoft.com/office/drawing/2014/main" id="{E53BA42E-8B05-C1CC-6640-C23349CF2D52}"/>
              </a:ext>
            </a:extLst>
          </p:cNvPr>
          <p:cNvSpPr>
            <a:spLocks noGrp="1"/>
          </p:cNvSpPr>
          <p:nvPr>
            <p:ph idx="1"/>
          </p:nvPr>
        </p:nvSpPr>
        <p:spPr/>
        <p:txBody>
          <a:bodyPr>
            <a:normAutofit/>
          </a:bodyPr>
          <a:lstStyle/>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2.	</a:t>
            </a:r>
          </a:p>
          <a:p>
            <a:pPr marL="0" indent="0">
              <a:buNone/>
            </a:pPr>
            <a:endPar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End poverty  </a:t>
            </a:r>
            <a:endParaRPr lang="en-GB" sz="4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26E9CC51-9E2E-5DC2-86E4-B6160513BD8B}"/>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5" name="Footer Placeholder 4">
            <a:extLst>
              <a:ext uri="{FF2B5EF4-FFF2-40B4-BE49-F238E27FC236}">
                <a16:creationId xmlns:a16="http://schemas.microsoft.com/office/drawing/2014/main" id="{3FCFC773-AE83-B358-BB67-0D49FDF49923}"/>
              </a:ext>
            </a:extLst>
          </p:cNvPr>
          <p:cNvSpPr>
            <a:spLocks noGrp="1"/>
          </p:cNvSpPr>
          <p:nvPr>
            <p:ph type="ftr" sz="quarter" idx="11"/>
          </p:nvPr>
        </p:nvSpPr>
        <p:spPr/>
        <p:txBody>
          <a:bodyPr/>
          <a:lstStyle/>
          <a:p>
            <a:r>
              <a:rPr lang="en-US" dirty="0"/>
              <a:t>© Cathy Nutbrown.  The University of Sheffield 2023</a:t>
            </a:r>
          </a:p>
        </p:txBody>
      </p:sp>
      <p:pic>
        <p:nvPicPr>
          <p:cNvPr id="6" name="Audio 5">
            <a:hlinkClick r:id="" action="ppaction://media"/>
            <a:extLst>
              <a:ext uri="{FF2B5EF4-FFF2-40B4-BE49-F238E27FC236}">
                <a16:creationId xmlns:a16="http://schemas.microsoft.com/office/drawing/2014/main" id="{38601720-0FCC-F686-04AC-041EF877F1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51736278"/>
      </p:ext>
    </p:extLst>
  </p:cSld>
  <p:clrMapOvr>
    <a:masterClrMapping/>
  </p:clrMapOvr>
  <mc:AlternateContent xmlns:mc="http://schemas.openxmlformats.org/markup-compatibility/2006" xmlns:p14="http://schemas.microsoft.com/office/powerpoint/2010/main">
    <mc:Choice Requires="p14">
      <p:transition spd="slow" p14:dur="2000" advTm="69894"/>
    </mc:Choice>
    <mc:Fallback xmlns="">
      <p:transition spd="slow" advTm="69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C4E-07D5-D01F-8C49-3503F205D077}"/>
              </a:ext>
            </a:extLst>
          </p:cNvPr>
          <p:cNvSpPr>
            <a:spLocks noGrp="1"/>
          </p:cNvSpPr>
          <p:nvPr>
            <p:ph type="title"/>
          </p:nvPr>
        </p:nvSpPr>
        <p:spPr/>
        <p:txBody>
          <a:bodyPr/>
          <a:lstStyle/>
          <a:p>
            <a:r>
              <a:rPr lang="en-GB" b="1" i="1" dirty="0">
                <a:effectLst/>
                <a:latin typeface="Times New Roman" panose="02020603050405020304" pitchFamily="18" charset="0"/>
                <a:ea typeface="Calibri" panose="020F0502020204030204" pitchFamily="34" charset="0"/>
                <a:cs typeface="Times New Roman" panose="02020603050405020304" pitchFamily="18" charset="0"/>
              </a:rPr>
              <a:t>Manifesto for Home Learning – Birth to Five</a:t>
            </a:r>
            <a:endParaRPr lang="en-GB" b="1" dirty="0"/>
          </a:p>
        </p:txBody>
      </p:sp>
      <p:sp>
        <p:nvSpPr>
          <p:cNvPr id="3" name="Content Placeholder 2">
            <a:extLst>
              <a:ext uri="{FF2B5EF4-FFF2-40B4-BE49-F238E27FC236}">
                <a16:creationId xmlns:a16="http://schemas.microsoft.com/office/drawing/2014/main" id="{E53BA42E-8B05-C1CC-6640-C23349CF2D52}"/>
              </a:ext>
            </a:extLst>
          </p:cNvPr>
          <p:cNvSpPr>
            <a:spLocks noGrp="1"/>
          </p:cNvSpPr>
          <p:nvPr>
            <p:ph idx="1"/>
          </p:nvPr>
        </p:nvSpPr>
        <p:spPr/>
        <p:txBody>
          <a:bodyPr>
            <a:normAutofit/>
          </a:bodyPr>
          <a:lstStyle/>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3.</a:t>
            </a:r>
          </a:p>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Value cultural and community capital </a:t>
            </a:r>
            <a:endParaRPr lang="en-GB" sz="4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26E9CC51-9E2E-5DC2-86E4-B6160513BD8B}"/>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5" name="Footer Placeholder 4">
            <a:extLst>
              <a:ext uri="{FF2B5EF4-FFF2-40B4-BE49-F238E27FC236}">
                <a16:creationId xmlns:a16="http://schemas.microsoft.com/office/drawing/2014/main" id="{3FCFC773-AE83-B358-BB67-0D49FDF49923}"/>
              </a:ext>
            </a:extLst>
          </p:cNvPr>
          <p:cNvSpPr>
            <a:spLocks noGrp="1"/>
          </p:cNvSpPr>
          <p:nvPr>
            <p:ph type="ftr" sz="quarter" idx="11"/>
          </p:nvPr>
        </p:nvSpPr>
        <p:spPr/>
        <p:txBody>
          <a:bodyPr/>
          <a:lstStyle/>
          <a:p>
            <a:r>
              <a:rPr lang="en-US" dirty="0"/>
              <a:t>© Cathy Nutbrown.  The University of Sheffield 2023</a:t>
            </a:r>
          </a:p>
        </p:txBody>
      </p:sp>
      <p:pic>
        <p:nvPicPr>
          <p:cNvPr id="6" name="Audio 5">
            <a:hlinkClick r:id="" action="ppaction://media"/>
            <a:extLst>
              <a:ext uri="{FF2B5EF4-FFF2-40B4-BE49-F238E27FC236}">
                <a16:creationId xmlns:a16="http://schemas.microsoft.com/office/drawing/2014/main" id="{D1ACEB7A-BAEC-CA51-C1BA-65667C704A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94918970"/>
      </p:ext>
    </p:extLst>
  </p:cSld>
  <p:clrMapOvr>
    <a:masterClrMapping/>
  </p:clrMapOvr>
  <mc:AlternateContent xmlns:mc="http://schemas.openxmlformats.org/markup-compatibility/2006" xmlns:p14="http://schemas.microsoft.com/office/powerpoint/2010/main">
    <mc:Choice Requires="p14">
      <p:transition spd="slow" p14:dur="2000" advTm="66919"/>
    </mc:Choice>
    <mc:Fallback xmlns="">
      <p:transition spd="slow" advTm="66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C4E-07D5-D01F-8C49-3503F205D077}"/>
              </a:ext>
            </a:extLst>
          </p:cNvPr>
          <p:cNvSpPr>
            <a:spLocks noGrp="1"/>
          </p:cNvSpPr>
          <p:nvPr>
            <p:ph type="title"/>
          </p:nvPr>
        </p:nvSpPr>
        <p:spPr/>
        <p:txBody>
          <a:bodyPr/>
          <a:lstStyle/>
          <a:p>
            <a:r>
              <a:rPr lang="en-GB" b="1" i="1" dirty="0">
                <a:effectLst/>
                <a:latin typeface="Times New Roman" panose="02020603050405020304" pitchFamily="18" charset="0"/>
                <a:ea typeface="Calibri" panose="020F0502020204030204" pitchFamily="34" charset="0"/>
                <a:cs typeface="Times New Roman" panose="02020603050405020304" pitchFamily="18" charset="0"/>
              </a:rPr>
              <a:t>Manifesto for Home Learning – Birth to Five</a:t>
            </a:r>
            <a:endParaRPr lang="en-GB" b="1" dirty="0"/>
          </a:p>
        </p:txBody>
      </p:sp>
      <p:sp>
        <p:nvSpPr>
          <p:cNvPr id="3" name="Content Placeholder 2">
            <a:extLst>
              <a:ext uri="{FF2B5EF4-FFF2-40B4-BE49-F238E27FC236}">
                <a16:creationId xmlns:a16="http://schemas.microsoft.com/office/drawing/2014/main" id="{E53BA42E-8B05-C1CC-6640-C23349CF2D52}"/>
              </a:ext>
            </a:extLst>
          </p:cNvPr>
          <p:cNvSpPr>
            <a:spLocks noGrp="1"/>
          </p:cNvSpPr>
          <p:nvPr>
            <p:ph idx="1"/>
          </p:nvPr>
        </p:nvSpPr>
        <p:spPr/>
        <p:txBody>
          <a:bodyPr>
            <a:normAutofit/>
          </a:bodyPr>
          <a:lstStyle/>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4.	</a:t>
            </a:r>
          </a:p>
          <a:p>
            <a:pPr marL="0" indent="0">
              <a:buNone/>
            </a:pPr>
            <a:endPar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Include </a:t>
            </a:r>
            <a:r>
              <a:rPr lang="en-GB" sz="4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a:t>
            </a: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families</a:t>
            </a:r>
            <a:endParaRPr lang="en-GB" sz="4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26E9CC51-9E2E-5DC2-86E4-B6160513BD8B}"/>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5" name="Footer Placeholder 4">
            <a:extLst>
              <a:ext uri="{FF2B5EF4-FFF2-40B4-BE49-F238E27FC236}">
                <a16:creationId xmlns:a16="http://schemas.microsoft.com/office/drawing/2014/main" id="{3FCFC773-AE83-B358-BB67-0D49FDF49923}"/>
              </a:ext>
            </a:extLst>
          </p:cNvPr>
          <p:cNvSpPr>
            <a:spLocks noGrp="1"/>
          </p:cNvSpPr>
          <p:nvPr>
            <p:ph type="ftr" sz="quarter" idx="11"/>
          </p:nvPr>
        </p:nvSpPr>
        <p:spPr/>
        <p:txBody>
          <a:bodyPr/>
          <a:lstStyle/>
          <a:p>
            <a:r>
              <a:rPr lang="en-US" dirty="0"/>
              <a:t>© Cathy Nutbrown.  The University of Sheffield 2023</a:t>
            </a:r>
          </a:p>
        </p:txBody>
      </p:sp>
      <p:pic>
        <p:nvPicPr>
          <p:cNvPr id="7" name="Audio 6">
            <a:hlinkClick r:id="" action="ppaction://media"/>
            <a:extLst>
              <a:ext uri="{FF2B5EF4-FFF2-40B4-BE49-F238E27FC236}">
                <a16:creationId xmlns:a16="http://schemas.microsoft.com/office/drawing/2014/main" id="{C2BE11FD-A0C4-EB27-761A-CA86483928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79806238"/>
      </p:ext>
    </p:extLst>
  </p:cSld>
  <p:clrMapOvr>
    <a:masterClrMapping/>
  </p:clrMapOvr>
  <mc:AlternateContent xmlns:mc="http://schemas.openxmlformats.org/markup-compatibility/2006" xmlns:p14="http://schemas.microsoft.com/office/powerpoint/2010/main">
    <mc:Choice Requires="p14">
      <p:transition spd="slow" p14:dur="2000" advTm="71865"/>
    </mc:Choice>
    <mc:Fallback xmlns="">
      <p:transition spd="slow" advTm="7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C4E-07D5-D01F-8C49-3503F205D077}"/>
              </a:ext>
            </a:extLst>
          </p:cNvPr>
          <p:cNvSpPr>
            <a:spLocks noGrp="1"/>
          </p:cNvSpPr>
          <p:nvPr>
            <p:ph type="title"/>
          </p:nvPr>
        </p:nvSpPr>
        <p:spPr/>
        <p:txBody>
          <a:bodyPr/>
          <a:lstStyle/>
          <a:p>
            <a:r>
              <a:rPr lang="en-GB" b="1" i="1" dirty="0">
                <a:effectLst/>
                <a:latin typeface="Times New Roman" panose="02020603050405020304" pitchFamily="18" charset="0"/>
                <a:ea typeface="Calibri" panose="020F0502020204030204" pitchFamily="34" charset="0"/>
                <a:cs typeface="Times New Roman" panose="02020603050405020304" pitchFamily="18" charset="0"/>
              </a:rPr>
              <a:t>Manifesto for Home Learning – Birth to Five</a:t>
            </a:r>
            <a:endParaRPr lang="en-GB" b="1" dirty="0"/>
          </a:p>
        </p:txBody>
      </p:sp>
      <p:sp>
        <p:nvSpPr>
          <p:cNvPr id="3" name="Content Placeholder 2">
            <a:extLst>
              <a:ext uri="{FF2B5EF4-FFF2-40B4-BE49-F238E27FC236}">
                <a16:creationId xmlns:a16="http://schemas.microsoft.com/office/drawing/2014/main" id="{E53BA42E-8B05-C1CC-6640-C23349CF2D52}"/>
              </a:ext>
            </a:extLst>
          </p:cNvPr>
          <p:cNvSpPr>
            <a:spLocks noGrp="1"/>
          </p:cNvSpPr>
          <p:nvPr>
            <p:ph idx="1"/>
          </p:nvPr>
        </p:nvSpPr>
        <p:spPr/>
        <p:txBody>
          <a:bodyPr>
            <a:normAutofit/>
          </a:bodyPr>
          <a:lstStyle/>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5.	</a:t>
            </a:r>
          </a:p>
          <a:p>
            <a:pPr marL="0" indent="0">
              <a:buNone/>
            </a:pPr>
            <a:endPar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 family learning</a:t>
            </a:r>
            <a:endParaRPr lang="en-GB" sz="4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26E9CC51-9E2E-5DC2-86E4-B6160513BD8B}"/>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Footer Placeholder 4">
            <a:extLst>
              <a:ext uri="{FF2B5EF4-FFF2-40B4-BE49-F238E27FC236}">
                <a16:creationId xmlns:a16="http://schemas.microsoft.com/office/drawing/2014/main" id="{3FCFC773-AE83-B358-BB67-0D49FDF49923}"/>
              </a:ext>
            </a:extLst>
          </p:cNvPr>
          <p:cNvSpPr>
            <a:spLocks noGrp="1"/>
          </p:cNvSpPr>
          <p:nvPr>
            <p:ph type="ftr" sz="quarter" idx="11"/>
          </p:nvPr>
        </p:nvSpPr>
        <p:spPr/>
        <p:txBody>
          <a:bodyPr/>
          <a:lstStyle/>
          <a:p>
            <a:r>
              <a:rPr lang="en-US" dirty="0"/>
              <a:t>© Cathy Nutbrown.  The University of Sheffield 2023</a:t>
            </a:r>
          </a:p>
        </p:txBody>
      </p:sp>
      <p:pic>
        <p:nvPicPr>
          <p:cNvPr id="6" name="Audio 5">
            <a:hlinkClick r:id="" action="ppaction://media"/>
            <a:extLst>
              <a:ext uri="{FF2B5EF4-FFF2-40B4-BE49-F238E27FC236}">
                <a16:creationId xmlns:a16="http://schemas.microsoft.com/office/drawing/2014/main" id="{C2CBE74C-9085-3711-682B-7642051DF5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26984247"/>
      </p:ext>
    </p:extLst>
  </p:cSld>
  <p:clrMapOvr>
    <a:masterClrMapping/>
  </p:clrMapOvr>
  <mc:AlternateContent xmlns:mc="http://schemas.openxmlformats.org/markup-compatibility/2006" xmlns:p14="http://schemas.microsoft.com/office/powerpoint/2010/main">
    <mc:Choice Requires="p14">
      <p:transition spd="slow" p14:dur="2000" advTm="64969"/>
    </mc:Choice>
    <mc:Fallback xmlns="">
      <p:transition spd="slow" advTm="6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955CC-FFFE-FE3F-E29C-0A22C0522BD8}"/>
              </a:ext>
            </a:extLst>
          </p:cNvPr>
          <p:cNvSpPr>
            <a:spLocks noGrp="1"/>
          </p:cNvSpPr>
          <p:nvPr>
            <p:ph type="title"/>
          </p:nvPr>
        </p:nvSpPr>
        <p:spPr>
          <a:xfrm>
            <a:off x="2849562" y="609600"/>
            <a:ext cx="6424439" cy="1320800"/>
          </a:xfrm>
        </p:spPr>
        <p:txBody>
          <a:bodyPr>
            <a:normAutofit/>
          </a:bodyPr>
          <a:lstStyle/>
          <a:p>
            <a:r>
              <a:rPr lang="en-GB" b="1" dirty="0"/>
              <a:t>Outline</a:t>
            </a:r>
          </a:p>
        </p:txBody>
      </p:sp>
      <p:pic>
        <p:nvPicPr>
          <p:cNvPr id="10" name="Picture 9" descr="A picture containing text, book, paper, teal&#10;&#10;Description automatically generated">
            <a:extLst>
              <a:ext uri="{FF2B5EF4-FFF2-40B4-BE49-F238E27FC236}">
                <a16:creationId xmlns:a16="http://schemas.microsoft.com/office/drawing/2014/main" id="{484E20F8-2A98-17F3-98D6-4B6CA3C580DC}"/>
              </a:ext>
            </a:extLst>
          </p:cNvPr>
          <p:cNvPicPr>
            <a:picLocks noChangeAspect="1"/>
          </p:cNvPicPr>
          <p:nvPr/>
        </p:nvPicPr>
        <p:blipFill rotWithShape="1">
          <a:blip r:embed="rId4"/>
          <a:srcRect l="39245" t="138" r="20598"/>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40" name="Isosceles Triangle 2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75D7744-CA45-AAC6-4A81-1D6E7ADC9ACE}"/>
              </a:ext>
            </a:extLst>
          </p:cNvPr>
          <p:cNvSpPr>
            <a:spLocks noGrp="1"/>
          </p:cNvSpPr>
          <p:nvPr>
            <p:ph idx="1"/>
          </p:nvPr>
        </p:nvSpPr>
        <p:spPr>
          <a:xfrm>
            <a:off x="2849562" y="2160589"/>
            <a:ext cx="6424439" cy="3880773"/>
          </a:xfrm>
        </p:spPr>
        <p:txBody>
          <a:bodyPr>
            <a:normAutofit/>
          </a:bodyPr>
          <a:lstStyle/>
          <a:p>
            <a:pPr>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Calibri" panose="020F0502020204030204" pitchFamily="34" charset="0"/>
              </a:rPr>
              <a:t>Roots of home learning in Charlotte Mason’s advocacy of mothers teaching their children at home. </a:t>
            </a:r>
          </a:p>
          <a:p>
            <a:pPr>
              <a:buFont typeface="Arial" panose="020B0604020202020204" pitchFamily="34" charset="0"/>
              <a:buChar char="•"/>
            </a:pPr>
            <a:endParaRPr lang="en-GB" dirty="0">
              <a:effectLst/>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Calibri" panose="020F0502020204030204" pitchFamily="34" charset="0"/>
              </a:rPr>
              <a:t>how work with parents in diverse contexts and communities helps families to enhance their young children’s learning.</a:t>
            </a:r>
          </a:p>
          <a:p>
            <a:pPr marL="0" indent="0">
              <a:buNone/>
            </a:pPr>
            <a:endParaRPr lang="en-GB" dirty="0">
              <a:effectLst/>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GB" i="1" dirty="0">
                <a:effectLst/>
                <a:latin typeface="Calibri" panose="020F0502020204030204" pitchFamily="34" charset="0"/>
                <a:ea typeface="Calibri" panose="020F0502020204030204" pitchFamily="34" charset="0"/>
                <a:cs typeface="Calibri" panose="020F0502020204030204" pitchFamily="34" charset="0"/>
              </a:rPr>
              <a:t>Manifesto for Home Learning – Birth to Five</a:t>
            </a:r>
            <a:endParaRPr lang="en-GB" dirty="0">
              <a:latin typeface="Calibri" panose="020F0502020204030204" pitchFamily="34" charset="0"/>
              <a:cs typeface="Calibri" panose="020F0502020204030204" pitchFamily="34" charset="0"/>
            </a:endParaRPr>
          </a:p>
        </p:txBody>
      </p:sp>
      <p:sp>
        <p:nvSpPr>
          <p:cNvPr id="8" name="Footer Placeholder 7">
            <a:extLst>
              <a:ext uri="{FF2B5EF4-FFF2-40B4-BE49-F238E27FC236}">
                <a16:creationId xmlns:a16="http://schemas.microsoft.com/office/drawing/2014/main" id="{5226A515-6250-6EB1-AF86-B6CFF4823314}"/>
              </a:ext>
            </a:extLst>
          </p:cNvPr>
          <p:cNvSpPr>
            <a:spLocks noGrp="1"/>
          </p:cNvSpPr>
          <p:nvPr>
            <p:ph type="ftr" sz="quarter" idx="11"/>
          </p:nvPr>
        </p:nvSpPr>
        <p:spPr>
          <a:xfrm>
            <a:off x="2849563" y="6041362"/>
            <a:ext cx="4125383" cy="365125"/>
          </a:xfrm>
        </p:spPr>
        <p:txBody>
          <a:bodyPr>
            <a:normAutofit/>
          </a:bodyPr>
          <a:lstStyle/>
          <a:p>
            <a:pPr>
              <a:spcAft>
                <a:spcPts val="600"/>
              </a:spcAft>
            </a:pPr>
            <a:r>
              <a:rPr lang="en-US" dirty="0"/>
              <a:t>© Cathy Nutbrown.  The University of Sheffield 2023</a:t>
            </a:r>
          </a:p>
        </p:txBody>
      </p:sp>
      <p:sp>
        <p:nvSpPr>
          <p:cNvPr id="6" name="Slide Number Placeholder 5">
            <a:extLst>
              <a:ext uri="{FF2B5EF4-FFF2-40B4-BE49-F238E27FC236}">
                <a16:creationId xmlns:a16="http://schemas.microsoft.com/office/drawing/2014/main" id="{3126B1DE-26AE-5EB4-A090-9E6158D9FA21}"/>
              </a:ext>
            </a:extLst>
          </p:cNvPr>
          <p:cNvSpPr>
            <a:spLocks noGrp="1"/>
          </p:cNvSpPr>
          <p:nvPr>
            <p:ph type="sldNum" sz="quarter" idx="12"/>
          </p:nvPr>
        </p:nvSpPr>
        <p:spPr>
          <a:xfrm>
            <a:off x="8590663" y="6041362"/>
            <a:ext cx="683339" cy="365125"/>
          </a:xfrm>
        </p:spPr>
        <p:txBody>
          <a:bodyPr>
            <a:normAutofit/>
          </a:bodyPr>
          <a:lstStyle/>
          <a:p>
            <a:pPr>
              <a:spcAft>
                <a:spcPts val="600"/>
              </a:spcAft>
            </a:pPr>
            <a:fld id="{D57F1E4F-1CFF-5643-939E-217C01CDF565}" type="slidenum">
              <a:rPr lang="en-US" smtClean="0"/>
              <a:pPr>
                <a:spcAft>
                  <a:spcPts val="600"/>
                </a:spcAft>
              </a:pPr>
              <a:t>2</a:t>
            </a:fld>
            <a:endParaRPr lang="en-US" dirty="0"/>
          </a:p>
        </p:txBody>
      </p:sp>
      <p:pic>
        <p:nvPicPr>
          <p:cNvPr id="4" name="Audio 3">
            <a:hlinkClick r:id="" action="ppaction://media"/>
            <a:extLst>
              <a:ext uri="{FF2B5EF4-FFF2-40B4-BE49-F238E27FC236}">
                <a16:creationId xmlns:a16="http://schemas.microsoft.com/office/drawing/2014/main" id="{4ACFFD38-175B-5B8C-D231-22A873F4E1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14295184"/>
      </p:ext>
    </p:extLst>
  </p:cSld>
  <p:clrMapOvr>
    <a:masterClrMapping/>
  </p:clrMapOvr>
  <mc:AlternateContent xmlns:mc="http://schemas.openxmlformats.org/markup-compatibility/2006" xmlns:p14="http://schemas.microsoft.com/office/powerpoint/2010/main">
    <mc:Choice Requires="p14">
      <p:transition spd="slow" p14:dur="2000" advTm="32821"/>
    </mc:Choice>
    <mc:Fallback xmlns="">
      <p:transition spd="slow" advTm="3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C4E-07D5-D01F-8C49-3503F205D077}"/>
              </a:ext>
            </a:extLst>
          </p:cNvPr>
          <p:cNvSpPr>
            <a:spLocks noGrp="1"/>
          </p:cNvSpPr>
          <p:nvPr>
            <p:ph type="title"/>
          </p:nvPr>
        </p:nvSpPr>
        <p:spPr/>
        <p:txBody>
          <a:bodyPr/>
          <a:lstStyle/>
          <a:p>
            <a:r>
              <a:rPr lang="en-GB" b="1" i="1" dirty="0">
                <a:effectLst/>
                <a:latin typeface="Times New Roman" panose="02020603050405020304" pitchFamily="18" charset="0"/>
                <a:ea typeface="Calibri" panose="020F0502020204030204" pitchFamily="34" charset="0"/>
                <a:cs typeface="Times New Roman" panose="02020603050405020304" pitchFamily="18" charset="0"/>
              </a:rPr>
              <a:t>Manifesto for Home Learning – Birth to Five</a:t>
            </a:r>
            <a:endParaRPr lang="en-GB" b="1" dirty="0"/>
          </a:p>
        </p:txBody>
      </p:sp>
      <p:sp>
        <p:nvSpPr>
          <p:cNvPr id="3" name="Content Placeholder 2">
            <a:extLst>
              <a:ext uri="{FF2B5EF4-FFF2-40B4-BE49-F238E27FC236}">
                <a16:creationId xmlns:a16="http://schemas.microsoft.com/office/drawing/2014/main" id="{E53BA42E-8B05-C1CC-6640-C23349CF2D52}"/>
              </a:ext>
            </a:extLst>
          </p:cNvPr>
          <p:cNvSpPr>
            <a:spLocks noGrp="1"/>
          </p:cNvSpPr>
          <p:nvPr>
            <p:ph idx="1"/>
          </p:nvPr>
        </p:nvSpPr>
        <p:spPr/>
        <p:txBody>
          <a:bodyPr>
            <a:normAutofit/>
          </a:bodyPr>
          <a:lstStyle/>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6.	</a:t>
            </a:r>
          </a:p>
          <a:p>
            <a:pPr marL="0" indent="0">
              <a:buNone/>
            </a:pPr>
            <a:endParaRPr lang="en-GB" sz="4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Provide Initial and Continuing Professional Development </a:t>
            </a:r>
            <a:endParaRPr lang="en-GB" sz="4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26E9CC51-9E2E-5DC2-86E4-B6160513BD8B}"/>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Footer Placeholder 4">
            <a:extLst>
              <a:ext uri="{FF2B5EF4-FFF2-40B4-BE49-F238E27FC236}">
                <a16:creationId xmlns:a16="http://schemas.microsoft.com/office/drawing/2014/main" id="{3FCFC773-AE83-B358-BB67-0D49FDF49923}"/>
              </a:ext>
            </a:extLst>
          </p:cNvPr>
          <p:cNvSpPr>
            <a:spLocks noGrp="1"/>
          </p:cNvSpPr>
          <p:nvPr>
            <p:ph type="ftr" sz="quarter" idx="11"/>
          </p:nvPr>
        </p:nvSpPr>
        <p:spPr/>
        <p:txBody>
          <a:bodyPr/>
          <a:lstStyle/>
          <a:p>
            <a:r>
              <a:rPr lang="en-US" dirty="0"/>
              <a:t>© Cathy Nutbrown.  The University of Sheffield 2023</a:t>
            </a:r>
          </a:p>
        </p:txBody>
      </p:sp>
      <p:pic>
        <p:nvPicPr>
          <p:cNvPr id="7" name="Audio 6">
            <a:hlinkClick r:id="" action="ppaction://media"/>
            <a:extLst>
              <a:ext uri="{FF2B5EF4-FFF2-40B4-BE49-F238E27FC236}">
                <a16:creationId xmlns:a16="http://schemas.microsoft.com/office/drawing/2014/main" id="{1C49C4C0-896A-E13E-C2D2-2A14CE2B61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38559538"/>
      </p:ext>
    </p:extLst>
  </p:cSld>
  <p:clrMapOvr>
    <a:masterClrMapping/>
  </p:clrMapOvr>
  <mc:AlternateContent xmlns:mc="http://schemas.openxmlformats.org/markup-compatibility/2006" xmlns:p14="http://schemas.microsoft.com/office/powerpoint/2010/main">
    <mc:Choice Requires="p14">
      <p:transition spd="slow" p14:dur="2000" advTm="63599"/>
    </mc:Choice>
    <mc:Fallback xmlns="">
      <p:transition spd="slow" advTm="6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C4E-07D5-D01F-8C49-3503F205D077}"/>
              </a:ext>
            </a:extLst>
          </p:cNvPr>
          <p:cNvSpPr>
            <a:spLocks noGrp="1"/>
          </p:cNvSpPr>
          <p:nvPr>
            <p:ph type="title"/>
          </p:nvPr>
        </p:nvSpPr>
        <p:spPr/>
        <p:txBody>
          <a:bodyPr/>
          <a:lstStyle/>
          <a:p>
            <a:r>
              <a:rPr lang="en-GB" b="1" i="1" dirty="0">
                <a:effectLst/>
                <a:latin typeface="Times New Roman" panose="02020603050405020304" pitchFamily="18" charset="0"/>
                <a:ea typeface="Calibri" panose="020F0502020204030204" pitchFamily="34" charset="0"/>
                <a:cs typeface="Times New Roman" panose="02020603050405020304" pitchFamily="18" charset="0"/>
              </a:rPr>
              <a:t>Manifesto for Home Learning – Birth to Five</a:t>
            </a:r>
            <a:endParaRPr lang="en-GB" b="1" dirty="0"/>
          </a:p>
        </p:txBody>
      </p:sp>
      <p:sp>
        <p:nvSpPr>
          <p:cNvPr id="3" name="Content Placeholder 2">
            <a:extLst>
              <a:ext uri="{FF2B5EF4-FFF2-40B4-BE49-F238E27FC236}">
                <a16:creationId xmlns:a16="http://schemas.microsoft.com/office/drawing/2014/main" id="{E53BA42E-8B05-C1CC-6640-C23349CF2D52}"/>
              </a:ext>
            </a:extLst>
          </p:cNvPr>
          <p:cNvSpPr>
            <a:spLocks noGrp="1"/>
          </p:cNvSpPr>
          <p:nvPr>
            <p:ph idx="1"/>
          </p:nvPr>
        </p:nvSpPr>
        <p:spPr/>
        <p:txBody>
          <a:bodyPr>
            <a:normAutofit/>
          </a:bodyPr>
          <a:lstStyle/>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7.	</a:t>
            </a:r>
          </a:p>
          <a:p>
            <a:pPr marL="0" indent="0">
              <a:buNone/>
            </a:pPr>
            <a:endParaRPr lang="en-GB" sz="4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Build research collaborations</a:t>
            </a:r>
            <a:endParaRPr lang="en-GB" sz="4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26E9CC51-9E2E-5DC2-86E4-B6160513BD8B}"/>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
        <p:nvSpPr>
          <p:cNvPr id="5" name="Footer Placeholder 4">
            <a:extLst>
              <a:ext uri="{FF2B5EF4-FFF2-40B4-BE49-F238E27FC236}">
                <a16:creationId xmlns:a16="http://schemas.microsoft.com/office/drawing/2014/main" id="{3FCFC773-AE83-B358-BB67-0D49FDF49923}"/>
              </a:ext>
            </a:extLst>
          </p:cNvPr>
          <p:cNvSpPr>
            <a:spLocks noGrp="1"/>
          </p:cNvSpPr>
          <p:nvPr>
            <p:ph type="ftr" sz="quarter" idx="11"/>
          </p:nvPr>
        </p:nvSpPr>
        <p:spPr/>
        <p:txBody>
          <a:bodyPr/>
          <a:lstStyle/>
          <a:p>
            <a:r>
              <a:rPr lang="en-US" dirty="0"/>
              <a:t>© Cathy Nutbrown.  The University of Sheffield 2023</a:t>
            </a:r>
          </a:p>
        </p:txBody>
      </p:sp>
      <p:pic>
        <p:nvPicPr>
          <p:cNvPr id="7" name="Audio 6">
            <a:hlinkClick r:id="" action="ppaction://media"/>
            <a:extLst>
              <a:ext uri="{FF2B5EF4-FFF2-40B4-BE49-F238E27FC236}">
                <a16:creationId xmlns:a16="http://schemas.microsoft.com/office/drawing/2014/main" id="{00CF8569-5645-1DF4-044B-C4E97C1A6B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70986362"/>
      </p:ext>
    </p:extLst>
  </p:cSld>
  <p:clrMapOvr>
    <a:masterClrMapping/>
  </p:clrMapOvr>
  <mc:AlternateContent xmlns:mc="http://schemas.openxmlformats.org/markup-compatibility/2006" xmlns:p14="http://schemas.microsoft.com/office/powerpoint/2010/main">
    <mc:Choice Requires="p14">
      <p:transition spd="slow" p14:dur="2000" advTm="70011"/>
    </mc:Choice>
    <mc:Fallback xmlns="">
      <p:transition spd="slow" advTm="7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C4E-07D5-D01F-8C49-3503F205D077}"/>
              </a:ext>
            </a:extLst>
          </p:cNvPr>
          <p:cNvSpPr>
            <a:spLocks noGrp="1"/>
          </p:cNvSpPr>
          <p:nvPr>
            <p:ph type="title"/>
          </p:nvPr>
        </p:nvSpPr>
        <p:spPr/>
        <p:txBody>
          <a:bodyPr/>
          <a:lstStyle/>
          <a:p>
            <a:r>
              <a:rPr lang="en-GB" b="1" i="1" dirty="0">
                <a:effectLst/>
                <a:latin typeface="Times New Roman" panose="02020603050405020304" pitchFamily="18" charset="0"/>
                <a:ea typeface="Calibri" panose="020F0502020204030204" pitchFamily="34" charset="0"/>
                <a:cs typeface="Times New Roman" panose="02020603050405020304" pitchFamily="18" charset="0"/>
              </a:rPr>
              <a:t>Manifesto for Home Learning – Birth to Five</a:t>
            </a:r>
            <a:endParaRPr lang="en-GB" b="1" dirty="0"/>
          </a:p>
        </p:txBody>
      </p:sp>
      <p:sp>
        <p:nvSpPr>
          <p:cNvPr id="3" name="Content Placeholder 2">
            <a:extLst>
              <a:ext uri="{FF2B5EF4-FFF2-40B4-BE49-F238E27FC236}">
                <a16:creationId xmlns:a16="http://schemas.microsoft.com/office/drawing/2014/main" id="{E53BA42E-8B05-C1CC-6640-C23349CF2D52}"/>
              </a:ext>
            </a:extLst>
          </p:cNvPr>
          <p:cNvSpPr>
            <a:spLocks noGrp="1"/>
          </p:cNvSpPr>
          <p:nvPr>
            <p:ph idx="1"/>
          </p:nvPr>
        </p:nvSpPr>
        <p:spPr/>
        <p:txBody>
          <a:bodyPr>
            <a:normAutofit/>
          </a:bodyPr>
          <a:lstStyle/>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8.	</a:t>
            </a:r>
          </a:p>
          <a:p>
            <a:endParaRPr lang="en-GB" sz="4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Make Family Learning a Policy Priority</a:t>
            </a:r>
            <a:endParaRPr lang="en-GB" sz="4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26E9CC51-9E2E-5DC2-86E4-B6160513BD8B}"/>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
        <p:nvSpPr>
          <p:cNvPr id="5" name="Footer Placeholder 4">
            <a:extLst>
              <a:ext uri="{FF2B5EF4-FFF2-40B4-BE49-F238E27FC236}">
                <a16:creationId xmlns:a16="http://schemas.microsoft.com/office/drawing/2014/main" id="{3FCFC773-AE83-B358-BB67-0D49FDF49923}"/>
              </a:ext>
            </a:extLst>
          </p:cNvPr>
          <p:cNvSpPr>
            <a:spLocks noGrp="1"/>
          </p:cNvSpPr>
          <p:nvPr>
            <p:ph type="ftr" sz="quarter" idx="11"/>
          </p:nvPr>
        </p:nvSpPr>
        <p:spPr/>
        <p:txBody>
          <a:bodyPr/>
          <a:lstStyle/>
          <a:p>
            <a:r>
              <a:rPr lang="en-US" dirty="0"/>
              <a:t>© Cathy Nutbrown.  The University of Sheffield 2023</a:t>
            </a:r>
          </a:p>
        </p:txBody>
      </p:sp>
      <p:pic>
        <p:nvPicPr>
          <p:cNvPr id="14" name="Audio 13">
            <a:hlinkClick r:id="" action="ppaction://media"/>
            <a:extLst>
              <a:ext uri="{FF2B5EF4-FFF2-40B4-BE49-F238E27FC236}">
                <a16:creationId xmlns:a16="http://schemas.microsoft.com/office/drawing/2014/main" id="{78127F83-080E-A69E-A64C-C6DD9AF262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66440350"/>
      </p:ext>
    </p:extLst>
  </p:cSld>
  <p:clrMapOvr>
    <a:masterClrMapping/>
  </p:clrMapOvr>
  <mc:AlternateContent xmlns:mc="http://schemas.openxmlformats.org/markup-compatibility/2006" xmlns:p14="http://schemas.microsoft.com/office/powerpoint/2010/main">
    <mc:Choice Requires="p14">
      <p:transition spd="slow" p14:dur="2000" advTm="94423"/>
    </mc:Choice>
    <mc:Fallback xmlns="">
      <p:transition spd="slow" advTm="9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D881-6FBB-1C93-98E1-2E961B0AF288}"/>
              </a:ext>
            </a:extLst>
          </p:cNvPr>
          <p:cNvSpPr>
            <a:spLocks noGrp="1"/>
          </p:cNvSpPr>
          <p:nvPr>
            <p:ph type="title"/>
          </p:nvPr>
        </p:nvSpPr>
        <p:spPr/>
        <p:txBody>
          <a:bodyPr/>
          <a:lstStyle/>
          <a:p>
            <a:r>
              <a:rPr lang="en-GB" b="1" dirty="0"/>
              <a:t>From a parent….</a:t>
            </a:r>
          </a:p>
        </p:txBody>
      </p:sp>
      <p:sp>
        <p:nvSpPr>
          <p:cNvPr id="3" name="Content Placeholder 2">
            <a:extLst>
              <a:ext uri="{FF2B5EF4-FFF2-40B4-BE49-F238E27FC236}">
                <a16:creationId xmlns:a16="http://schemas.microsoft.com/office/drawing/2014/main" id="{59269A4A-7909-E68A-F26B-B662EB1E1911}"/>
              </a:ext>
            </a:extLst>
          </p:cNvPr>
          <p:cNvSpPr>
            <a:spLocks noGrp="1"/>
          </p:cNvSpPr>
          <p:nvPr>
            <p:ph idx="1"/>
          </p:nvPr>
        </p:nvSpPr>
        <p:spPr/>
        <p:txBody>
          <a:bodyPr/>
          <a:lstStyle/>
          <a:p>
            <a:pPr marL="0" indent="0">
              <a:buNone/>
            </a:pPr>
            <a:r>
              <a:rPr lang="en-US" sz="4400" kern="1200" dirty="0">
                <a:solidFill>
                  <a:schemeClr val="tx1"/>
                </a:solidFill>
                <a:latin typeface="+mj-lt"/>
                <a:ea typeface="+mj-ea"/>
                <a:cs typeface="+mj-cs"/>
              </a:rPr>
              <a:t>‘thinking about learning this way has really opened my eyes to what I can do as a parent’</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														Parent during a home visit </a:t>
            </a:r>
            <a:endParaRPr lang="en-GB" dirty="0"/>
          </a:p>
        </p:txBody>
      </p:sp>
      <p:sp>
        <p:nvSpPr>
          <p:cNvPr id="4" name="Footer Placeholder 3">
            <a:extLst>
              <a:ext uri="{FF2B5EF4-FFF2-40B4-BE49-F238E27FC236}">
                <a16:creationId xmlns:a16="http://schemas.microsoft.com/office/drawing/2014/main" id="{849CAB7B-12E0-1304-264B-CF8493472D76}"/>
              </a:ext>
            </a:extLst>
          </p:cNvPr>
          <p:cNvSpPr>
            <a:spLocks noGrp="1"/>
          </p:cNvSpPr>
          <p:nvPr>
            <p:ph type="ftr" sz="quarter" idx="11"/>
          </p:nvPr>
        </p:nvSpPr>
        <p:spPr/>
        <p:txBody>
          <a:bodyPr/>
          <a:lstStyle/>
          <a:p>
            <a:r>
              <a:rPr lang="en-US" dirty="0"/>
              <a:t>© Cathy Nutbrown.  The University of Sheffield 2023</a:t>
            </a:r>
          </a:p>
        </p:txBody>
      </p:sp>
      <p:sp>
        <p:nvSpPr>
          <p:cNvPr id="5" name="Slide Number Placeholder 4">
            <a:extLst>
              <a:ext uri="{FF2B5EF4-FFF2-40B4-BE49-F238E27FC236}">
                <a16:creationId xmlns:a16="http://schemas.microsoft.com/office/drawing/2014/main" id="{F12DFF2B-D73C-EB95-3375-9DBB4531C019}"/>
              </a:ext>
            </a:extLst>
          </p:cNvPr>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6" name="Audio 5">
            <a:hlinkClick r:id="" action="ppaction://media"/>
            <a:extLst>
              <a:ext uri="{FF2B5EF4-FFF2-40B4-BE49-F238E27FC236}">
                <a16:creationId xmlns:a16="http://schemas.microsoft.com/office/drawing/2014/main" id="{B29CE6A8-835C-CC26-4D20-F9CA9F357B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39624693"/>
      </p:ext>
    </p:extLst>
  </p:cSld>
  <p:clrMapOvr>
    <a:masterClrMapping/>
  </p:clrMapOvr>
  <mc:AlternateContent xmlns:mc="http://schemas.openxmlformats.org/markup-compatibility/2006" xmlns:p14="http://schemas.microsoft.com/office/powerpoint/2010/main">
    <mc:Choice Requires="p14">
      <p:transition spd="slow" p14:dur="2000" advTm="27169"/>
    </mc:Choice>
    <mc:Fallback xmlns="">
      <p:transition spd="slow" advTm="2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1EA5-EC64-210C-608C-395188CBAE3D}"/>
              </a:ext>
            </a:extLst>
          </p:cNvPr>
          <p:cNvSpPr>
            <a:spLocks noGrp="1"/>
          </p:cNvSpPr>
          <p:nvPr>
            <p:ph type="title"/>
          </p:nvPr>
        </p:nvSpPr>
        <p:spPr>
          <a:xfrm>
            <a:off x="677334" y="239844"/>
            <a:ext cx="8596668" cy="704536"/>
          </a:xfrm>
        </p:spPr>
        <p:txBody>
          <a:bodyPr/>
          <a:lstStyle/>
          <a:p>
            <a:r>
              <a:rPr lang="en-GB" b="1" dirty="0"/>
              <a:t>References and other resources</a:t>
            </a:r>
          </a:p>
        </p:txBody>
      </p:sp>
      <p:sp>
        <p:nvSpPr>
          <p:cNvPr id="3" name="Content Placeholder 2">
            <a:extLst>
              <a:ext uri="{FF2B5EF4-FFF2-40B4-BE49-F238E27FC236}">
                <a16:creationId xmlns:a16="http://schemas.microsoft.com/office/drawing/2014/main" id="{0724256B-D825-DD8C-CE88-6789FB838D4C}"/>
              </a:ext>
            </a:extLst>
          </p:cNvPr>
          <p:cNvSpPr>
            <a:spLocks noGrp="1"/>
          </p:cNvSpPr>
          <p:nvPr>
            <p:ph idx="1"/>
          </p:nvPr>
        </p:nvSpPr>
        <p:spPr>
          <a:xfrm>
            <a:off x="677333" y="944380"/>
            <a:ext cx="11179887" cy="5673775"/>
          </a:xfrm>
        </p:spPr>
        <p:txBody>
          <a:bodyPr>
            <a:noAutofit/>
          </a:bodyPr>
          <a:lstStyle/>
          <a:p>
            <a:pPr marL="0" indent="-457200">
              <a:spcBef>
                <a:spcPts val="0"/>
              </a:spcBef>
              <a:buNone/>
            </a:pPr>
            <a:r>
              <a:rPr lang="en-GB" sz="1800" dirty="0">
                <a:effectLst/>
                <a:latin typeface="Calibri" panose="020F0502020204030204" pitchFamily="34" charset="0"/>
                <a:ea typeface="Calibri" panose="020F0502020204030204" pitchFamily="34" charset="0"/>
                <a:cs typeface="Calibri" panose="020F0502020204030204" pitchFamily="34" charset="0"/>
              </a:rPr>
              <a:t>Hannon, P., Nutbrown, C. and Morgan, A. (2020) Effects of extending disadvantaged families’ teaching of emergent 	literacy. </a:t>
            </a:r>
            <a:r>
              <a:rPr lang="en-GB" sz="1800" i="1" dirty="0">
                <a:effectLst/>
                <a:latin typeface="Calibri" panose="020F0502020204030204" pitchFamily="34" charset="0"/>
                <a:ea typeface="Calibri" panose="020F0502020204030204" pitchFamily="34" charset="0"/>
                <a:cs typeface="Calibri" panose="020F0502020204030204" pitchFamily="34" charset="0"/>
              </a:rPr>
              <a:t>Research Papers in Education, 35(3):310-336  </a:t>
            </a:r>
            <a:r>
              <a:rPr lang="en-GB" sz="1800" b="1" i="1" dirty="0">
                <a:effectLst/>
                <a:latin typeface="Calibri" panose="020F0502020204030204" pitchFamily="34" charset="0"/>
                <a:ea typeface="Calibri" panose="020F0502020204030204" pitchFamily="34" charset="0"/>
                <a:cs typeface="Calibri" panose="020F0502020204030204" pitchFamily="34" charset="0"/>
              </a:rPr>
              <a:t> </a:t>
            </a:r>
            <a:r>
              <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https://doi.org/10.1080/02671522.2019.1568531</a:t>
            </a:r>
            <a:endParaRPr lang="en-GB"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457200">
              <a:spcBef>
                <a:spcPts val="0"/>
              </a:spcBef>
              <a:buNone/>
            </a:pPr>
            <a:r>
              <a:rPr lang="en-GB" sz="1800" dirty="0">
                <a:effectLst/>
                <a:latin typeface="Calibri" panose="020F0502020204030204" pitchFamily="34" charset="0"/>
                <a:ea typeface="Calibri" panose="020F0502020204030204" pitchFamily="34" charset="0"/>
                <a:cs typeface="Calibri" panose="020F0502020204030204" pitchFamily="34" charset="0"/>
              </a:rPr>
              <a:t>Hirst, K., Hannon, P., and Nutbrown, C (2010) Effects of a preschool bilingual family literacy programme  </a:t>
            </a:r>
            <a:r>
              <a:rPr lang="en-GB" sz="1800" i="1" dirty="0">
                <a:effectLst/>
                <a:latin typeface="Calibri" panose="020F0502020204030204" pitchFamily="34" charset="0"/>
                <a:ea typeface="Calibri" panose="020F0502020204030204" pitchFamily="34" charset="0"/>
                <a:cs typeface="Calibri" panose="020F0502020204030204" pitchFamily="34" charset="0"/>
              </a:rPr>
              <a:t>Journal of 	Early Childhood Literacy 10(2):183–208.   DOI: 10.1177/1468798410363838 </a:t>
            </a:r>
            <a:endParaRPr lang="en-GB" i="1" dirty="0">
              <a:latin typeface="Calibri" panose="020F0502020204030204" pitchFamily="34" charset="0"/>
              <a:ea typeface="Calibri" panose="020F0502020204030204" pitchFamily="34" charset="0"/>
              <a:cs typeface="Times New Roman" panose="02020603050405020304" pitchFamily="18" charset="0"/>
            </a:endParaRPr>
          </a:p>
          <a:p>
            <a:pPr marL="0" indent="-457200">
              <a:spcBef>
                <a:spcPts val="0"/>
              </a:spcBef>
              <a:buNone/>
            </a:pPr>
            <a:r>
              <a:rPr lang="en-GB" sz="1800" dirty="0">
                <a:effectLst/>
                <a:latin typeface="Calibri" panose="020F0502020204030204" pitchFamily="34" charset="0"/>
                <a:ea typeface="Calibri" panose="020F0502020204030204" pitchFamily="34" charset="0"/>
                <a:cs typeface="Calibri" panose="020F0502020204030204" pitchFamily="34" charset="0"/>
              </a:rPr>
              <a:t>Morgan, A., Nutbrown, C. and Hannon, P. (2009) Fathers’ involvement in young children’s literacy development: 	implications for family literacy programmes. </a:t>
            </a:r>
            <a:r>
              <a:rPr lang="en-GB" sz="1800" i="1" dirty="0">
                <a:effectLst/>
                <a:latin typeface="Calibri" panose="020F0502020204030204" pitchFamily="34" charset="0"/>
                <a:ea typeface="Calibri" panose="020F0502020204030204" pitchFamily="34" charset="0"/>
                <a:cs typeface="Calibri" panose="020F0502020204030204" pitchFamily="34" charset="0"/>
              </a:rPr>
              <a:t>British Educational Research Journal </a:t>
            </a:r>
            <a:r>
              <a:rPr lang="en-GB" sz="1800" dirty="0">
                <a:effectLst/>
                <a:latin typeface="Calibri" panose="020F0502020204030204" pitchFamily="34" charset="0"/>
                <a:ea typeface="Calibri" panose="020F0502020204030204" pitchFamily="34" charset="0"/>
                <a:cs typeface="Calibri" panose="020F0502020204030204" pitchFamily="34" charset="0"/>
              </a:rPr>
              <a:t>35(2)167-185.</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457200">
              <a:spcBef>
                <a:spcPts val="0"/>
              </a:spcBef>
              <a:buNone/>
            </a:pPr>
            <a:r>
              <a:rPr lang="en-GB" sz="1800" dirty="0">
                <a:effectLst/>
                <a:latin typeface="Calibri" panose="020F0502020204030204" pitchFamily="34" charset="0"/>
                <a:ea typeface="Calibri" panose="020F0502020204030204" pitchFamily="34" charset="0"/>
                <a:cs typeface="Calibri" panose="020F0502020204030204" pitchFamily="34" charset="0"/>
              </a:rPr>
              <a:t>Nutbrown, C., Clough, P., Davies, K. and Hannon, P. ( 2022) </a:t>
            </a:r>
            <a:r>
              <a:rPr lang="en-GB" sz="1800" i="1" dirty="0">
                <a:effectLst/>
                <a:latin typeface="Calibri" panose="020F0502020204030204" pitchFamily="34" charset="0"/>
                <a:ea typeface="Calibri" panose="020F0502020204030204" pitchFamily="34" charset="0"/>
                <a:cs typeface="Calibri" panose="020F0502020204030204" pitchFamily="34" charset="0"/>
              </a:rPr>
              <a:t>Home Learning Environments for Young Children</a:t>
            </a:r>
            <a:r>
              <a:rPr lang="en-GB" sz="1800" dirty="0">
                <a:effectLst/>
                <a:latin typeface="Calibri" panose="020F0502020204030204" pitchFamily="34" charset="0"/>
                <a:ea typeface="Calibri" panose="020F0502020204030204" pitchFamily="34" charset="0"/>
                <a:cs typeface="Calibri" panose="020F0502020204030204" pitchFamily="34" charset="0"/>
              </a:rPr>
              <a:t> 	London: 	Sage.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457200">
              <a:spcBef>
                <a:spcPts val="0"/>
              </a:spcBef>
              <a:buNone/>
            </a:pPr>
            <a:r>
              <a:rPr lang="en-GB" sz="1800" dirty="0">
                <a:effectLst/>
                <a:latin typeface="Calibri" panose="020F0502020204030204" pitchFamily="34" charset="0"/>
                <a:ea typeface="Calibri" panose="020F0502020204030204" pitchFamily="34" charset="0"/>
                <a:cs typeface="Calibri" panose="020F0502020204030204" pitchFamily="34" charset="0"/>
              </a:rPr>
              <a:t>Nutbrown, C., Clough, P. Stammers, L., </a:t>
            </a:r>
            <a:r>
              <a:rPr lang="en-GB" sz="1800" dirty="0" err="1">
                <a:effectLst/>
                <a:latin typeface="Calibri" panose="020F0502020204030204" pitchFamily="34" charset="0"/>
                <a:ea typeface="Calibri" panose="020F0502020204030204" pitchFamily="34" charset="0"/>
                <a:cs typeface="Calibri" panose="020F0502020204030204" pitchFamily="34" charset="0"/>
              </a:rPr>
              <a:t>Emblin</a:t>
            </a:r>
            <a:r>
              <a:rPr lang="en-GB" sz="1800" dirty="0">
                <a:effectLst/>
                <a:latin typeface="Calibri" panose="020F0502020204030204" pitchFamily="34" charset="0"/>
                <a:ea typeface="Calibri" panose="020F0502020204030204" pitchFamily="34" charset="0"/>
                <a:cs typeface="Calibri" panose="020F0502020204030204" pitchFamily="34" charset="0"/>
              </a:rPr>
              <a:t>, N. and Alston-Smith, S. (2019) Family literacy in prisons: fathers’ 	engagement with their young children. Research Papers in Education, 34(2):169-191, DOI: 	10.1080/02671522.2017.1402085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457200">
              <a:spcBef>
                <a:spcPts val="0"/>
              </a:spcBef>
              <a:buNone/>
            </a:pPr>
            <a:r>
              <a:rPr lang="en-GB" sz="1800" dirty="0">
                <a:effectLst/>
                <a:latin typeface="Calibri" panose="020F0502020204030204" pitchFamily="34" charset="0"/>
                <a:ea typeface="Calibri" panose="020F0502020204030204" pitchFamily="34" charset="0"/>
                <a:cs typeface="Calibri" panose="020F0502020204030204" pitchFamily="34" charset="0"/>
              </a:rPr>
              <a:t>Nutbrown, C., Bishop, J., and Wheeler, H. (2015) Co-production of family literacy projects to enhance early literacy 	development  </a:t>
            </a:r>
            <a:r>
              <a:rPr lang="en-GB" sz="1800" i="1" dirty="0">
                <a:effectLst/>
                <a:latin typeface="Calibri" panose="020F0502020204030204" pitchFamily="34" charset="0"/>
                <a:ea typeface="Calibri" panose="020F0502020204030204" pitchFamily="34" charset="0"/>
                <a:cs typeface="Calibri" panose="020F0502020204030204" pitchFamily="34" charset="0"/>
              </a:rPr>
              <a:t>Journal of Children’s Services</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i="1" dirty="0">
                <a:effectLst/>
                <a:latin typeface="Calibri" panose="020F0502020204030204" pitchFamily="34" charset="0"/>
                <a:ea typeface="Calibri" panose="020F0502020204030204" pitchFamily="34" charset="0"/>
                <a:cs typeface="Calibri" panose="020F0502020204030204" pitchFamily="34" charset="0"/>
              </a:rPr>
              <a:t>10</a:t>
            </a:r>
            <a:r>
              <a:rPr lang="en-GB" sz="1800" dirty="0">
                <a:effectLst/>
                <a:latin typeface="Calibri" panose="020F0502020204030204" pitchFamily="34" charset="0"/>
                <a:ea typeface="Calibri" panose="020F0502020204030204" pitchFamily="34" charset="0"/>
                <a:cs typeface="Calibri" panose="020F0502020204030204" pitchFamily="34" charset="0"/>
              </a:rPr>
              <a:t>(3)265-279. DOI 10.1108/JCS-02-2015-0011</a:t>
            </a:r>
          </a:p>
          <a:p>
            <a:pPr marL="0" indent="-457200">
              <a:spcBef>
                <a:spcPts val="0"/>
              </a:spcBef>
              <a:buNone/>
            </a:pPr>
            <a:r>
              <a:rPr lang="en-GB" sz="1800" dirty="0">
                <a:effectLst/>
                <a:latin typeface="Calibri" panose="020F0502020204030204" pitchFamily="34" charset="0"/>
                <a:ea typeface="Calibri" panose="020F0502020204030204" pitchFamily="34" charset="0"/>
                <a:cs typeface="Calibri" panose="020F0502020204030204" pitchFamily="34" charset="0"/>
              </a:rPr>
              <a:t>Nutbrown, C. and Hannon, P. (2003) Children’s Perspectives on Family Literacy: Methodological Issues, Findings 	and 	Implications for </a:t>
            </a:r>
            <a:r>
              <a:rPr lang="en-GB" sz="1800" i="1" dirty="0">
                <a:effectLst/>
                <a:latin typeface="Calibri" panose="020F0502020204030204" pitchFamily="34" charset="0"/>
                <a:ea typeface="Calibri" panose="020F0502020204030204" pitchFamily="34" charset="0"/>
                <a:cs typeface="Calibri" panose="020F0502020204030204" pitchFamily="34" charset="0"/>
              </a:rPr>
              <a:t>Practice Journal of Early Literacy  Research </a:t>
            </a:r>
            <a:r>
              <a:rPr lang="en-GB" sz="1800" dirty="0">
                <a:effectLst/>
                <a:latin typeface="Calibri" panose="020F0502020204030204" pitchFamily="34" charset="0"/>
                <a:ea typeface="Calibri" panose="020F0502020204030204" pitchFamily="34" charset="0"/>
                <a:cs typeface="Calibri" panose="020F0502020204030204" pitchFamily="34" charset="0"/>
              </a:rPr>
              <a:t>3(2):115-145. 	https://</a:t>
            </a:r>
            <a:r>
              <a:rPr lang="en-GB" sz="1800" dirty="0" err="1">
                <a:effectLst/>
                <a:latin typeface="Calibri" panose="020F0502020204030204" pitchFamily="34" charset="0"/>
                <a:ea typeface="Calibri" panose="020F0502020204030204" pitchFamily="34" charset="0"/>
                <a:cs typeface="Calibri" panose="020F0502020204030204" pitchFamily="34" charset="0"/>
              </a:rPr>
              <a:t>doi.org</a:t>
            </a:r>
            <a:r>
              <a:rPr lang="en-GB" sz="1800" dirty="0">
                <a:effectLst/>
                <a:latin typeface="Calibri" panose="020F0502020204030204" pitchFamily="34" charset="0"/>
                <a:ea typeface="Calibri" panose="020F0502020204030204" pitchFamily="34" charset="0"/>
                <a:cs typeface="Calibri" panose="020F0502020204030204" pitchFamily="34" charset="0"/>
              </a:rPr>
              <a:t>/10.1177/14687984030032001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457200">
              <a:spcBef>
                <a:spcPts val="0"/>
              </a:spcBef>
              <a:buNone/>
            </a:pPr>
            <a:r>
              <a:rPr lang="en-GB" sz="1800" dirty="0">
                <a:effectLst/>
                <a:latin typeface="Calibri" panose="020F0502020204030204" pitchFamily="34" charset="0"/>
                <a:ea typeface="Calibri" panose="020F0502020204030204" pitchFamily="34" charset="0"/>
                <a:cs typeface="Calibri" panose="020F0502020204030204" pitchFamily="34" charset="0"/>
              </a:rPr>
              <a:t>Nutbrown, C., Hannon, P. and Morgan, A. (2005) Early literacy work with families: policy, practice and research. 	London: Sage </a:t>
            </a:r>
          </a:p>
          <a:p>
            <a:pPr marL="36000" indent="-457200">
              <a:spcBef>
                <a:spcPts val="600"/>
              </a:spcBef>
              <a:buNone/>
            </a:pPr>
            <a:r>
              <a:rPr lang="en-GB" sz="1800" b="1" dirty="0">
                <a:solidFill>
                  <a:srgbClr val="92D050"/>
                </a:solidFill>
                <a:latin typeface="Calibri" panose="020F0502020204030204" pitchFamily="34" charset="0"/>
                <a:cs typeface="Calibri" panose="020F0502020204030204" pitchFamily="34" charset="0"/>
              </a:rPr>
              <a:t>Websites		</a:t>
            </a:r>
            <a:r>
              <a:rPr lang="en-GB" sz="1800" dirty="0">
                <a:latin typeface="Calibri" panose="020F0502020204030204" pitchFamily="34" charset="0"/>
                <a:cs typeface="Calibri" panose="020F0502020204030204" pitchFamily="34" charset="0"/>
                <a:hlinkClick r:id="rId5"/>
              </a:rPr>
              <a:t>https://sheffield-real-project.sites.sheffield.ac.uk</a:t>
            </a:r>
            <a:r>
              <a:rPr lang="en-GB" dirty="0">
                <a:latin typeface="Calibri" panose="020F0502020204030204" pitchFamily="34" charset="0"/>
                <a:cs typeface="Calibri" panose="020F0502020204030204" pitchFamily="34" charset="0"/>
              </a:rPr>
              <a:t>		</a:t>
            </a:r>
          </a:p>
          <a:p>
            <a:pPr marL="36000" indent="-457200">
              <a:spcBef>
                <a:spcPts val="600"/>
              </a:spcBef>
              <a:buNone/>
            </a:pPr>
            <a:r>
              <a:rPr lang="en-GB"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				https://www.prisonadvice.org.uk/family-literacy-in-prisons</a:t>
            </a:r>
            <a:endParaRPr lang="en-GB"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457200">
              <a:spcBef>
                <a:spcPts val="0"/>
              </a:spcBef>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AD522D9-A720-997C-0497-7A0ADFE86E5F}"/>
              </a:ext>
            </a:extLst>
          </p:cNvPr>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7" name="Audio 6">
            <a:hlinkClick r:id="" action="ppaction://media"/>
            <a:extLst>
              <a:ext uri="{FF2B5EF4-FFF2-40B4-BE49-F238E27FC236}">
                <a16:creationId xmlns:a16="http://schemas.microsoft.com/office/drawing/2014/main" id="{9BFDE21B-67CE-2F54-F090-5B54D0B1D8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12618662"/>
      </p:ext>
    </p:extLst>
  </p:cSld>
  <p:clrMapOvr>
    <a:masterClrMapping/>
  </p:clrMapOvr>
  <mc:AlternateContent xmlns:mc="http://schemas.openxmlformats.org/markup-compatibility/2006" xmlns:p14="http://schemas.microsoft.com/office/powerpoint/2010/main">
    <mc:Choice Requires="p14">
      <p:transition spd="slow" p14:dur="2000" advTm="13966"/>
    </mc:Choice>
    <mc:Fallback xmlns="">
      <p:transition spd="slow" advTm="13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21393-6CAB-15FC-7DE7-6845297CC4A1}"/>
              </a:ext>
            </a:extLst>
          </p:cNvPr>
          <p:cNvSpPr>
            <a:spLocks noGrp="1"/>
          </p:cNvSpPr>
          <p:nvPr>
            <p:ph type="title"/>
          </p:nvPr>
        </p:nvSpPr>
        <p:spPr>
          <a:xfrm>
            <a:off x="5320731" y="474664"/>
            <a:ext cx="3737268" cy="1320800"/>
          </a:xfrm>
        </p:spPr>
        <p:txBody>
          <a:bodyPr>
            <a:normAutofit/>
          </a:bodyPr>
          <a:lstStyle/>
          <a:p>
            <a:r>
              <a:rPr lang="en-GB" b="1" i="0" u="none" strike="noStrike" dirty="0">
                <a:effectLst/>
                <a:latin typeface="ct_font_calluna__sans"/>
              </a:rPr>
              <a:t>“Education is an Atmosphere”</a:t>
            </a:r>
            <a:endParaRPr lang="en-GB" b="1" dirty="0"/>
          </a:p>
        </p:txBody>
      </p:sp>
      <p:sp>
        <p:nvSpPr>
          <p:cNvPr id="3" name="Content Placeholder 2">
            <a:extLst>
              <a:ext uri="{FF2B5EF4-FFF2-40B4-BE49-F238E27FC236}">
                <a16:creationId xmlns:a16="http://schemas.microsoft.com/office/drawing/2014/main" id="{6928D6F3-7243-CD60-00B2-56D06C7ACF3F}"/>
              </a:ext>
            </a:extLst>
          </p:cNvPr>
          <p:cNvSpPr>
            <a:spLocks noGrp="1"/>
          </p:cNvSpPr>
          <p:nvPr>
            <p:ph idx="1"/>
          </p:nvPr>
        </p:nvSpPr>
        <p:spPr>
          <a:xfrm>
            <a:off x="5209563" y="2160589"/>
            <a:ext cx="4064439" cy="3880773"/>
          </a:xfrm>
        </p:spPr>
        <p:txBody>
          <a:bodyPr>
            <a:normAutofit/>
          </a:bodyPr>
          <a:lstStyle/>
          <a:p>
            <a:r>
              <a:rPr lang="en-GB" i="1" dirty="0"/>
              <a:t>Atmosphere </a:t>
            </a:r>
            <a:r>
              <a:rPr lang="en-GB" dirty="0"/>
              <a:t>- the home environment</a:t>
            </a:r>
          </a:p>
          <a:p>
            <a:pPr marL="0" indent="0">
              <a:buNone/>
            </a:pPr>
            <a:endParaRPr lang="en-GB" dirty="0"/>
          </a:p>
          <a:p>
            <a:pPr marL="0" indent="0">
              <a:buNone/>
            </a:pPr>
            <a:r>
              <a:rPr lang="en-GB" dirty="0"/>
              <a:t>The richness of a child’s home and community, is key to their growth, development and learning.  The people young children spend their time with, the spaces they spend time in, and the environments they encounter are essential to their  living and learning.</a:t>
            </a:r>
          </a:p>
          <a:p>
            <a:pPr marL="0" indent="0">
              <a:buNone/>
            </a:pPr>
            <a:endParaRPr lang="en-GB" dirty="0"/>
          </a:p>
        </p:txBody>
      </p:sp>
      <p:sp>
        <p:nvSpPr>
          <p:cNvPr id="5" name="Footer Placeholder 4">
            <a:extLst>
              <a:ext uri="{FF2B5EF4-FFF2-40B4-BE49-F238E27FC236}">
                <a16:creationId xmlns:a16="http://schemas.microsoft.com/office/drawing/2014/main" id="{C22AA50B-0FA2-2583-6963-8E6C3D59CA33}"/>
              </a:ext>
            </a:extLst>
          </p:cNvPr>
          <p:cNvSpPr>
            <a:spLocks noGrp="1"/>
          </p:cNvSpPr>
          <p:nvPr>
            <p:ph type="ftr" sz="quarter" idx="11"/>
          </p:nvPr>
        </p:nvSpPr>
        <p:spPr>
          <a:xfrm>
            <a:off x="5209563" y="6041362"/>
            <a:ext cx="2933540" cy="365125"/>
          </a:xfrm>
        </p:spPr>
        <p:txBody>
          <a:bodyPr>
            <a:normAutofit/>
          </a:bodyPr>
          <a:lstStyle/>
          <a:p>
            <a:pPr>
              <a:lnSpc>
                <a:spcPct val="90000"/>
              </a:lnSpc>
              <a:spcAft>
                <a:spcPts val="600"/>
              </a:spcAft>
            </a:pPr>
            <a:r>
              <a:rPr lang="en-US" dirty="0"/>
              <a:t>© Cathy Nutbrown.  The University of Sheffield 2023</a:t>
            </a:r>
          </a:p>
        </p:txBody>
      </p:sp>
      <p:pic>
        <p:nvPicPr>
          <p:cNvPr id="8" name="Picture 7" descr="A person and a child looking at a poster&#10;&#10;Description automatically generated with low confidence">
            <a:extLst>
              <a:ext uri="{FF2B5EF4-FFF2-40B4-BE49-F238E27FC236}">
                <a16:creationId xmlns:a16="http://schemas.microsoft.com/office/drawing/2014/main" id="{C90EB52B-D4F9-71E7-30B6-843547204583}"/>
              </a:ext>
            </a:extLst>
          </p:cNvPr>
          <p:cNvPicPr>
            <a:picLocks noChangeAspect="1"/>
          </p:cNvPicPr>
          <p:nvPr/>
        </p:nvPicPr>
        <p:blipFill rotWithShape="1">
          <a:blip r:embed="rId4"/>
          <a:srcRect l="17590" r="193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5" name="Isosceles Triangle 5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A759A226-7DA5-49E9-6B6B-C7B3CD901A6E}"/>
              </a:ext>
            </a:extLst>
          </p:cNvPr>
          <p:cNvSpPr>
            <a:spLocks noGrp="1"/>
          </p:cNvSpPr>
          <p:nvPr>
            <p:ph type="sldNum" sz="quarter" idx="12"/>
          </p:nvPr>
        </p:nvSpPr>
        <p:spPr>
          <a:xfrm>
            <a:off x="8841996" y="6041362"/>
            <a:ext cx="432006" cy="365125"/>
          </a:xfrm>
        </p:spPr>
        <p:txBody>
          <a:bodyPr>
            <a:normAutofit/>
          </a:bodyPr>
          <a:lstStyle/>
          <a:p>
            <a:pPr>
              <a:spcAft>
                <a:spcPts val="600"/>
              </a:spcAft>
            </a:pPr>
            <a:fld id="{D57F1E4F-1CFF-5643-939E-217C01CDF565}" type="slidenum">
              <a:rPr lang="en-US"/>
              <a:pPr>
                <a:spcAft>
                  <a:spcPts val="600"/>
                </a:spcAft>
              </a:pPr>
              <a:t>3</a:t>
            </a:fld>
            <a:endParaRPr lang="en-US" dirty="0"/>
          </a:p>
        </p:txBody>
      </p:sp>
      <p:pic>
        <p:nvPicPr>
          <p:cNvPr id="6" name="Audio 5">
            <a:hlinkClick r:id="" action="ppaction://media"/>
            <a:extLst>
              <a:ext uri="{FF2B5EF4-FFF2-40B4-BE49-F238E27FC236}">
                <a16:creationId xmlns:a16="http://schemas.microsoft.com/office/drawing/2014/main" id="{2B913BD3-45A6-0192-9E07-A6A1A89F38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35015427"/>
      </p:ext>
    </p:extLst>
  </p:cSld>
  <p:clrMapOvr>
    <a:masterClrMapping/>
  </p:clrMapOvr>
  <mc:AlternateContent xmlns:mc="http://schemas.openxmlformats.org/markup-compatibility/2006" xmlns:p14="http://schemas.microsoft.com/office/powerpoint/2010/main">
    <mc:Choice Requires="p14">
      <p:transition spd="slow" p14:dur="2000" advTm="30603"/>
    </mc:Choice>
    <mc:Fallback xmlns="">
      <p:transition spd="slow" advTm="3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C097-01CE-FD69-A68C-D2ADE498835C}"/>
              </a:ext>
            </a:extLst>
          </p:cNvPr>
          <p:cNvSpPr>
            <a:spLocks noGrp="1"/>
          </p:cNvSpPr>
          <p:nvPr>
            <p:ph type="title"/>
          </p:nvPr>
        </p:nvSpPr>
        <p:spPr/>
        <p:txBody>
          <a:bodyPr/>
          <a:lstStyle/>
          <a:p>
            <a:r>
              <a:rPr lang="en-GB" b="1" dirty="0"/>
              <a:t>Some roots of home learning</a:t>
            </a:r>
          </a:p>
        </p:txBody>
      </p:sp>
      <p:sp>
        <p:nvSpPr>
          <p:cNvPr id="3" name="Content Placeholder 2">
            <a:extLst>
              <a:ext uri="{FF2B5EF4-FFF2-40B4-BE49-F238E27FC236}">
                <a16:creationId xmlns:a16="http://schemas.microsoft.com/office/drawing/2014/main" id="{76DE2AE0-56D0-366D-3341-08C9141A1084}"/>
              </a:ext>
            </a:extLst>
          </p:cNvPr>
          <p:cNvSpPr>
            <a:spLocks noGrp="1"/>
          </p:cNvSpPr>
          <p:nvPr>
            <p:ph idx="1"/>
          </p:nvPr>
        </p:nvSpPr>
        <p:spPr/>
        <p:txBody>
          <a:bodyPr/>
          <a:lstStyle/>
          <a:p>
            <a:r>
              <a:rPr lang="en-GB" sz="2200" dirty="0">
                <a:latin typeface="Calibri" panose="020F0502020204030204" pitchFamily="34" charset="0"/>
                <a:cs typeface="Calibri" panose="020F0502020204030204" pitchFamily="34" charset="0"/>
              </a:rPr>
              <a:t>A child’s home is the first place of learning</a:t>
            </a:r>
          </a:p>
          <a:p>
            <a:r>
              <a:rPr lang="en-GB" sz="2200" dirty="0">
                <a:latin typeface="Calibri" panose="020F0502020204030204" pitchFamily="34" charset="0"/>
                <a:cs typeface="Calibri" panose="020F0502020204030204" pitchFamily="34" charset="0"/>
              </a:rPr>
              <a:t>The people children connect with are their earliest teachers</a:t>
            </a:r>
          </a:p>
          <a:p>
            <a:r>
              <a:rPr lang="en-GB" sz="2200" dirty="0">
                <a:latin typeface="Calibri" panose="020F0502020204030204" pitchFamily="34" charset="0"/>
                <a:cs typeface="Calibri" panose="020F0502020204030204" pitchFamily="34" charset="0"/>
              </a:rPr>
              <a:t>Their gardens, parks and community spaces are their first introductions to the outdoors and to nature.</a:t>
            </a:r>
          </a:p>
          <a:p>
            <a:pPr marL="342900" lvl="0" indent="-342900">
              <a:buFont typeface="Wingdings 3" pitchFamily="2" charset="2"/>
              <a:buChar char="u"/>
              <a:tabLst>
                <a:tab pos="457200" algn="l"/>
              </a:tabLst>
            </a:pPr>
            <a:r>
              <a:rPr lang="en-GB" sz="2200" dirty="0">
                <a:effectLst/>
                <a:latin typeface="Calibri" panose="020F0502020204030204" pitchFamily="34" charset="0"/>
                <a:ea typeface="Calibri" panose="020F0502020204030204" pitchFamily="34" charset="0"/>
                <a:cs typeface="Calibri" panose="020F0502020204030204" pitchFamily="34" charset="0"/>
              </a:rPr>
              <a:t>Their books and the people who read and talk with them are doorways to more ideas and knowledge and introductions to the importance of stories.</a:t>
            </a:r>
          </a:p>
          <a:p>
            <a:pPr marL="342900" lvl="0" indent="-342900">
              <a:buFont typeface="Wingdings 3" pitchFamily="2" charset="2"/>
              <a:buChar char="u"/>
              <a:tabLst>
                <a:tab pos="457200" algn="l"/>
              </a:tabLst>
            </a:pPr>
            <a:r>
              <a:rPr lang="en-GB" sz="2200" dirty="0">
                <a:effectLst/>
                <a:latin typeface="Calibri" panose="020F0502020204030204" pitchFamily="34" charset="0"/>
                <a:ea typeface="Calibri" panose="020F0502020204030204" pitchFamily="34" charset="0"/>
                <a:cs typeface="Calibri" panose="020F0502020204030204" pitchFamily="34" charset="0"/>
              </a:rPr>
              <a:t>Their cultures, languages, habits, and interests are core to their identities</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F4EE4C7F-47C2-905D-911D-55961FF7BC56}"/>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5" name="Footer Placeholder 4">
            <a:extLst>
              <a:ext uri="{FF2B5EF4-FFF2-40B4-BE49-F238E27FC236}">
                <a16:creationId xmlns:a16="http://schemas.microsoft.com/office/drawing/2014/main" id="{BBA5E0F0-D721-F182-2BB5-1B989357BE08}"/>
              </a:ext>
            </a:extLst>
          </p:cNvPr>
          <p:cNvSpPr>
            <a:spLocks noGrp="1"/>
          </p:cNvSpPr>
          <p:nvPr>
            <p:ph type="ftr" sz="quarter" idx="11"/>
          </p:nvPr>
        </p:nvSpPr>
        <p:spPr/>
        <p:txBody>
          <a:bodyPr/>
          <a:lstStyle/>
          <a:p>
            <a:r>
              <a:rPr lang="en-US" dirty="0"/>
              <a:t>© Cathy Nutbrown.  The University of Sheffield 2023</a:t>
            </a:r>
          </a:p>
        </p:txBody>
      </p:sp>
      <p:pic>
        <p:nvPicPr>
          <p:cNvPr id="7" name="Audio 6">
            <a:hlinkClick r:id="" action="ppaction://media"/>
            <a:extLst>
              <a:ext uri="{FF2B5EF4-FFF2-40B4-BE49-F238E27FC236}">
                <a16:creationId xmlns:a16="http://schemas.microsoft.com/office/drawing/2014/main" id="{57402FCA-2360-B6C9-B34A-B6B30CF75D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56673340"/>
      </p:ext>
    </p:extLst>
  </p:cSld>
  <p:clrMapOvr>
    <a:masterClrMapping/>
  </p:clrMapOvr>
  <mc:AlternateContent xmlns:mc="http://schemas.openxmlformats.org/markup-compatibility/2006" xmlns:p14="http://schemas.microsoft.com/office/powerpoint/2010/main">
    <mc:Choice Requires="p14">
      <p:transition spd="slow" p14:dur="2000" advTm="224633"/>
    </mc:Choice>
    <mc:Fallback xmlns="">
      <p:transition spd="slow" advTm="224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book, paper, teal&#10;&#10;Description automatically generated">
            <a:extLst>
              <a:ext uri="{FF2B5EF4-FFF2-40B4-BE49-F238E27FC236}">
                <a16:creationId xmlns:a16="http://schemas.microsoft.com/office/drawing/2014/main" id="{C57A9F69-E388-AF33-0356-77D9CC95D77D}"/>
              </a:ext>
            </a:extLst>
          </p:cNvPr>
          <p:cNvPicPr>
            <a:picLocks noChangeAspect="1"/>
          </p:cNvPicPr>
          <p:nvPr/>
        </p:nvPicPr>
        <p:blipFill rotWithShape="1">
          <a:blip r:embed="rId4"/>
          <a:srcRect t="2531" r="-2" b="1176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94FA51CD-28AB-F792-C4EA-680E4970A11C}"/>
              </a:ext>
            </a:extLst>
          </p:cNvPr>
          <p:cNvSpPr>
            <a:spLocks noGrp="1"/>
          </p:cNvSpPr>
          <p:nvPr>
            <p:ph type="title"/>
          </p:nvPr>
        </p:nvSpPr>
        <p:spPr>
          <a:xfrm>
            <a:off x="677333" y="609600"/>
            <a:ext cx="3851123" cy="1320800"/>
          </a:xfrm>
        </p:spPr>
        <p:txBody>
          <a:bodyPr>
            <a:normAutofit/>
          </a:bodyPr>
          <a:lstStyle/>
          <a:p>
            <a:pPr>
              <a:lnSpc>
                <a:spcPct val="90000"/>
              </a:lnSpc>
            </a:pPr>
            <a:r>
              <a:rPr lang="en-GB" sz="2800" b="1" dirty="0">
                <a:effectLst/>
                <a:latin typeface="Calibri" panose="020F0502020204030204" pitchFamily="34" charset="0"/>
                <a:ea typeface="Calibri" panose="020F0502020204030204" pitchFamily="34" charset="0"/>
                <a:cs typeface="Calibri" panose="020F0502020204030204" pitchFamily="34" charset="0"/>
              </a:rPr>
              <a:t>Work with parents to enhance their young children’s learning.</a:t>
            </a:r>
            <a:endParaRPr lang="en-GB"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91CAF69-89D8-8C79-E5D4-DAEC9F0DF339}"/>
              </a:ext>
            </a:extLst>
          </p:cNvPr>
          <p:cNvSpPr>
            <a:spLocks noGrp="1"/>
          </p:cNvSpPr>
          <p:nvPr>
            <p:ph idx="1"/>
          </p:nvPr>
        </p:nvSpPr>
        <p:spPr>
          <a:xfrm>
            <a:off x="677334" y="2160589"/>
            <a:ext cx="3851122" cy="3880773"/>
          </a:xfrm>
        </p:spPr>
        <p:txBody>
          <a:bodyPr>
            <a:normAutofit/>
          </a:bodyPr>
          <a:lstStyle/>
          <a:p>
            <a:r>
              <a:rPr lang="en-GB" sz="2000" dirty="0"/>
              <a:t>The Sheffield Raising Early Achievement in Literacy Project  (REAL)</a:t>
            </a:r>
          </a:p>
          <a:p>
            <a:pPr lvl="1"/>
            <a:r>
              <a:rPr lang="en-GB" sz="2400" dirty="0">
                <a:effectLst/>
                <a:latin typeface="Calibri" panose="020F0502020204030204" pitchFamily="34" charset="0"/>
                <a:ea typeface="Calibri" panose="020F0502020204030204" pitchFamily="34" charset="0"/>
                <a:cs typeface="Times New Roman" panose="02020603050405020304" pitchFamily="18" charset="0"/>
              </a:rPr>
              <a:t>Home visiting</a:t>
            </a:r>
          </a:p>
          <a:p>
            <a:pPr lvl="1"/>
            <a:r>
              <a:rPr lang="en-GB" sz="2400" dirty="0">
                <a:effectLst/>
                <a:latin typeface="Calibri" panose="020F0502020204030204" pitchFamily="34" charset="0"/>
                <a:ea typeface="Calibri" panose="020F0502020204030204" pitchFamily="34" charset="0"/>
                <a:cs typeface="Times New Roman" panose="02020603050405020304" pitchFamily="18" charset="0"/>
              </a:rPr>
              <a:t>Early Literacy Development</a:t>
            </a:r>
          </a:p>
          <a:p>
            <a:pPr lvl="1"/>
            <a:r>
              <a:rPr lang="en-GB" sz="2400" dirty="0">
                <a:latin typeface="Calibri" panose="020F0502020204030204" pitchFamily="34" charset="0"/>
                <a:ea typeface="Calibri" panose="020F0502020204030204" pitchFamily="34" charset="0"/>
                <a:cs typeface="Times New Roman" panose="02020603050405020304" pitchFamily="18" charset="0"/>
              </a:rPr>
              <a:t>The ORIM Framework</a:t>
            </a:r>
          </a:p>
          <a:p>
            <a:pPr lvl="1"/>
            <a:r>
              <a:rPr lang="en-GB" sz="2400" dirty="0">
                <a:latin typeface="Calibri" panose="020F0502020204030204" pitchFamily="34" charset="0"/>
                <a:ea typeface="Calibri" panose="020F0502020204030204" pitchFamily="34" charset="0"/>
                <a:cs typeface="Times New Roman" panose="02020603050405020304" pitchFamily="18" charset="0"/>
              </a:rPr>
              <a:t>Collaboration</a:t>
            </a:r>
          </a:p>
          <a:p>
            <a:endParaRPr lang="en-GB" dirty="0"/>
          </a:p>
        </p:txBody>
      </p:sp>
      <p:sp>
        <p:nvSpPr>
          <p:cNvPr id="5" name="Footer Placeholder 4">
            <a:extLst>
              <a:ext uri="{FF2B5EF4-FFF2-40B4-BE49-F238E27FC236}">
                <a16:creationId xmlns:a16="http://schemas.microsoft.com/office/drawing/2014/main" id="{D7ABB4C2-290F-470C-786F-7A0F535197D4}"/>
              </a:ext>
            </a:extLst>
          </p:cNvPr>
          <p:cNvSpPr>
            <a:spLocks noGrp="1"/>
          </p:cNvSpPr>
          <p:nvPr>
            <p:ph type="ftr" sz="quarter" idx="11"/>
          </p:nvPr>
        </p:nvSpPr>
        <p:spPr>
          <a:xfrm>
            <a:off x="677334" y="6041362"/>
            <a:ext cx="6297612" cy="365125"/>
          </a:xfrm>
        </p:spPr>
        <p:txBody>
          <a:bodyPr>
            <a:normAutofit/>
          </a:bodyPr>
          <a:lstStyle/>
          <a:p>
            <a:pPr>
              <a:spcAft>
                <a:spcPts val="600"/>
              </a:spcAft>
            </a:pPr>
            <a:r>
              <a:rPr lang="en-US" dirty="0"/>
              <a:t>© Cathy Nutbrown.  The University of Sheffield 2023</a:t>
            </a: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0F4D4450-190A-8770-3081-1389532023D2}"/>
              </a:ext>
            </a:extLst>
          </p:cNvPr>
          <p:cNvSpPr>
            <a:spLocks noGrp="1"/>
          </p:cNvSpPr>
          <p:nvPr>
            <p:ph type="sldNum" sz="quarter" idx="12"/>
          </p:nvPr>
        </p:nvSpPr>
        <p:spPr>
          <a:xfrm>
            <a:off x="8590663" y="6041362"/>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5</a:t>
            </a:fld>
            <a:endParaRPr lang="en-US" dirty="0">
              <a:solidFill>
                <a:srgbClr val="FFFFFF"/>
              </a:solidFill>
            </a:endParaRPr>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Audio 5">
            <a:hlinkClick r:id="" action="ppaction://media"/>
            <a:extLst>
              <a:ext uri="{FF2B5EF4-FFF2-40B4-BE49-F238E27FC236}">
                <a16:creationId xmlns:a16="http://schemas.microsoft.com/office/drawing/2014/main" id="{2D6E7733-9DFA-49E7-7E01-B850841CB4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23255929"/>
      </p:ext>
    </p:extLst>
  </p:cSld>
  <p:clrMapOvr>
    <a:masterClrMapping/>
  </p:clrMapOvr>
  <mc:AlternateContent xmlns:mc="http://schemas.openxmlformats.org/markup-compatibility/2006" xmlns:p14="http://schemas.microsoft.com/office/powerpoint/2010/main">
    <mc:Choice Requires="p14">
      <p:transition spd="slow" p14:dur="2000" advTm="88404"/>
    </mc:Choice>
    <mc:Fallback xmlns="">
      <p:transition spd="slow" advTm="88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47ADB-9C08-4CD8-C80B-6A20348FAD4B}"/>
              </a:ext>
            </a:extLst>
          </p:cNvPr>
          <p:cNvSpPr>
            <a:spLocks noGrp="1"/>
          </p:cNvSpPr>
          <p:nvPr>
            <p:ph type="title"/>
          </p:nvPr>
        </p:nvSpPr>
        <p:spPr/>
        <p:txBody>
          <a:bodyPr>
            <a:normAutofit fontScale="90000"/>
          </a:bodyPr>
          <a:lstStyle/>
          <a:p>
            <a:r>
              <a:rPr lang="en-GB" sz="3600" b="1" dirty="0"/>
              <a:t>The Sheffield Raising Early Achievement in Literacy Project  (REAL)</a:t>
            </a:r>
            <a:br>
              <a:rPr lang="en-GB" sz="3600" dirty="0"/>
            </a:br>
            <a:endParaRPr lang="en-GB" dirty="0"/>
          </a:p>
        </p:txBody>
      </p:sp>
      <p:sp>
        <p:nvSpPr>
          <p:cNvPr id="4" name="Footer Placeholder 3">
            <a:extLst>
              <a:ext uri="{FF2B5EF4-FFF2-40B4-BE49-F238E27FC236}">
                <a16:creationId xmlns:a16="http://schemas.microsoft.com/office/drawing/2014/main" id="{39DB22F9-9418-36A4-4A49-A5E636B25CD4}"/>
              </a:ext>
            </a:extLst>
          </p:cNvPr>
          <p:cNvSpPr>
            <a:spLocks noGrp="1"/>
          </p:cNvSpPr>
          <p:nvPr>
            <p:ph type="ftr" sz="quarter" idx="11"/>
          </p:nvPr>
        </p:nvSpPr>
        <p:spPr/>
        <p:txBody>
          <a:bodyPr/>
          <a:lstStyle/>
          <a:p>
            <a:r>
              <a:rPr lang="en-US" dirty="0"/>
              <a:t>© Cathy Nutbrown.  The University of Sheffield 2023</a:t>
            </a:r>
          </a:p>
        </p:txBody>
      </p:sp>
      <p:sp>
        <p:nvSpPr>
          <p:cNvPr id="5" name="Slide Number Placeholder 4">
            <a:extLst>
              <a:ext uri="{FF2B5EF4-FFF2-40B4-BE49-F238E27FC236}">
                <a16:creationId xmlns:a16="http://schemas.microsoft.com/office/drawing/2014/main" id="{2D87F7B0-5A6A-1FEC-B4B9-07A6A23A45B7}"/>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9" name="Content Placeholder 8">
            <a:extLst>
              <a:ext uri="{FF2B5EF4-FFF2-40B4-BE49-F238E27FC236}">
                <a16:creationId xmlns:a16="http://schemas.microsoft.com/office/drawing/2014/main" id="{433015E4-9D41-274A-6C49-564447902B13}"/>
              </a:ext>
            </a:extLst>
          </p:cNvPr>
          <p:cNvSpPr>
            <a:spLocks noGrp="1"/>
          </p:cNvSpPr>
          <p:nvPr>
            <p:ph idx="1"/>
          </p:nvPr>
        </p:nvSpPr>
        <p:spPr/>
        <p:txBody>
          <a:bodyPr>
            <a:normAutofit lnSpcReduction="10000"/>
          </a:bodyPr>
          <a:lstStyle/>
          <a:p>
            <a:pPr fontAlgn="base"/>
            <a:r>
              <a:rPr lang="en-GB" sz="2400" b="0" i="0" u="none" strike="noStrike" dirty="0">
                <a:solidFill>
                  <a:srgbClr val="1C1C1C"/>
                </a:solidFill>
                <a:effectLst/>
                <a:latin typeface="Roboto" panose="02000000000000000000" pitchFamily="2" charset="0"/>
              </a:rPr>
              <a:t>a family literacy initiative where parents’ and children’s literacy as inextricably linked. </a:t>
            </a:r>
          </a:p>
          <a:p>
            <a:pPr fontAlgn="base">
              <a:spcBef>
                <a:spcPts val="1200"/>
              </a:spcBef>
            </a:pPr>
            <a:r>
              <a:rPr lang="en-GB" sz="2400" b="0" i="0" u="none" strike="noStrike" dirty="0">
                <a:solidFill>
                  <a:srgbClr val="1C1C1C"/>
                </a:solidFill>
                <a:effectLst/>
                <a:latin typeface="Roboto" panose="02000000000000000000" pitchFamily="2" charset="0"/>
              </a:rPr>
              <a:t>Inclusivity</a:t>
            </a:r>
          </a:p>
          <a:p>
            <a:pPr fontAlgn="base">
              <a:spcBef>
                <a:spcPts val="1200"/>
              </a:spcBef>
            </a:pPr>
            <a:r>
              <a:rPr lang="en-GB" sz="2400" dirty="0">
                <a:solidFill>
                  <a:srgbClr val="1C1C1C"/>
                </a:solidFill>
                <a:latin typeface="Roboto" panose="02000000000000000000" pitchFamily="2" charset="0"/>
              </a:rPr>
              <a:t>10 Teachers - 8 families each, cover for half a day a week - contact once every 3 or 4 weeks in term time - 18 months duration - children aged  3 years - 4.5 and in  Reception</a:t>
            </a:r>
            <a:endParaRPr lang="en-GB" sz="2400" b="0" i="0" u="none" strike="noStrike" dirty="0">
              <a:solidFill>
                <a:srgbClr val="1C1C1C"/>
              </a:solidFill>
              <a:effectLst/>
              <a:latin typeface="Roboto" panose="02000000000000000000" pitchFamily="2" charset="0"/>
            </a:endParaRPr>
          </a:p>
          <a:p>
            <a:pPr fontAlgn="base">
              <a:spcBef>
                <a:spcPts val="1200"/>
              </a:spcBef>
            </a:pPr>
            <a:r>
              <a:rPr lang="en-GB" sz="2400" b="0" i="0" u="none" strike="noStrike" dirty="0">
                <a:solidFill>
                  <a:srgbClr val="1C1C1C"/>
                </a:solidFill>
                <a:effectLst/>
                <a:latin typeface="Roboto" panose="02000000000000000000" pitchFamily="2" charset="0"/>
              </a:rPr>
              <a:t>children in disadvantaged communities.</a:t>
            </a:r>
          </a:p>
          <a:p>
            <a:pPr fontAlgn="base">
              <a:spcBef>
                <a:spcPts val="1200"/>
              </a:spcBef>
            </a:pPr>
            <a:r>
              <a:rPr lang="en-GB" sz="2400" dirty="0">
                <a:solidFill>
                  <a:srgbClr val="1C1C1C"/>
                </a:solidFill>
                <a:latin typeface="Roboto" panose="02000000000000000000" pitchFamily="2" charset="0"/>
              </a:rPr>
              <a:t>children whose mothers had no formal educational qualifications benefitted most.</a:t>
            </a:r>
          </a:p>
          <a:p>
            <a:pPr marL="0" marR="0" algn="l" rtl="0" fontAlgn="base">
              <a:spcBef>
                <a:spcPts val="1200"/>
              </a:spcBef>
              <a:spcAft>
                <a:spcPts val="0"/>
              </a:spcAft>
            </a:pPr>
            <a:endParaRPr lang="en-GB" b="0" i="0" u="none" strike="noStrike" dirty="0">
              <a:solidFill>
                <a:srgbClr val="1C1C1C"/>
              </a:solidFill>
              <a:effectLst/>
              <a:latin typeface="Roboto" panose="02000000000000000000" pitchFamily="2" charset="0"/>
            </a:endParaRPr>
          </a:p>
          <a:p>
            <a:pPr marL="0" indent="0">
              <a:buNone/>
            </a:pPr>
            <a:endParaRPr lang="en-GB" dirty="0"/>
          </a:p>
        </p:txBody>
      </p:sp>
      <p:pic>
        <p:nvPicPr>
          <p:cNvPr id="6" name="Audio 5">
            <a:hlinkClick r:id="" action="ppaction://media"/>
            <a:extLst>
              <a:ext uri="{FF2B5EF4-FFF2-40B4-BE49-F238E27FC236}">
                <a16:creationId xmlns:a16="http://schemas.microsoft.com/office/drawing/2014/main" id="{D2525858-59E3-478A-7298-D1172FA3AF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04881613"/>
      </p:ext>
    </p:extLst>
  </p:cSld>
  <p:clrMapOvr>
    <a:masterClrMapping/>
  </p:clrMapOvr>
  <mc:AlternateContent xmlns:mc="http://schemas.openxmlformats.org/markup-compatibility/2006" xmlns:p14="http://schemas.microsoft.com/office/powerpoint/2010/main">
    <mc:Choice Requires="p14">
      <p:transition spd="slow" p14:dur="2000" advTm="63204"/>
    </mc:Choice>
    <mc:Fallback xmlns="">
      <p:transition spd="slow" advTm="6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2F8C-18C1-55A5-0C35-6C7480F2A1FF}"/>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Times New Roman" panose="02020603050405020304" pitchFamily="18" charset="0"/>
              </a:rPr>
              <a:t>The ORIM Framework</a:t>
            </a:r>
            <a:endParaRPr lang="en-GB" b="1" dirty="0"/>
          </a:p>
        </p:txBody>
      </p:sp>
      <p:sp>
        <p:nvSpPr>
          <p:cNvPr id="4" name="Footer Placeholder 3">
            <a:extLst>
              <a:ext uri="{FF2B5EF4-FFF2-40B4-BE49-F238E27FC236}">
                <a16:creationId xmlns:a16="http://schemas.microsoft.com/office/drawing/2014/main" id="{D4D6FB35-E3A0-AE1C-1592-A3B2C2FF2461}"/>
              </a:ext>
            </a:extLst>
          </p:cNvPr>
          <p:cNvSpPr>
            <a:spLocks noGrp="1"/>
          </p:cNvSpPr>
          <p:nvPr>
            <p:ph type="ftr" sz="quarter" idx="11"/>
          </p:nvPr>
        </p:nvSpPr>
        <p:spPr/>
        <p:txBody>
          <a:bodyPr/>
          <a:lstStyle/>
          <a:p>
            <a:r>
              <a:rPr lang="en-US" dirty="0"/>
              <a:t>© Cathy Nutbrown.  The University of Sheffield 2023</a:t>
            </a:r>
          </a:p>
        </p:txBody>
      </p:sp>
      <p:sp>
        <p:nvSpPr>
          <p:cNvPr id="5" name="Slide Number Placeholder 4">
            <a:extLst>
              <a:ext uri="{FF2B5EF4-FFF2-40B4-BE49-F238E27FC236}">
                <a16:creationId xmlns:a16="http://schemas.microsoft.com/office/drawing/2014/main" id="{5E1591C8-8DA4-2D47-E2DE-9E0697280E21}"/>
              </a:ext>
            </a:extLst>
          </p:cNvPr>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6" name="Content Placeholder 6" descr="A picture containing text, screenshot, line, diagram&#10;&#10;Description automatically generated">
            <a:extLst>
              <a:ext uri="{FF2B5EF4-FFF2-40B4-BE49-F238E27FC236}">
                <a16:creationId xmlns:a16="http://schemas.microsoft.com/office/drawing/2014/main" id="{55812FA1-D168-326A-656C-940BAF332B03}"/>
              </a:ext>
            </a:extLst>
          </p:cNvPr>
          <p:cNvPicPr>
            <a:picLocks noGrp="1" noChangeAspect="1"/>
          </p:cNvPicPr>
          <p:nvPr>
            <p:ph idx="1"/>
          </p:nvPr>
        </p:nvPicPr>
        <p:blipFill rotWithShape="1">
          <a:blip r:embed="rId4"/>
          <a:srcRect t="18634"/>
          <a:stretch/>
        </p:blipFill>
        <p:spPr>
          <a:xfrm>
            <a:off x="227828" y="1646516"/>
            <a:ext cx="8840473" cy="4459410"/>
          </a:xfrm>
        </p:spPr>
      </p:pic>
      <p:pic>
        <p:nvPicPr>
          <p:cNvPr id="3" name="Audio 2">
            <a:hlinkClick r:id="" action="ppaction://media"/>
            <a:extLst>
              <a:ext uri="{FF2B5EF4-FFF2-40B4-BE49-F238E27FC236}">
                <a16:creationId xmlns:a16="http://schemas.microsoft.com/office/drawing/2014/main" id="{B572F5A4-9D40-FA30-0EE0-F3DB020A3D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62663021"/>
      </p:ext>
    </p:extLst>
  </p:cSld>
  <p:clrMapOvr>
    <a:masterClrMapping/>
  </p:clrMapOvr>
  <mc:AlternateContent xmlns:mc="http://schemas.openxmlformats.org/markup-compatibility/2006" xmlns:p14="http://schemas.microsoft.com/office/powerpoint/2010/main">
    <mc:Choice Requires="p14">
      <p:transition spd="slow" p14:dur="2000" advTm="157396"/>
    </mc:Choice>
    <mc:Fallback xmlns="">
      <p:transition spd="slow" advTm="157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B49E-ACB6-E658-23DF-A9A0A22155E4}"/>
              </a:ext>
            </a:extLst>
          </p:cNvPr>
          <p:cNvSpPr>
            <a:spLocks noGrp="1"/>
          </p:cNvSpPr>
          <p:nvPr>
            <p:ph type="title"/>
          </p:nvPr>
        </p:nvSpPr>
        <p:spPr>
          <a:xfrm>
            <a:off x="5536734" y="609600"/>
            <a:ext cx="3737268" cy="1320800"/>
          </a:xfrm>
        </p:spPr>
        <p:txBody>
          <a:bodyPr>
            <a:normAutofit/>
          </a:bodyPr>
          <a:lstStyle/>
          <a:p>
            <a:r>
              <a:rPr lang="en-GB" b="1" dirty="0">
                <a:latin typeface="Calibri" panose="020F0502020204030204" pitchFamily="34" charset="0"/>
                <a:ea typeface="Calibri" panose="020F0502020204030204" pitchFamily="34" charset="0"/>
                <a:cs typeface="Times New Roman" panose="02020603050405020304" pitchFamily="18" charset="0"/>
              </a:rPr>
              <a:t>Home visiting</a:t>
            </a:r>
            <a:br>
              <a:rPr lang="en-GB" dirty="0">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10" name="Content Placeholder 9">
            <a:extLst>
              <a:ext uri="{FF2B5EF4-FFF2-40B4-BE49-F238E27FC236}">
                <a16:creationId xmlns:a16="http://schemas.microsoft.com/office/drawing/2014/main" id="{8A647F4B-BE97-B1F9-F03D-543AB2153E2F}"/>
              </a:ext>
            </a:extLst>
          </p:cNvPr>
          <p:cNvSpPr>
            <a:spLocks noGrp="1"/>
          </p:cNvSpPr>
          <p:nvPr>
            <p:ph idx="1"/>
          </p:nvPr>
        </p:nvSpPr>
        <p:spPr>
          <a:xfrm>
            <a:off x="5209563" y="2160589"/>
            <a:ext cx="4064439" cy="3880773"/>
          </a:xfrm>
        </p:spPr>
        <p:txBody>
          <a:bodyPr>
            <a:normAutofit/>
          </a:bodyPr>
          <a:lstStyle/>
          <a:p>
            <a:r>
              <a:rPr lang="en-US" dirty="0"/>
              <a:t>Crossing professional boundaries?</a:t>
            </a:r>
          </a:p>
          <a:p>
            <a:r>
              <a:rPr lang="en-US" dirty="0"/>
              <a:t>Parents’ territory</a:t>
            </a:r>
          </a:p>
          <a:p>
            <a:r>
              <a:rPr lang="en-US" dirty="0"/>
              <a:t>Working one-to-one</a:t>
            </a:r>
          </a:p>
          <a:p>
            <a:r>
              <a:rPr lang="en-US" dirty="0"/>
              <a:t>Starting with what parents know and can do</a:t>
            </a:r>
          </a:p>
          <a:p>
            <a:r>
              <a:rPr lang="en-US" dirty="0"/>
              <a:t>Power dynamics and relationships can change</a:t>
            </a:r>
          </a:p>
          <a:p>
            <a:r>
              <a:rPr lang="en-US" dirty="0"/>
              <a:t>Teacher/educator-as-visitor</a:t>
            </a:r>
          </a:p>
          <a:p>
            <a:r>
              <a:rPr lang="en-US" dirty="0"/>
              <a:t>Fit with families</a:t>
            </a:r>
          </a:p>
          <a:p>
            <a:r>
              <a:rPr lang="en-US" dirty="0"/>
              <a:t>Training and CPD</a:t>
            </a:r>
          </a:p>
          <a:p>
            <a:endParaRPr lang="en-US" dirty="0"/>
          </a:p>
          <a:p>
            <a:endParaRPr lang="en-US" dirty="0"/>
          </a:p>
        </p:txBody>
      </p:sp>
      <p:sp>
        <p:nvSpPr>
          <p:cNvPr id="4" name="Footer Placeholder 3">
            <a:extLst>
              <a:ext uri="{FF2B5EF4-FFF2-40B4-BE49-F238E27FC236}">
                <a16:creationId xmlns:a16="http://schemas.microsoft.com/office/drawing/2014/main" id="{4299ED91-0064-8D5A-BC0D-E423824CA8AE}"/>
              </a:ext>
            </a:extLst>
          </p:cNvPr>
          <p:cNvSpPr>
            <a:spLocks noGrp="1"/>
          </p:cNvSpPr>
          <p:nvPr>
            <p:ph type="ftr" sz="quarter" idx="11"/>
          </p:nvPr>
        </p:nvSpPr>
        <p:spPr>
          <a:xfrm>
            <a:off x="5209563" y="6041362"/>
            <a:ext cx="2332140" cy="365125"/>
          </a:xfrm>
        </p:spPr>
        <p:txBody>
          <a:bodyPr>
            <a:normAutofit/>
          </a:bodyPr>
          <a:lstStyle/>
          <a:p>
            <a:pPr>
              <a:lnSpc>
                <a:spcPct val="90000"/>
              </a:lnSpc>
              <a:spcAft>
                <a:spcPts val="600"/>
              </a:spcAft>
            </a:pPr>
            <a:r>
              <a:rPr lang="en-US" dirty="0"/>
              <a:t>© Cathy Nutbrown.  The University of Sheffield 2023</a:t>
            </a:r>
          </a:p>
        </p:txBody>
      </p:sp>
      <p:pic>
        <p:nvPicPr>
          <p:cNvPr id="6" name="Content Placeholder 4" descr="A picture containing indoor, child, person, little&#10;&#10;Description automatically generated">
            <a:extLst>
              <a:ext uri="{FF2B5EF4-FFF2-40B4-BE49-F238E27FC236}">
                <a16:creationId xmlns:a16="http://schemas.microsoft.com/office/drawing/2014/main" id="{72179270-5F47-8A06-A658-D89972A9A724}"/>
              </a:ext>
            </a:extLst>
          </p:cNvPr>
          <p:cNvPicPr>
            <a:picLocks noChangeAspect="1"/>
          </p:cNvPicPr>
          <p:nvPr/>
        </p:nvPicPr>
        <p:blipFill rotWithShape="1">
          <a:blip r:embed="rId4"/>
          <a:srcRect l="21385" r="2138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3" name="Isosceles Triangle 1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36E49E7F-98E3-6184-34B7-7A5C1BE9CB0B}"/>
              </a:ext>
            </a:extLst>
          </p:cNvPr>
          <p:cNvSpPr>
            <a:spLocks noGrp="1"/>
          </p:cNvSpPr>
          <p:nvPr>
            <p:ph type="sldNum" sz="quarter" idx="12"/>
          </p:nvPr>
        </p:nvSpPr>
        <p:spPr>
          <a:xfrm>
            <a:off x="8841996" y="6041362"/>
            <a:ext cx="432006" cy="365125"/>
          </a:xfrm>
        </p:spPr>
        <p:txBody>
          <a:bodyPr>
            <a:normAutofit/>
          </a:bodyPr>
          <a:lstStyle/>
          <a:p>
            <a:pPr>
              <a:spcAft>
                <a:spcPts val="600"/>
              </a:spcAft>
            </a:pPr>
            <a:fld id="{D57F1E4F-1CFF-5643-939E-217C01CDF565}" type="slidenum">
              <a:rPr lang="en-US" smtClean="0"/>
              <a:pPr>
                <a:spcAft>
                  <a:spcPts val="600"/>
                </a:spcAft>
              </a:pPr>
              <a:t>8</a:t>
            </a:fld>
            <a:endParaRPr lang="en-US" dirty="0"/>
          </a:p>
        </p:txBody>
      </p:sp>
      <p:pic>
        <p:nvPicPr>
          <p:cNvPr id="8" name="Audio 7">
            <a:hlinkClick r:id="" action="ppaction://media"/>
            <a:extLst>
              <a:ext uri="{FF2B5EF4-FFF2-40B4-BE49-F238E27FC236}">
                <a16:creationId xmlns:a16="http://schemas.microsoft.com/office/drawing/2014/main" id="{3B9287C1-0AF1-2532-C65E-2F542AFF3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12680626"/>
      </p:ext>
    </p:extLst>
  </p:cSld>
  <p:clrMapOvr>
    <a:masterClrMapping/>
  </p:clrMapOvr>
  <mc:AlternateContent xmlns:mc="http://schemas.openxmlformats.org/markup-compatibility/2006" xmlns:p14="http://schemas.microsoft.com/office/powerpoint/2010/main">
    <mc:Choice Requires="p14">
      <p:transition spd="slow" p14:dur="2000" advTm="270605"/>
    </mc:Choice>
    <mc:Fallback xmlns="">
      <p:transition spd="slow" advTm="270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1F3E-AE12-70B5-BD29-711185737B99}"/>
              </a:ext>
            </a:extLst>
          </p:cNvPr>
          <p:cNvSpPr>
            <a:spLocks noGrp="1"/>
          </p:cNvSpPr>
          <p:nvPr>
            <p:ph type="title"/>
          </p:nvPr>
        </p:nvSpPr>
        <p:spPr/>
        <p:txBody>
          <a:bodyPr/>
          <a:lstStyle/>
          <a:p>
            <a:r>
              <a:rPr lang="en-GB" sz="3600" b="1" dirty="0">
                <a:latin typeface="Calibri" panose="020F0502020204030204" pitchFamily="34" charset="0"/>
                <a:ea typeface="Calibri" panose="020F0502020204030204" pitchFamily="34" charset="0"/>
                <a:cs typeface="Times New Roman" panose="02020603050405020304" pitchFamily="18" charset="0"/>
              </a:rPr>
              <a:t>Collaborations</a:t>
            </a:r>
            <a:br>
              <a:rPr lang="en-GB" sz="36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4D040CF2-0239-E066-76A2-88DEDB9D2DF4}"/>
              </a:ext>
            </a:extLst>
          </p:cNvPr>
          <p:cNvSpPr>
            <a:spLocks noGrp="1"/>
          </p:cNvSpPr>
          <p:nvPr>
            <p:ph idx="1"/>
          </p:nvPr>
        </p:nvSpPr>
        <p:spPr/>
        <p:txBody>
          <a:bodyPr>
            <a:normAutofit fontScale="92500" lnSpcReduction="10000"/>
          </a:bodyPr>
          <a:lstStyle/>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University of Sheffield, Sheffield Local Authority, The Nuffield Foundation, </a:t>
            </a: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70 schools, 150 teachers, countless families</a:t>
            </a:r>
          </a:p>
          <a:p>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RCT - 10 schools, 10 teachers, 80 families </a:t>
            </a:r>
          </a:p>
          <a:p>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The ORIM Network</a:t>
            </a:r>
          </a:p>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Charities and Development organisations- Darts - </a:t>
            </a:r>
            <a:r>
              <a:rPr lang="en-GB"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Daring Discoveries; </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Peeple</a:t>
            </a: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Learning Together; </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NCB: </a:t>
            </a:r>
            <a:r>
              <a:rPr lang="en-GB"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Making it REAL; </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Pact: </a:t>
            </a:r>
            <a:r>
              <a:rPr lang="en-GB"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Family Literacy in Prisons </a:t>
            </a:r>
            <a:endPar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Many staff in LAs and Boroughs including - Blackpool, Dewsbury, Doncaster, East Sussex, Jersey, London, Oldham, Peterborough, Sandwell, Sheffield, Warwickshire.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4" name="Footer Placeholder 3">
            <a:extLst>
              <a:ext uri="{FF2B5EF4-FFF2-40B4-BE49-F238E27FC236}">
                <a16:creationId xmlns:a16="http://schemas.microsoft.com/office/drawing/2014/main" id="{5E57C205-0915-5988-3C52-49D3A270829F}"/>
              </a:ext>
            </a:extLst>
          </p:cNvPr>
          <p:cNvSpPr>
            <a:spLocks noGrp="1"/>
          </p:cNvSpPr>
          <p:nvPr>
            <p:ph type="ftr" sz="quarter" idx="11"/>
          </p:nvPr>
        </p:nvSpPr>
        <p:spPr/>
        <p:txBody>
          <a:bodyPr/>
          <a:lstStyle/>
          <a:p>
            <a:r>
              <a:rPr lang="en-US" dirty="0"/>
              <a:t>© Cathy Nutbrown.  The University of Sheffield 2023</a:t>
            </a:r>
          </a:p>
        </p:txBody>
      </p:sp>
      <p:sp>
        <p:nvSpPr>
          <p:cNvPr id="5" name="Slide Number Placeholder 4">
            <a:extLst>
              <a:ext uri="{FF2B5EF4-FFF2-40B4-BE49-F238E27FC236}">
                <a16:creationId xmlns:a16="http://schemas.microsoft.com/office/drawing/2014/main" id="{30E8F283-1A2B-B113-4A27-EFCFCFE47E64}"/>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8" name="Audio 7">
            <a:hlinkClick r:id="" action="ppaction://media"/>
            <a:extLst>
              <a:ext uri="{FF2B5EF4-FFF2-40B4-BE49-F238E27FC236}">
                <a16:creationId xmlns:a16="http://schemas.microsoft.com/office/drawing/2014/main" id="{6609C2F6-3BBE-D0B6-3F69-67922544E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80661854"/>
      </p:ext>
    </p:extLst>
  </p:cSld>
  <p:clrMapOvr>
    <a:masterClrMapping/>
  </p:clrMapOvr>
  <mc:AlternateContent xmlns:mc="http://schemas.openxmlformats.org/markup-compatibility/2006" xmlns:p14="http://schemas.microsoft.com/office/powerpoint/2010/main">
    <mc:Choice Requires="p14">
      <p:transition spd="slow" p14:dur="2000" advTm="81075"/>
    </mc:Choice>
    <mc:Fallback xmlns="">
      <p:transition spd="slow" advTm="8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43D83D9945084695099582D620065D" ma:contentTypeVersion="15" ma:contentTypeDescription="Create a new document." ma:contentTypeScope="" ma:versionID="b9ae500da5978921575f94f2a28d6cab">
  <xsd:schema xmlns:xsd="http://www.w3.org/2001/XMLSchema" xmlns:xs="http://www.w3.org/2001/XMLSchema" xmlns:p="http://schemas.microsoft.com/office/2006/metadata/properties" xmlns:ns3="f7ff8a16-b399-43f4-953f-016e0076bcd0" xmlns:ns4="2dfad247-a22d-4f07-9f17-244910a44fea" targetNamespace="http://schemas.microsoft.com/office/2006/metadata/properties" ma:root="true" ma:fieldsID="5115bd3c2ddfcf15b37584ead96fe871" ns3:_="" ns4:_="">
    <xsd:import namespace="f7ff8a16-b399-43f4-953f-016e0076bcd0"/>
    <xsd:import namespace="2dfad247-a22d-4f07-9f17-244910a44fe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_activity"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ff8a16-b399-43f4-953f-016e0076bcd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fad247-a22d-4f07-9f17-244910a44fe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dfad247-a22d-4f07-9f17-244910a44fea" xsi:nil="true"/>
  </documentManagement>
</p:properties>
</file>

<file path=customXml/itemProps1.xml><?xml version="1.0" encoding="utf-8"?>
<ds:datastoreItem xmlns:ds="http://schemas.openxmlformats.org/officeDocument/2006/customXml" ds:itemID="{FE771537-419F-4824-AAB6-4B53D5A556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ff8a16-b399-43f4-953f-016e0076bcd0"/>
    <ds:schemaRef ds:uri="2dfad247-a22d-4f07-9f17-244910a44f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9F42A5-014B-4F3E-BF31-FF2CF60F253B}">
  <ds:schemaRefs>
    <ds:schemaRef ds:uri="http://schemas.microsoft.com/sharepoint/v3/contenttype/forms"/>
  </ds:schemaRefs>
</ds:datastoreItem>
</file>

<file path=customXml/itemProps3.xml><?xml version="1.0" encoding="utf-8"?>
<ds:datastoreItem xmlns:ds="http://schemas.openxmlformats.org/officeDocument/2006/customXml" ds:itemID="{600F86A4-D36C-4A44-AEF9-E016FE1964FB}">
  <ds:schemaRefs>
    <ds:schemaRef ds:uri="f7ff8a16-b399-43f4-953f-016e0076bcd0"/>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2dfad247-a22d-4f07-9f17-244910a44fe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TotalTime>923</TotalTime>
  <Words>1530</Words>
  <Application>Microsoft Office PowerPoint</Application>
  <PresentationFormat>Widescreen</PresentationFormat>
  <Paragraphs>181</Paragraphs>
  <Slides>24</Slides>
  <Notes>0</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Facet</vt:lpstr>
      <vt:lpstr>Home Learning Environments for Young Children </vt:lpstr>
      <vt:lpstr>Outline</vt:lpstr>
      <vt:lpstr>“Education is an Atmosphere”</vt:lpstr>
      <vt:lpstr>Some roots of home learning</vt:lpstr>
      <vt:lpstr>Work with parents to enhance their young children’s learning.</vt:lpstr>
      <vt:lpstr>The Sheffield Raising Early Achievement in Literacy Project  (REAL) </vt:lpstr>
      <vt:lpstr>The ORIM Framework</vt:lpstr>
      <vt:lpstr>Home visiting </vt:lpstr>
      <vt:lpstr>Collaborations </vt:lpstr>
      <vt:lpstr>Examples of USING ORIM and REAL Approaches with families</vt:lpstr>
      <vt:lpstr>Archie’s grandad’s car</vt:lpstr>
      <vt:lpstr>Festival of words with ‘Writing on the beach’ Jersey (NCB)</vt:lpstr>
      <vt:lpstr>Family literacy in Prisons (Pact) </vt:lpstr>
      <vt:lpstr>Manifesto for Home Learning – Birth to Five</vt:lpstr>
      <vt:lpstr>Manifesto for Home Learning – Birth to Five</vt:lpstr>
      <vt:lpstr>Manifesto for Home Learning – Birth to Five</vt:lpstr>
      <vt:lpstr>Manifesto for Home Learning – Birth to Five</vt:lpstr>
      <vt:lpstr>Manifesto for Home Learning – Birth to Five</vt:lpstr>
      <vt:lpstr>Manifesto for Home Learning – Birth to Five</vt:lpstr>
      <vt:lpstr>Manifesto for Home Learning – Birth to Five</vt:lpstr>
      <vt:lpstr>Manifesto for Home Learning – Birth to Five</vt:lpstr>
      <vt:lpstr>Manifesto for Home Learning – Birth to Five</vt:lpstr>
      <vt:lpstr>From a parent….</vt:lpstr>
      <vt:lpstr>References and other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Learning Environments for Young Children</dc:title>
  <dc:creator>Cathy Nutbrown</dc:creator>
  <cp:lastModifiedBy>Elton-Chalcraft, Sally</cp:lastModifiedBy>
  <cp:revision>16</cp:revision>
  <dcterms:created xsi:type="dcterms:W3CDTF">2023-05-16T10:27:23Z</dcterms:created>
  <dcterms:modified xsi:type="dcterms:W3CDTF">2023-05-31T08:12:35Z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0x0101000F43D83D9945084695099582D620065D</vt:lpwstr>
  </property>
</Properties>
</file>