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 (MS)" panose="020B0604020202020204" charset="0"/>
      <p:regular r:id="rId15"/>
    </p:embeddedFont>
    <p:embeddedFont>
      <p:font typeface="Calibri (MS) 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mailto:covstudentoh@industrial-diagnostic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mailto:no-reply@ohims.co.uk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mailto:no-reply@ohims.co.uk" TargetMode="Externa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367567" y="16364"/>
            <a:ext cx="10920433" cy="9491120"/>
          </a:xfrm>
          <a:custGeom>
            <a:avLst/>
            <a:gdLst/>
            <a:ahLst/>
            <a:cxnLst/>
            <a:rect l="l" t="t" r="r" b="b"/>
            <a:pathLst>
              <a:path w="10920433" h="9491120">
                <a:moveTo>
                  <a:pt x="0" y="0"/>
                </a:moveTo>
                <a:lnTo>
                  <a:pt x="10920433" y="0"/>
                </a:lnTo>
                <a:lnTo>
                  <a:pt x="10920433" y="9491119"/>
                </a:lnTo>
                <a:lnTo>
                  <a:pt x="0" y="9491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l="-67264" t="-824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041939" y="5558610"/>
            <a:ext cx="12204123" cy="1154161"/>
            <a:chOff x="0" y="0"/>
            <a:chExt cx="16272164" cy="15388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72163" cy="1538882"/>
            </a:xfrm>
            <a:custGeom>
              <a:avLst/>
              <a:gdLst/>
              <a:ahLst/>
              <a:cxnLst/>
              <a:rect l="l" t="t" r="r" b="b"/>
              <a:pathLst>
                <a:path w="16272163" h="1538882">
                  <a:moveTo>
                    <a:pt x="0" y="0"/>
                  </a:moveTo>
                  <a:lnTo>
                    <a:pt x="16272163" y="0"/>
                  </a:lnTo>
                  <a:lnTo>
                    <a:pt x="16272163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16272164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 dirty="0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Occupational Health Service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095383" y="3438146"/>
            <a:ext cx="6097233" cy="2120464"/>
          </a:xfrm>
          <a:custGeom>
            <a:avLst/>
            <a:gdLst/>
            <a:ahLst/>
            <a:cxnLst/>
            <a:rect l="l" t="t" r="r" b="b"/>
            <a:pathLst>
              <a:path w="6097233" h="2120464">
                <a:moveTo>
                  <a:pt x="0" y="0"/>
                </a:moveTo>
                <a:lnTo>
                  <a:pt x="6097234" y="0"/>
                </a:lnTo>
                <a:lnTo>
                  <a:pt x="6097234" y="2120464"/>
                </a:lnTo>
                <a:lnTo>
                  <a:pt x="0" y="21204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0863" b="-8667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20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78176" y="1873365"/>
            <a:ext cx="8293104" cy="7083513"/>
            <a:chOff x="0" y="0"/>
            <a:chExt cx="11057472" cy="9444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57472" cy="9444684"/>
            </a:xfrm>
            <a:custGeom>
              <a:avLst/>
              <a:gdLst/>
              <a:ahLst/>
              <a:cxnLst/>
              <a:rect l="l" t="t" r="r" b="b"/>
              <a:pathLst>
                <a:path w="11057472" h="9444684">
                  <a:moveTo>
                    <a:pt x="0" y="0"/>
                  </a:moveTo>
                  <a:lnTo>
                    <a:pt x="11057472" y="0"/>
                  </a:lnTo>
                  <a:lnTo>
                    <a:pt x="11057472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057472" cy="9511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Appointments will appear on your timetable as a block time period, however you will be notified via email of an individual appointment time.</a:t>
              </a:r>
            </a:p>
            <a:p>
              <a:pPr algn="l">
                <a:lnSpc>
                  <a:spcPts val="360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Attendance is compulsory for all students.</a:t>
              </a:r>
            </a:p>
            <a:p>
              <a:pPr algn="l">
                <a:lnSpc>
                  <a:spcPts val="360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Failure to attend WILL result in delays with placements.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6" y="431656"/>
            <a:ext cx="7479163" cy="1154161"/>
            <a:chOff x="0" y="0"/>
            <a:chExt cx="9972218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72218" cy="1538882"/>
            </a:xfrm>
            <a:custGeom>
              <a:avLst/>
              <a:gdLst/>
              <a:ahLst/>
              <a:cxnLst/>
              <a:rect l="l" t="t" r="r" b="b"/>
              <a:pathLst>
                <a:path w="9972218" h="1538882">
                  <a:moveTo>
                    <a:pt x="0" y="0"/>
                  </a:moveTo>
                  <a:lnTo>
                    <a:pt x="9972218" y="0"/>
                  </a:lnTo>
                  <a:lnTo>
                    <a:pt x="9972218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9972218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Vaccination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Sessions</a:t>
              </a:r>
            </a:p>
          </p:txBody>
        </p:sp>
      </p:grpSp>
      <p:sp>
        <p:nvSpPr>
          <p:cNvPr id="13" name="Freeform 13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2116477" y="2001111"/>
            <a:ext cx="3813730" cy="3813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6"/>
              <a:stretch>
                <a:fillRect l="-8306" t="-8306" r="-8433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09612" y="4375133"/>
            <a:ext cx="3813730" cy="381373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7"/>
              <a:stretch>
                <a:fillRect l="-8628" t="-8628" r="-8628" b="-87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023342" y="4375133"/>
            <a:ext cx="3813730" cy="381373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8"/>
              <a:stretch>
                <a:fillRect l="-11222" t="-16544" r="-11222" b="-175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20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50896" y="1963271"/>
            <a:ext cx="8293104" cy="7114483"/>
            <a:chOff x="0" y="0"/>
            <a:chExt cx="11057472" cy="94859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57472" cy="9485978"/>
            </a:xfrm>
            <a:custGeom>
              <a:avLst/>
              <a:gdLst/>
              <a:ahLst/>
              <a:cxnLst/>
              <a:rect l="l" t="t" r="r" b="b"/>
              <a:pathLst>
                <a:path w="11057472" h="9485978">
                  <a:moveTo>
                    <a:pt x="0" y="0"/>
                  </a:moveTo>
                  <a:lnTo>
                    <a:pt x="11057472" y="0"/>
                  </a:lnTo>
                  <a:lnTo>
                    <a:pt x="11057472" y="9485978"/>
                  </a:lnTo>
                  <a:lnTo>
                    <a:pt x="0" y="94859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11057472" cy="961932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If no evidence can be obtained and blood test results report a lack of immunity, additional vaccinations will be provided.</a:t>
              </a:r>
            </a:p>
            <a:p>
              <a:pPr algn="l">
                <a:lnSpc>
                  <a:spcPts val="432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Two MMR vaccines to be given four weeks apart.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Two Varicella (chickenpox virus) to be given four weeks apart.</a:t>
              </a:r>
            </a:p>
            <a:p>
              <a:pPr algn="l">
                <a:lnSpc>
                  <a:spcPts val="432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Standard course of Hepatitis B vaccinations - three vaccines given over the course of six months. You will only require two before placement. This course requires a blood test to confirm immunity (after the third dose).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6" y="431656"/>
            <a:ext cx="8536548" cy="1154161"/>
            <a:chOff x="0" y="0"/>
            <a:chExt cx="11382064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382064" cy="1538882"/>
            </a:xfrm>
            <a:custGeom>
              <a:avLst/>
              <a:gdLst/>
              <a:ahLst/>
              <a:cxnLst/>
              <a:rect l="l" t="t" r="r" b="b"/>
              <a:pathLst>
                <a:path w="11382064" h="1538882">
                  <a:moveTo>
                    <a:pt x="0" y="0"/>
                  </a:moveTo>
                  <a:lnTo>
                    <a:pt x="11382064" y="0"/>
                  </a:lnTo>
                  <a:lnTo>
                    <a:pt x="11382064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11382064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Vaccination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Courses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312064" y="1963271"/>
            <a:ext cx="8293104" cy="1296003"/>
            <a:chOff x="0" y="0"/>
            <a:chExt cx="11057472" cy="17280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057472" cy="1728003"/>
            </a:xfrm>
            <a:custGeom>
              <a:avLst/>
              <a:gdLst/>
              <a:ahLst/>
              <a:cxnLst/>
              <a:rect l="l" t="t" r="r" b="b"/>
              <a:pathLst>
                <a:path w="11057472" h="1728003">
                  <a:moveTo>
                    <a:pt x="0" y="0"/>
                  </a:moveTo>
                  <a:lnTo>
                    <a:pt x="11057472" y="0"/>
                  </a:lnTo>
                  <a:lnTo>
                    <a:pt x="11057472" y="1728003"/>
                  </a:lnTo>
                  <a:lnTo>
                    <a:pt x="0" y="17280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33350"/>
              <a:ext cx="11057472" cy="18613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Hepatitis B booster vaccines will be given if necessary (depending on the immunity result). </a:t>
              </a:r>
            </a:p>
          </p:txBody>
        </p:sp>
      </p:grpSp>
      <p:sp>
        <p:nvSpPr>
          <p:cNvPr id="16" name="Freeform 16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1884574" y="3259273"/>
            <a:ext cx="3813730" cy="381373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6"/>
              <a:stretch>
                <a:fillRect l="-8306" t="-8306" r="-8433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977709" y="5633295"/>
            <a:ext cx="3813730" cy="381373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7"/>
              <a:stretch>
                <a:fillRect l="-8628" t="-8628" r="-8628" b="-87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791439" y="5633295"/>
            <a:ext cx="3813730" cy="381373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8"/>
              <a:stretch>
                <a:fillRect l="-11222" t="-16544" r="-11222" b="-175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50896" y="1963271"/>
            <a:ext cx="8293104" cy="7083513"/>
            <a:chOff x="0" y="0"/>
            <a:chExt cx="11057472" cy="9444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57472" cy="9444684"/>
            </a:xfrm>
            <a:custGeom>
              <a:avLst/>
              <a:gdLst/>
              <a:ahLst/>
              <a:cxnLst/>
              <a:rect l="l" t="t" r="r" b="b"/>
              <a:pathLst>
                <a:path w="11057472" h="9444684">
                  <a:moveTo>
                    <a:pt x="0" y="0"/>
                  </a:moveTo>
                  <a:lnTo>
                    <a:pt x="11057472" y="0"/>
                  </a:lnTo>
                  <a:lnTo>
                    <a:pt x="11057472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057472" cy="9511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 appointment with a clinician to help with support during the course if required following a recent medical diagnosis/stress etc.</a:t>
              </a:r>
            </a:p>
            <a:p>
              <a:pPr algn="l">
                <a:lnSpc>
                  <a:spcPts val="360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referral must be sent by your Course Director via the registry team.</a:t>
              </a:r>
            </a:p>
            <a:p>
              <a:pPr algn="l">
                <a:lnSpc>
                  <a:spcPts val="360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Occupational health is a service to provide support for students through their journey whilst at university.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5" y="431656"/>
            <a:ext cx="10424725" cy="1154161"/>
            <a:chOff x="0" y="0"/>
            <a:chExt cx="13899634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99634" cy="1538882"/>
            </a:xfrm>
            <a:custGeom>
              <a:avLst/>
              <a:gdLst/>
              <a:ahLst/>
              <a:cxnLst/>
              <a:rect l="l" t="t" r="r" b="b"/>
              <a:pathLst>
                <a:path w="13899634" h="1538882">
                  <a:moveTo>
                    <a:pt x="0" y="0"/>
                  </a:moveTo>
                  <a:lnTo>
                    <a:pt x="13899634" y="0"/>
                  </a:lnTo>
                  <a:lnTo>
                    <a:pt x="13899634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13899634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Management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Referrals</a:t>
              </a:r>
            </a:p>
          </p:txBody>
        </p:sp>
      </p:grpSp>
      <p:sp>
        <p:nvSpPr>
          <p:cNvPr id="13" name="Freeform 13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1798666" y="1963270"/>
            <a:ext cx="3813730" cy="3813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6"/>
              <a:stretch>
                <a:fillRect l="-8306" t="-8306" r="-8306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91801" y="4337293"/>
            <a:ext cx="3813730" cy="381373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7"/>
              <a:stretch>
                <a:fillRect l="-12202" r="-9794" b="-74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705530" y="4337293"/>
            <a:ext cx="3813730" cy="381373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8"/>
              <a:stretch>
                <a:fillRect l="-3385" t="-7405" r="-7836" b="-1363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87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86000" y="4464602"/>
            <a:ext cx="13716000" cy="1414065"/>
            <a:chOff x="0" y="0"/>
            <a:chExt cx="18288000" cy="18854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88000" cy="1885420"/>
            </a:xfrm>
            <a:custGeom>
              <a:avLst/>
              <a:gdLst/>
              <a:ahLst/>
              <a:cxnLst/>
              <a:rect l="l" t="t" r="r" b="b"/>
              <a:pathLst>
                <a:path w="18288000" h="1885420">
                  <a:moveTo>
                    <a:pt x="0" y="0"/>
                  </a:moveTo>
                  <a:lnTo>
                    <a:pt x="18288000" y="0"/>
                  </a:lnTo>
                  <a:lnTo>
                    <a:pt x="18288000" y="1885420"/>
                  </a:lnTo>
                  <a:lnTo>
                    <a:pt x="0" y="18854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288000" cy="19235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536"/>
                </a:lnSpc>
              </a:pPr>
              <a:r>
                <a:rPr lang="en-US" sz="42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Occupational Health wishes you the best of luck </a:t>
              </a:r>
            </a:p>
            <a:p>
              <a:pPr algn="ctr">
                <a:lnSpc>
                  <a:spcPts val="4536"/>
                </a:lnSpc>
              </a:pPr>
              <a:r>
                <a:rPr lang="en-US" sz="4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with your university course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354470" y="8205795"/>
            <a:ext cx="15579060" cy="1182590"/>
            <a:chOff x="0" y="0"/>
            <a:chExt cx="20272744" cy="15388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272744" cy="1538882"/>
            </a:xfrm>
            <a:custGeom>
              <a:avLst/>
              <a:gdLst/>
              <a:ahLst/>
              <a:cxnLst/>
              <a:rect l="l" t="t" r="r" b="b"/>
              <a:pathLst>
                <a:path w="20272744" h="1538882">
                  <a:moveTo>
                    <a:pt x="0" y="0"/>
                  </a:moveTo>
                  <a:lnTo>
                    <a:pt x="20272744" y="0"/>
                  </a:lnTo>
                  <a:lnTo>
                    <a:pt x="20272744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0272744" cy="16150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80"/>
                </a:lnSpc>
              </a:pPr>
              <a:r>
                <a:rPr lang="en-US" sz="4400" b="1" u="sng" dirty="0">
                  <a:solidFill>
                    <a:srgbClr val="00B0F0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4" tooltip="mailto:covstudentoh@industrial-diagnostics.com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ohuocstudent@latusgroup.co.uk</a:t>
              </a:r>
            </a:p>
          </p:txBody>
        </p:sp>
      </p:grpSp>
      <p:sp>
        <p:nvSpPr>
          <p:cNvPr id="13" name="Freeform 13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480755" y="1844994"/>
            <a:ext cx="5326490" cy="1852419"/>
          </a:xfrm>
          <a:custGeom>
            <a:avLst/>
            <a:gdLst/>
            <a:ahLst/>
            <a:cxnLst/>
            <a:rect l="l" t="t" r="r" b="b"/>
            <a:pathLst>
              <a:path w="5326490" h="1852419">
                <a:moveTo>
                  <a:pt x="0" y="0"/>
                </a:moveTo>
                <a:lnTo>
                  <a:pt x="5326490" y="0"/>
                </a:lnTo>
                <a:lnTo>
                  <a:pt x="5326490" y="1852419"/>
                </a:lnTo>
                <a:lnTo>
                  <a:pt x="0" y="18524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0863" b="-8667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541721" y="7642928"/>
            <a:ext cx="15204558" cy="797271"/>
            <a:chOff x="0" y="0"/>
            <a:chExt cx="20272744" cy="10630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272744" cy="1063028"/>
            </a:xfrm>
            <a:custGeom>
              <a:avLst/>
              <a:gdLst/>
              <a:ahLst/>
              <a:cxnLst/>
              <a:rect l="l" t="t" r="r" b="b"/>
              <a:pathLst>
                <a:path w="20272744" h="1063028">
                  <a:moveTo>
                    <a:pt x="0" y="0"/>
                  </a:moveTo>
                  <a:lnTo>
                    <a:pt x="20272744" y="0"/>
                  </a:lnTo>
                  <a:lnTo>
                    <a:pt x="20272744" y="1063028"/>
                  </a:lnTo>
                  <a:lnTo>
                    <a:pt x="0" y="10630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20272744" cy="11487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799"/>
                </a:lnSpc>
              </a:pPr>
              <a:r>
                <a:rPr lang="en-US" sz="39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Contact Us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87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19586" y="651538"/>
            <a:ext cx="12204123" cy="1325500"/>
            <a:chOff x="0" y="0"/>
            <a:chExt cx="16272164" cy="17673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72163" cy="1767334"/>
            </a:xfrm>
            <a:custGeom>
              <a:avLst/>
              <a:gdLst/>
              <a:ahLst/>
              <a:cxnLst/>
              <a:rect l="l" t="t" r="r" b="b"/>
              <a:pathLst>
                <a:path w="16272163" h="1767334">
                  <a:moveTo>
                    <a:pt x="0" y="0"/>
                  </a:moveTo>
                  <a:lnTo>
                    <a:pt x="16272163" y="0"/>
                  </a:lnTo>
                  <a:lnTo>
                    <a:pt x="16272163" y="1767334"/>
                  </a:lnTo>
                  <a:lnTo>
                    <a:pt x="0" y="17673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42875"/>
              <a:ext cx="16272164" cy="19102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Occupational Health </a:t>
              </a:r>
              <a:r>
                <a:rPr lang="en-US" sz="6600" b="1">
                  <a:solidFill>
                    <a:srgbClr val="8DC1E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Services:</a:t>
              </a:r>
            </a:p>
          </p:txBody>
        </p:sp>
      </p:grpSp>
      <p:sp>
        <p:nvSpPr>
          <p:cNvPr id="10" name="Freeform 10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286315" y="3248483"/>
            <a:ext cx="7373478" cy="2776971"/>
            <a:chOff x="0" y="0"/>
            <a:chExt cx="9831304" cy="3702628"/>
          </a:xfrm>
        </p:grpSpPr>
        <p:grpSp>
          <p:nvGrpSpPr>
            <p:cNvPr id="13" name="Group 13"/>
            <p:cNvGrpSpPr/>
            <p:nvPr/>
          </p:nvGrpSpPr>
          <p:grpSpPr>
            <a:xfrm>
              <a:off x="818747" y="0"/>
              <a:ext cx="9012557" cy="3702628"/>
              <a:chOff x="0" y="0"/>
              <a:chExt cx="9659221" cy="39682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659221" cy="3968297"/>
              </a:xfrm>
              <a:custGeom>
                <a:avLst/>
                <a:gdLst/>
                <a:ahLst/>
                <a:cxnLst/>
                <a:rect l="l" t="t" r="r" b="b"/>
                <a:pathLst>
                  <a:path w="9659221" h="3968297">
                    <a:moveTo>
                      <a:pt x="0" y="0"/>
                    </a:moveTo>
                    <a:lnTo>
                      <a:pt x="9659221" y="0"/>
                    </a:lnTo>
                    <a:lnTo>
                      <a:pt x="9659221" y="3968297"/>
                    </a:lnTo>
                    <a:lnTo>
                      <a:pt x="0" y="396829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00025"/>
                <a:ext cx="9659221" cy="416832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just">
                  <a:lnSpc>
                    <a:spcPts val="6999"/>
                  </a:lnSpc>
                </a:pPr>
                <a:r>
                  <a:rPr lang="en-US" sz="4999" b="1">
                    <a:solidFill>
                      <a:srgbClr val="FFFFFF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Fitness to Train</a:t>
                </a:r>
              </a:p>
              <a:p>
                <a:pPr algn="just">
                  <a:lnSpc>
                    <a:spcPts val="6999"/>
                  </a:lnSpc>
                </a:pPr>
                <a:r>
                  <a:rPr lang="en-US" sz="4999" b="1">
                    <a:solidFill>
                      <a:srgbClr val="FFFFFF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Vaccinations</a:t>
                </a:r>
              </a:p>
              <a:p>
                <a:pPr algn="just">
                  <a:lnSpc>
                    <a:spcPts val="6999"/>
                  </a:lnSpc>
                </a:pPr>
                <a:r>
                  <a:rPr lang="en-US" sz="4999" b="1">
                    <a:solidFill>
                      <a:srgbClr val="FFFFFF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Management Referrals</a:t>
                </a:r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0" y="341053"/>
              <a:ext cx="565308" cy="552589"/>
            </a:xfrm>
            <a:custGeom>
              <a:avLst/>
              <a:gdLst/>
              <a:ahLst/>
              <a:cxnLst/>
              <a:rect l="l" t="t" r="r" b="b"/>
              <a:pathLst>
                <a:path w="565308" h="552589">
                  <a:moveTo>
                    <a:pt x="0" y="0"/>
                  </a:moveTo>
                  <a:lnTo>
                    <a:pt x="565308" y="0"/>
                  </a:lnTo>
                  <a:lnTo>
                    <a:pt x="565308" y="552588"/>
                  </a:lnTo>
                  <a:lnTo>
                    <a:pt x="0" y="552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501237"/>
              <a:ext cx="565308" cy="552589"/>
            </a:xfrm>
            <a:custGeom>
              <a:avLst/>
              <a:gdLst/>
              <a:ahLst/>
              <a:cxnLst/>
              <a:rect l="l" t="t" r="r" b="b"/>
              <a:pathLst>
                <a:path w="565308" h="552589">
                  <a:moveTo>
                    <a:pt x="0" y="0"/>
                  </a:moveTo>
                  <a:lnTo>
                    <a:pt x="565308" y="0"/>
                  </a:lnTo>
                  <a:lnTo>
                    <a:pt x="565308" y="552589"/>
                  </a:lnTo>
                  <a:lnTo>
                    <a:pt x="0" y="552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2661422"/>
              <a:ext cx="565308" cy="552589"/>
            </a:xfrm>
            <a:custGeom>
              <a:avLst/>
              <a:gdLst/>
              <a:ahLst/>
              <a:cxnLst/>
              <a:rect l="l" t="t" r="r" b="b"/>
              <a:pathLst>
                <a:path w="565308" h="552589">
                  <a:moveTo>
                    <a:pt x="0" y="0"/>
                  </a:moveTo>
                  <a:lnTo>
                    <a:pt x="565308" y="0"/>
                  </a:lnTo>
                  <a:lnTo>
                    <a:pt x="565308" y="552589"/>
                  </a:lnTo>
                  <a:lnTo>
                    <a:pt x="0" y="552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893810" y="270000"/>
            <a:ext cx="2194165" cy="763075"/>
          </a:xfrm>
          <a:custGeom>
            <a:avLst/>
            <a:gdLst/>
            <a:ahLst/>
            <a:cxnLst/>
            <a:rect l="l" t="t" r="r" b="b"/>
            <a:pathLst>
              <a:path w="2194165" h="763075">
                <a:moveTo>
                  <a:pt x="0" y="0"/>
                </a:moveTo>
                <a:lnTo>
                  <a:pt x="2194165" y="0"/>
                </a:lnTo>
                <a:lnTo>
                  <a:pt x="2194165" y="763075"/>
                </a:lnTo>
                <a:lnTo>
                  <a:pt x="0" y="7630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0863" b="-8667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1046673" y="1593207"/>
            <a:ext cx="4376342" cy="437634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328117" y="4317452"/>
            <a:ext cx="4376342" cy="437634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r="-49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409851" y="4317452"/>
            <a:ext cx="4376342" cy="437634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6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50896" y="2001111"/>
            <a:ext cx="8293104" cy="3885073"/>
            <a:chOff x="0" y="0"/>
            <a:chExt cx="11057472" cy="51800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7472" cy="5180097"/>
            </a:xfrm>
            <a:custGeom>
              <a:avLst/>
              <a:gdLst/>
              <a:ahLst/>
              <a:cxnLst/>
              <a:rect l="l" t="t" r="r" b="b"/>
              <a:pathLst>
                <a:path w="11057472" h="5180097">
                  <a:moveTo>
                    <a:pt x="0" y="0"/>
                  </a:moveTo>
                  <a:lnTo>
                    <a:pt x="11057472" y="0"/>
                  </a:lnTo>
                  <a:lnTo>
                    <a:pt x="11057472" y="5180097"/>
                  </a:lnTo>
                  <a:lnTo>
                    <a:pt x="0" y="51800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33350"/>
              <a:ext cx="11057472" cy="53134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 email will be sent from </a:t>
              </a:r>
              <a:r>
                <a:rPr lang="en-US" sz="3000" u="sng">
                  <a:solidFill>
                    <a:srgbClr val="45A7CA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3" tooltip="mailto:no-reply@ohims.co.uk"/>
                </a:rPr>
                <a:t>no-reply@ohims.co.uk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3A546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Read the email thoroughly and complete the Health Questionnaire.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3A546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You will receive a notification that the Health Questionnaire is complete. 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3A546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You may require an appointment if a declaration has been made.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40813" y="2001111"/>
            <a:ext cx="8293104" cy="7083513"/>
            <a:chOff x="0" y="0"/>
            <a:chExt cx="11057472" cy="94446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57472" cy="9444684"/>
            </a:xfrm>
            <a:custGeom>
              <a:avLst/>
              <a:gdLst/>
              <a:ahLst/>
              <a:cxnLst/>
              <a:rect l="l" t="t" r="r" b="b"/>
              <a:pathLst>
                <a:path w="11057472" h="9444684">
                  <a:moveTo>
                    <a:pt x="0" y="0"/>
                  </a:moveTo>
                  <a:lnTo>
                    <a:pt x="11057472" y="0"/>
                  </a:lnTo>
                  <a:lnTo>
                    <a:pt x="11057472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33350"/>
              <a:ext cx="11057472" cy="957803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3A546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This will place you at either; fit, fit following scrutiny, fit with advice, fit with temporary/permanent adjustments, unfit. 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Please ensure you provide a valid email address and phone number when signing up for your course.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You MUST pass the other screening processes before you are able to attend placement.</a:t>
              </a:r>
            </a:p>
            <a:p>
              <a:pPr marL="542925" lvl="1" indent="-271462" algn="l">
                <a:lnSpc>
                  <a:spcPts val="324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24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850896" y="431656"/>
            <a:ext cx="5580855" cy="1154161"/>
            <a:chOff x="0" y="0"/>
            <a:chExt cx="7441140" cy="15388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441140" cy="1538882"/>
            </a:xfrm>
            <a:custGeom>
              <a:avLst/>
              <a:gdLst/>
              <a:ahLst/>
              <a:cxnLst/>
              <a:rect l="l" t="t" r="r" b="b"/>
              <a:pathLst>
                <a:path w="7441140" h="1538882">
                  <a:moveTo>
                    <a:pt x="0" y="0"/>
                  </a:moveTo>
                  <a:lnTo>
                    <a:pt x="7441140" y="0"/>
                  </a:lnTo>
                  <a:lnTo>
                    <a:pt x="744114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42875"/>
              <a:ext cx="7441140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Fitness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</a:t>
              </a: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Train</a:t>
              </a:r>
            </a:p>
          </p:txBody>
        </p:sp>
      </p:grpSp>
      <p:sp>
        <p:nvSpPr>
          <p:cNvPr id="16" name="Freeform 16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4720220" y="6466884"/>
            <a:ext cx="8847560" cy="2791416"/>
            <a:chOff x="0" y="0"/>
            <a:chExt cx="11796747" cy="3721887"/>
          </a:xfrm>
        </p:grpSpPr>
        <p:sp>
          <p:nvSpPr>
            <p:cNvPr id="19" name="Freeform 19"/>
            <p:cNvSpPr/>
            <p:nvPr/>
          </p:nvSpPr>
          <p:spPr>
            <a:xfrm>
              <a:off x="4177535" y="0"/>
              <a:ext cx="3536556" cy="3674570"/>
            </a:xfrm>
            <a:custGeom>
              <a:avLst/>
              <a:gdLst/>
              <a:ahLst/>
              <a:cxnLst/>
              <a:rect l="l" t="t" r="r" b="b"/>
              <a:pathLst>
                <a:path w="3536556" h="3674570">
                  <a:moveTo>
                    <a:pt x="0" y="0"/>
                  </a:moveTo>
                  <a:lnTo>
                    <a:pt x="3536556" y="0"/>
                  </a:lnTo>
                  <a:lnTo>
                    <a:pt x="3536556" y="3674570"/>
                  </a:lnTo>
                  <a:lnTo>
                    <a:pt x="0" y="367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860" r="-18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47318"/>
              <a:ext cx="3627252" cy="3627252"/>
            </a:xfrm>
            <a:custGeom>
              <a:avLst/>
              <a:gdLst/>
              <a:ahLst/>
              <a:cxnLst/>
              <a:rect l="l" t="t" r="r" b="b"/>
              <a:pathLst>
                <a:path w="3627252" h="3627252">
                  <a:moveTo>
                    <a:pt x="0" y="0"/>
                  </a:moveTo>
                  <a:lnTo>
                    <a:pt x="3627252" y="0"/>
                  </a:lnTo>
                  <a:lnTo>
                    <a:pt x="3627252" y="3627252"/>
                  </a:lnTo>
                  <a:lnTo>
                    <a:pt x="0" y="3627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60191" y="0"/>
              <a:ext cx="3536556" cy="3721887"/>
            </a:xfrm>
            <a:custGeom>
              <a:avLst/>
              <a:gdLst/>
              <a:ahLst/>
              <a:cxnLst/>
              <a:rect l="l" t="t" r="r" b="b"/>
              <a:pathLst>
                <a:path w="3536556" h="3721887">
                  <a:moveTo>
                    <a:pt x="0" y="0"/>
                  </a:moveTo>
                  <a:lnTo>
                    <a:pt x="3536556" y="0"/>
                  </a:lnTo>
                  <a:lnTo>
                    <a:pt x="3536556" y="3721887"/>
                  </a:lnTo>
                  <a:lnTo>
                    <a:pt x="0" y="3721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60" t="-2046" b="-30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6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60139" y="3158673"/>
            <a:ext cx="12967721" cy="6014428"/>
            <a:chOff x="0" y="0"/>
            <a:chExt cx="3415367" cy="15840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5367" cy="1584047"/>
            </a:xfrm>
            <a:custGeom>
              <a:avLst/>
              <a:gdLst/>
              <a:ahLst/>
              <a:cxnLst/>
              <a:rect l="l" t="t" r="r" b="b"/>
              <a:pathLst>
                <a:path w="3415367" h="1584047">
                  <a:moveTo>
                    <a:pt x="0" y="0"/>
                  </a:moveTo>
                  <a:lnTo>
                    <a:pt x="3415367" y="0"/>
                  </a:lnTo>
                  <a:lnTo>
                    <a:pt x="3415367" y="1584047"/>
                  </a:lnTo>
                  <a:lnTo>
                    <a:pt x="0" y="1584047"/>
                  </a:lnTo>
                  <a:close/>
                </a:path>
              </a:pathLst>
            </a:custGeom>
            <a:solidFill>
              <a:srgbClr val="8DC1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415367" cy="1622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778776" y="3243871"/>
            <a:ext cx="12730448" cy="5844031"/>
          </a:xfrm>
          <a:custGeom>
            <a:avLst/>
            <a:gdLst/>
            <a:ahLst/>
            <a:cxnLst/>
            <a:rect l="l" t="t" r="r" b="b"/>
            <a:pathLst>
              <a:path w="12730448" h="5844031">
                <a:moveTo>
                  <a:pt x="0" y="0"/>
                </a:moveTo>
                <a:lnTo>
                  <a:pt x="12730448" y="0"/>
                </a:lnTo>
                <a:lnTo>
                  <a:pt x="12730448" y="5844031"/>
                </a:lnTo>
                <a:lnTo>
                  <a:pt x="0" y="5844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46" b="-2261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041937" y="1074046"/>
            <a:ext cx="12204123" cy="2169825"/>
            <a:chOff x="0" y="0"/>
            <a:chExt cx="16272164" cy="2893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272163" cy="2893100"/>
            </a:xfrm>
            <a:custGeom>
              <a:avLst/>
              <a:gdLst/>
              <a:ahLst/>
              <a:cxnLst/>
              <a:rect l="l" t="t" r="r" b="b"/>
              <a:pathLst>
                <a:path w="16272163" h="2893100">
                  <a:moveTo>
                    <a:pt x="0" y="0"/>
                  </a:moveTo>
                  <a:lnTo>
                    <a:pt x="16272163" y="0"/>
                  </a:lnTo>
                  <a:lnTo>
                    <a:pt x="16272163" y="2893100"/>
                  </a:lnTo>
                  <a:lnTo>
                    <a:pt x="0" y="2893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42875"/>
              <a:ext cx="16272164" cy="30359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email you receive will look like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this…</a:t>
              </a:r>
            </a:p>
          </p:txBody>
        </p:sp>
      </p:grpSp>
      <p:sp>
        <p:nvSpPr>
          <p:cNvPr id="14" name="Freeform 14" descr="Icon  Description automatically generated"/>
          <p:cNvSpPr/>
          <p:nvPr/>
        </p:nvSpPr>
        <p:spPr>
          <a:xfrm>
            <a:off x="14468168" y="2512929"/>
            <a:ext cx="3181350" cy="2419350"/>
          </a:xfrm>
          <a:custGeom>
            <a:avLst/>
            <a:gdLst/>
            <a:ahLst/>
            <a:cxnLst/>
            <a:rect l="l" t="t" r="r" b="b"/>
            <a:pathLst>
              <a:path w="3181350" h="2419350">
                <a:moveTo>
                  <a:pt x="0" y="0"/>
                </a:moveTo>
                <a:lnTo>
                  <a:pt x="3181350" y="0"/>
                </a:lnTo>
                <a:lnTo>
                  <a:pt x="3181350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6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041937" y="1074046"/>
            <a:ext cx="12204123" cy="2169825"/>
            <a:chOff x="0" y="0"/>
            <a:chExt cx="16272164" cy="2893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72163" cy="2893100"/>
            </a:xfrm>
            <a:custGeom>
              <a:avLst/>
              <a:gdLst/>
              <a:ahLst/>
              <a:cxnLst/>
              <a:rect l="l" t="t" r="r" b="b"/>
              <a:pathLst>
                <a:path w="16272163" h="2893100">
                  <a:moveTo>
                    <a:pt x="0" y="0"/>
                  </a:moveTo>
                  <a:lnTo>
                    <a:pt x="16272163" y="0"/>
                  </a:lnTo>
                  <a:lnTo>
                    <a:pt x="16272163" y="2893100"/>
                  </a:lnTo>
                  <a:lnTo>
                    <a:pt x="0" y="2893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42875"/>
              <a:ext cx="16272164" cy="30359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questionnaire will look like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this…</a:t>
              </a:r>
            </a:p>
          </p:txBody>
        </p:sp>
      </p:grpSp>
      <p:sp>
        <p:nvSpPr>
          <p:cNvPr id="10" name="Freeform 10" descr="Icon  Description automatically generated"/>
          <p:cNvSpPr/>
          <p:nvPr/>
        </p:nvSpPr>
        <p:spPr>
          <a:xfrm>
            <a:off x="14468168" y="2512929"/>
            <a:ext cx="3181350" cy="2419350"/>
          </a:xfrm>
          <a:custGeom>
            <a:avLst/>
            <a:gdLst/>
            <a:ahLst/>
            <a:cxnLst/>
            <a:rect l="l" t="t" r="r" b="b"/>
            <a:pathLst>
              <a:path w="3181350" h="2419350">
                <a:moveTo>
                  <a:pt x="0" y="0"/>
                </a:moveTo>
                <a:lnTo>
                  <a:pt x="3181350" y="0"/>
                </a:lnTo>
                <a:lnTo>
                  <a:pt x="3181350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2926967" y="3160630"/>
            <a:ext cx="12434063" cy="6097670"/>
            <a:chOff x="0" y="0"/>
            <a:chExt cx="3428583" cy="168137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28583" cy="1681379"/>
            </a:xfrm>
            <a:custGeom>
              <a:avLst/>
              <a:gdLst/>
              <a:ahLst/>
              <a:cxnLst/>
              <a:rect l="l" t="t" r="r" b="b"/>
              <a:pathLst>
                <a:path w="3428583" h="1681379">
                  <a:moveTo>
                    <a:pt x="0" y="0"/>
                  </a:moveTo>
                  <a:lnTo>
                    <a:pt x="3428583" y="0"/>
                  </a:lnTo>
                  <a:lnTo>
                    <a:pt x="3428583" y="1681379"/>
                  </a:lnTo>
                  <a:lnTo>
                    <a:pt x="0" y="1681379"/>
                  </a:lnTo>
                  <a:close/>
                </a:path>
              </a:pathLst>
            </a:custGeom>
            <a:solidFill>
              <a:srgbClr val="8DC1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428583" cy="1719479"/>
            </a:xfrm>
            <a:prstGeom prst="rect">
              <a:avLst/>
            </a:prstGeom>
          </p:spPr>
          <p:txBody>
            <a:bodyPr lIns="48522" tIns="48522" rIns="48522" bIns="4852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3041937" y="3295180"/>
            <a:ext cx="12204123" cy="5828571"/>
          </a:xfrm>
          <a:custGeom>
            <a:avLst/>
            <a:gdLst/>
            <a:ahLst/>
            <a:cxnLst/>
            <a:rect l="l" t="t" r="r" b="b"/>
            <a:pathLst>
              <a:path w="12204123" h="5828571">
                <a:moveTo>
                  <a:pt x="0" y="0"/>
                </a:moveTo>
                <a:lnTo>
                  <a:pt x="12204123" y="0"/>
                </a:lnTo>
                <a:lnTo>
                  <a:pt x="12204123" y="5828571"/>
                </a:lnTo>
                <a:lnTo>
                  <a:pt x="0" y="58285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02" t="-2608" r="-112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20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50896" y="2001111"/>
            <a:ext cx="10348664" cy="7083513"/>
            <a:chOff x="0" y="0"/>
            <a:chExt cx="13798219" cy="9444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798220" cy="9444684"/>
            </a:xfrm>
            <a:custGeom>
              <a:avLst/>
              <a:gdLst/>
              <a:ahLst/>
              <a:cxnLst/>
              <a:rect l="l" t="t" r="r" b="b"/>
              <a:pathLst>
                <a:path w="13798220" h="9444684">
                  <a:moveTo>
                    <a:pt x="0" y="0"/>
                  </a:moveTo>
                  <a:lnTo>
                    <a:pt x="13798220" y="0"/>
                  </a:lnTo>
                  <a:lnTo>
                    <a:pt x="13798220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3798219" cy="9511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47700" lvl="1" indent="-323850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415A6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further email will be sent from </a:t>
              </a:r>
              <a:r>
                <a:rPr lang="en-US" sz="3000" u="sng">
                  <a:solidFill>
                    <a:srgbClr val="8DC1E2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4" tooltip="mailto:no-reply@ohims.co.uk"/>
                </a:rPr>
                <a:t>no-reply@ohims.co.uk</a:t>
              </a:r>
              <a:r>
                <a:rPr lang="en-US" sz="3000" u="sng">
                  <a:solidFill>
                    <a:srgbClr val="415A6C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4" tooltip="mailto:no-reply@ohims.co.uk"/>
                </a:rPr>
                <a:t> </a:t>
              </a:r>
              <a:r>
                <a:rPr lang="en-US" sz="3000">
                  <a:solidFill>
                    <a:srgbClr val="415A6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upon completion of the Fitness to Train questionnaire.</a:t>
              </a:r>
            </a:p>
            <a:p>
              <a:pPr marL="647700" lvl="1" indent="-323850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415A6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Read the email thoroughly. </a:t>
              </a:r>
            </a:p>
            <a:p>
              <a:pPr marL="647700" lvl="1" indent="-323850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415A6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Obtain evidence of your past vaccinations and keep a copy for your records.</a:t>
              </a:r>
            </a:p>
            <a:p>
              <a:pPr marL="647700" lvl="1" indent="-323850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415A6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Upload as instructed on the email.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6" y="431656"/>
            <a:ext cx="4673108" cy="1154161"/>
            <a:chOff x="0" y="0"/>
            <a:chExt cx="6230810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30810" cy="1538882"/>
            </a:xfrm>
            <a:custGeom>
              <a:avLst/>
              <a:gdLst/>
              <a:ahLst/>
              <a:cxnLst/>
              <a:rect l="l" t="t" r="r" b="b"/>
              <a:pathLst>
                <a:path w="6230810" h="1538882">
                  <a:moveTo>
                    <a:pt x="0" y="0"/>
                  </a:moveTo>
                  <a:lnTo>
                    <a:pt x="6230810" y="0"/>
                  </a:lnTo>
                  <a:lnTo>
                    <a:pt x="623081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6230810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Vaccinations</a:t>
              </a:r>
            </a:p>
          </p:txBody>
        </p:sp>
      </p:grpSp>
      <p:sp>
        <p:nvSpPr>
          <p:cNvPr id="13" name="Freeform 13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2116477" y="2001111"/>
            <a:ext cx="3813730" cy="3813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7"/>
              <a:stretch>
                <a:fillRect l="-8306" t="-8306" r="-8433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09612" y="4375133"/>
            <a:ext cx="3813730" cy="381373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8"/>
              <a:stretch>
                <a:fillRect l="-8628" t="-8628" r="-8628" b="-87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023342" y="4375133"/>
            <a:ext cx="3813730" cy="381373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9"/>
              <a:stretch>
                <a:fillRect l="-11222" t="-16544" r="-11222" b="-175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6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536162" y="3941667"/>
            <a:ext cx="13215674" cy="6494253"/>
          </a:xfrm>
          <a:custGeom>
            <a:avLst/>
            <a:gdLst/>
            <a:ahLst/>
            <a:cxnLst/>
            <a:rect l="l" t="t" r="r" b="b"/>
            <a:pathLst>
              <a:path w="13215674" h="6494253">
                <a:moveTo>
                  <a:pt x="0" y="0"/>
                </a:moveTo>
                <a:lnTo>
                  <a:pt x="13215674" y="0"/>
                </a:lnTo>
                <a:lnTo>
                  <a:pt x="13215674" y="6494253"/>
                </a:lnTo>
                <a:lnTo>
                  <a:pt x="0" y="64942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3041937" y="1074046"/>
            <a:ext cx="12204123" cy="2169825"/>
            <a:chOff x="0" y="0"/>
            <a:chExt cx="16272164" cy="2893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72163" cy="2893100"/>
            </a:xfrm>
            <a:custGeom>
              <a:avLst/>
              <a:gdLst/>
              <a:ahLst/>
              <a:cxnLst/>
              <a:rect l="l" t="t" r="r" b="b"/>
              <a:pathLst>
                <a:path w="16272163" h="2893100">
                  <a:moveTo>
                    <a:pt x="0" y="0"/>
                  </a:moveTo>
                  <a:lnTo>
                    <a:pt x="16272163" y="0"/>
                  </a:lnTo>
                  <a:lnTo>
                    <a:pt x="16272163" y="2893100"/>
                  </a:lnTo>
                  <a:lnTo>
                    <a:pt x="0" y="2893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42875"/>
              <a:ext cx="16272164" cy="30359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email regarding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vaccination evidence</a:t>
              </a:r>
              <a:r>
                <a:rPr lang="en-US" sz="6600" b="1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will look like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this…</a:t>
              </a:r>
            </a:p>
          </p:txBody>
        </p:sp>
      </p:grpSp>
      <p:sp>
        <p:nvSpPr>
          <p:cNvPr id="11" name="Freeform 11" descr="Icon  Description automatically generated"/>
          <p:cNvSpPr/>
          <p:nvPr/>
        </p:nvSpPr>
        <p:spPr>
          <a:xfrm>
            <a:off x="14833442" y="2512929"/>
            <a:ext cx="3181350" cy="2419350"/>
          </a:xfrm>
          <a:custGeom>
            <a:avLst/>
            <a:gdLst/>
            <a:ahLst/>
            <a:cxnLst/>
            <a:rect l="l" t="t" r="r" b="b"/>
            <a:pathLst>
              <a:path w="3181350" h="2419350">
                <a:moveTo>
                  <a:pt x="0" y="0"/>
                </a:moveTo>
                <a:lnTo>
                  <a:pt x="3181350" y="0"/>
                </a:lnTo>
                <a:lnTo>
                  <a:pt x="3181350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63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041937" y="1074046"/>
            <a:ext cx="12204123" cy="2169825"/>
            <a:chOff x="0" y="0"/>
            <a:chExt cx="16272164" cy="2893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72163" cy="2893100"/>
            </a:xfrm>
            <a:custGeom>
              <a:avLst/>
              <a:gdLst/>
              <a:ahLst/>
              <a:cxnLst/>
              <a:rect l="l" t="t" r="r" b="b"/>
              <a:pathLst>
                <a:path w="16272163" h="2893100">
                  <a:moveTo>
                    <a:pt x="0" y="0"/>
                  </a:moveTo>
                  <a:lnTo>
                    <a:pt x="16272163" y="0"/>
                  </a:lnTo>
                  <a:lnTo>
                    <a:pt x="16272163" y="2893100"/>
                  </a:lnTo>
                  <a:lnTo>
                    <a:pt x="0" y="2893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42875"/>
              <a:ext cx="16272164" cy="30359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page to upload your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evidence</a:t>
              </a:r>
              <a:r>
                <a:rPr lang="en-US" sz="6600" b="1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will look like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this…</a:t>
              </a:r>
            </a:p>
          </p:txBody>
        </p:sp>
      </p:grpSp>
      <p:sp>
        <p:nvSpPr>
          <p:cNvPr id="10" name="Freeform 10" descr="Icon  Description automatically generated"/>
          <p:cNvSpPr/>
          <p:nvPr/>
        </p:nvSpPr>
        <p:spPr>
          <a:xfrm>
            <a:off x="14131050" y="2512929"/>
            <a:ext cx="3181350" cy="2419350"/>
          </a:xfrm>
          <a:custGeom>
            <a:avLst/>
            <a:gdLst/>
            <a:ahLst/>
            <a:cxnLst/>
            <a:rect l="l" t="t" r="r" b="b"/>
            <a:pathLst>
              <a:path w="3181350" h="2419350">
                <a:moveTo>
                  <a:pt x="0" y="0"/>
                </a:moveTo>
                <a:lnTo>
                  <a:pt x="3181350" y="0"/>
                </a:lnTo>
                <a:lnTo>
                  <a:pt x="3181350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3142589" y="3367996"/>
            <a:ext cx="12002822" cy="6015364"/>
            <a:chOff x="0" y="0"/>
            <a:chExt cx="3428583" cy="17182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28583" cy="1718277"/>
            </a:xfrm>
            <a:custGeom>
              <a:avLst/>
              <a:gdLst/>
              <a:ahLst/>
              <a:cxnLst/>
              <a:rect l="l" t="t" r="r" b="b"/>
              <a:pathLst>
                <a:path w="3428583" h="1718277">
                  <a:moveTo>
                    <a:pt x="0" y="0"/>
                  </a:moveTo>
                  <a:lnTo>
                    <a:pt x="3428583" y="0"/>
                  </a:lnTo>
                  <a:lnTo>
                    <a:pt x="3428583" y="1718277"/>
                  </a:lnTo>
                  <a:lnTo>
                    <a:pt x="0" y="1718277"/>
                  </a:lnTo>
                  <a:close/>
                </a:path>
              </a:pathLst>
            </a:custGeom>
            <a:solidFill>
              <a:srgbClr val="8DC1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428583" cy="1756377"/>
            </a:xfrm>
            <a:prstGeom prst="rect">
              <a:avLst/>
            </a:prstGeom>
          </p:spPr>
          <p:txBody>
            <a:bodyPr lIns="48522" tIns="48522" rIns="48522" bIns="4852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257776" y="3460038"/>
            <a:ext cx="11772448" cy="5831280"/>
          </a:xfrm>
          <a:custGeom>
            <a:avLst/>
            <a:gdLst/>
            <a:ahLst/>
            <a:cxnLst/>
            <a:rect l="l" t="t" r="r" b="b"/>
            <a:pathLst>
              <a:path w="11772448" h="5831280">
                <a:moveTo>
                  <a:pt x="0" y="0"/>
                </a:moveTo>
                <a:lnTo>
                  <a:pt x="11772448" y="0"/>
                </a:lnTo>
                <a:lnTo>
                  <a:pt x="11772448" y="5831280"/>
                </a:lnTo>
                <a:lnTo>
                  <a:pt x="0" y="5831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46" t="-2159" r="-1362" b="-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20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50895" y="1963270"/>
            <a:ext cx="8542487" cy="7083513"/>
            <a:chOff x="0" y="0"/>
            <a:chExt cx="11389982" cy="9444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389982" cy="9444684"/>
            </a:xfrm>
            <a:custGeom>
              <a:avLst/>
              <a:gdLst/>
              <a:ahLst/>
              <a:cxnLst/>
              <a:rect l="l" t="t" r="r" b="b"/>
              <a:pathLst>
                <a:path w="11389982" h="9444684">
                  <a:moveTo>
                    <a:pt x="0" y="0"/>
                  </a:moveTo>
                  <a:lnTo>
                    <a:pt x="11389982" y="0"/>
                  </a:lnTo>
                  <a:lnTo>
                    <a:pt x="11389982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11389982" cy="957803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Evidence of two MMR vaccines or blood test results showing immunity. 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Understand the history of chickenpox or blood test results showing immunity.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Evidence you’ve previously received the BCG vaccine (TB). A scar may be visible.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Evidence of three Hepatitis B vaccinations and a blood test result showing immunity.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Further blood tests are required for courses involving exposure-prone procedures (Medicine, Paramedic, Midwifery). This involves screening for HIV, Hepatitis B surface antigens and Hepatitis C.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6" y="431656"/>
            <a:ext cx="9305240" cy="1154161"/>
            <a:chOff x="0" y="0"/>
            <a:chExt cx="12406986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406986" cy="1538882"/>
            </a:xfrm>
            <a:custGeom>
              <a:avLst/>
              <a:gdLst/>
              <a:ahLst/>
              <a:cxnLst/>
              <a:rect l="l" t="t" r="r" b="b"/>
              <a:pathLst>
                <a:path w="12406986" h="1538882">
                  <a:moveTo>
                    <a:pt x="0" y="0"/>
                  </a:moveTo>
                  <a:lnTo>
                    <a:pt x="12406986" y="0"/>
                  </a:lnTo>
                  <a:lnTo>
                    <a:pt x="12406986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12406986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Vaccinations -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Breakdown</a:t>
              </a:r>
            </a:p>
          </p:txBody>
        </p:sp>
      </p:grpSp>
      <p:sp>
        <p:nvSpPr>
          <p:cNvPr id="13" name="Freeform 13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2116477" y="2001111"/>
            <a:ext cx="3813730" cy="3813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6"/>
              <a:stretch>
                <a:fillRect l="-8306" t="-8306" r="-8433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09612" y="4375133"/>
            <a:ext cx="3813730" cy="381373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7"/>
              <a:stretch>
                <a:fillRect l="-8628" t="-8628" r="-8628" b="-87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023342" y="4375133"/>
            <a:ext cx="3813730" cy="381373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8"/>
              <a:stretch>
                <a:fillRect l="-11222" t="-16544" r="-11222" b="-175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521</Words>
  <Application>Microsoft Office PowerPoint</Application>
  <PresentationFormat>Custom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 (MS) Bold</vt:lpstr>
      <vt:lpstr>Arial</vt:lpstr>
      <vt:lpstr>Calibri</vt:lpstr>
      <vt:lpstr>Calibri (MS)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Coventry-University-Pre-Course-Presentation-OHIMS.pptx</dc:title>
  <dc:creator>Lynsey Stretton</dc:creator>
  <cp:lastModifiedBy>Lynsey Stretton</cp:lastModifiedBy>
  <cp:revision>6</cp:revision>
  <dcterms:created xsi:type="dcterms:W3CDTF">2006-08-16T00:00:00Z</dcterms:created>
  <dcterms:modified xsi:type="dcterms:W3CDTF">2025-06-11T10:13:17Z</dcterms:modified>
  <dc:identifier>DAGmAOv79rg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2025-05-01T13:09:48Z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e24f3380-69f4-4157-ab99-ddf14206dbd7</vt:lpwstr>
  </property>
  <property fmtid="{D5CDD505-2E9C-101B-9397-08002B2CF9AE}" pid="7" name="MSIP_Label_defa4170-0d19-0005-0004-bc88714345d2_ActionId">
    <vt:lpwstr>2f9529b2-7f04-4a92-b107-4785ce20cdee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