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sldIdLst>
    <p:sldId id="256" r:id="rId2"/>
    <p:sldId id="259" r:id="rId3"/>
    <p:sldId id="260" r:id="rId4"/>
    <p:sldId id="275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6" autoAdjust="0"/>
  </p:normalViewPr>
  <p:slideViewPr>
    <p:cSldViewPr>
      <p:cViewPr varScale="1">
        <p:scale>
          <a:sx n="73" d="100"/>
          <a:sy n="73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A24B-95A8-4E72-8A11-1814791373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A1837-D8AD-4F0A-A1F0-2955A9D47E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2FE99-E94F-468D-828E-15D45AECDC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6AEA3-6909-42F3-BF42-BCD5CD4AB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E6FD9-C905-42D1-AE02-AB44F16FB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52CF5-334B-4281-BBED-48281A3890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BA3-0679-4C67-8427-F02C976546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9E582-3708-4007-9CEA-EC16D09DD3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478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098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solidFill>
                  <a:srgbClr val="00213B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E7DCA8-150D-40B5-AEED-4AA181C1B9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  <a:cs typeface="ＭＳ Ｐゴシック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  <a:cs typeface="ＭＳ Ｐゴシック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  <a:cs typeface="ＭＳ Ｐゴシック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cs typeface="Arial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001000" cy="1143000"/>
          </a:xfrm>
          <a:solidFill>
            <a:srgbClr val="00213B"/>
          </a:solidFill>
        </p:spPr>
        <p:txBody>
          <a:bodyPr/>
          <a:lstStyle/>
          <a:p>
            <a:pPr algn="ctr"/>
            <a:r>
              <a:rPr lang="en-GB" smtClean="0">
                <a:solidFill>
                  <a:schemeClr val="bg1"/>
                </a:solidFill>
              </a:rPr>
              <a:t>All teachers teacher educators?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581400"/>
            <a:ext cx="7315200" cy="1752600"/>
          </a:xfrm>
          <a:solidFill>
            <a:srgbClr val="00213B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TEAN</a:t>
            </a:r>
          </a:p>
          <a:p>
            <a:r>
              <a:rPr lang="en-US" smtClean="0">
                <a:solidFill>
                  <a:schemeClr val="bg1"/>
                </a:solidFill>
              </a:rPr>
              <a:t>Stirling Management Centre</a:t>
            </a:r>
          </a:p>
          <a:p>
            <a:r>
              <a:rPr lang="en-US" smtClean="0">
                <a:solidFill>
                  <a:schemeClr val="bg1"/>
                </a:solidFill>
              </a:rPr>
              <a:t>14 June 2011</a:t>
            </a:r>
          </a:p>
        </p:txBody>
      </p:sp>
      <p:pic>
        <p:nvPicPr>
          <p:cNvPr id="10244" name="Picture 5" descr="UoG_keyline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Evaluation Process: Aims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1. To provide an account of the development of the project</a:t>
            </a:r>
          </a:p>
          <a:p>
            <a:pPr>
              <a:buFontTx/>
              <a:buNone/>
            </a:pPr>
            <a:r>
              <a:rPr lang="en-GB" smtClean="0"/>
              <a:t>2. To support the action research project of the tutors</a:t>
            </a:r>
          </a:p>
          <a:p>
            <a:pPr>
              <a:buFontTx/>
              <a:buNone/>
            </a:pPr>
            <a:r>
              <a:rPr lang="en-GB" smtClean="0"/>
              <a:t>3. To evaluate the extent to which the aims of the pilot project are achieved</a:t>
            </a:r>
          </a:p>
          <a:p>
            <a:pPr>
              <a:buFontTx/>
              <a:buNone/>
            </a:pPr>
            <a:r>
              <a:rPr lang="en-GB" smtClean="0"/>
              <a:t>4. To make recommendations for future developments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Research Design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Early stages</a:t>
            </a:r>
          </a:p>
          <a:p>
            <a:r>
              <a:rPr lang="en-GB" smtClean="0"/>
              <a:t>Design and planning</a:t>
            </a:r>
          </a:p>
          <a:p>
            <a:r>
              <a:rPr lang="en-GB" smtClean="0"/>
              <a:t>Ethical approval</a:t>
            </a:r>
          </a:p>
          <a:p>
            <a:r>
              <a:rPr lang="en-GB" smtClean="0"/>
              <a:t>Identification of a SCRE officer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gathering period 1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Pre-placement questionnaire</a:t>
            </a:r>
          </a:p>
          <a:p>
            <a:r>
              <a:rPr lang="en-GB" smtClean="0"/>
              <a:t>3 focus groups with students</a:t>
            </a:r>
          </a:p>
          <a:p>
            <a:r>
              <a:rPr lang="en-GB" smtClean="0"/>
              <a:t>Pre-placement interviews with HTs and teachers hosting a student</a:t>
            </a:r>
          </a:p>
          <a:p>
            <a:r>
              <a:rPr lang="en-GB" smtClean="0"/>
              <a:t>Interviews with tutors/other stakeholders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Gathering Period 2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Observations of seminars; learning rounds; and steering group meetings</a:t>
            </a:r>
          </a:p>
          <a:p>
            <a:r>
              <a:rPr lang="en-GB" smtClean="0"/>
              <a:t>2 focus groups</a:t>
            </a:r>
          </a:p>
          <a:p>
            <a:r>
              <a:rPr lang="en-GB" smtClean="0"/>
              <a:t>Student reflective journals</a:t>
            </a:r>
          </a:p>
          <a:p>
            <a:r>
              <a:rPr lang="en-GB" smtClean="0"/>
              <a:t>Teacher logs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Gathering Period 3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Post-placement student questionnaire</a:t>
            </a:r>
          </a:p>
          <a:p>
            <a:r>
              <a:rPr lang="en-GB" smtClean="0"/>
              <a:t>Post-placement focus group</a:t>
            </a:r>
          </a:p>
          <a:p>
            <a:r>
              <a:rPr lang="en-GB" smtClean="0"/>
              <a:t>Post-placement interviews with HTs and hosting teachers</a:t>
            </a:r>
          </a:p>
          <a:p>
            <a:endParaRPr lang="en-GB" smtClean="0"/>
          </a:p>
          <a:p>
            <a:r>
              <a:rPr lang="en-GB" smtClean="0"/>
              <a:t>Still gathering data for 3</a:t>
            </a:r>
            <a:r>
              <a:rPr lang="en-GB" baseline="30000" smtClean="0"/>
              <a:t>rd</a:t>
            </a:r>
            <a:r>
              <a:rPr lang="en-GB" smtClean="0"/>
              <a:t> round and still analysing more recent data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Potential challenges as outlined in academic literature</a:t>
            </a:r>
          </a:p>
        </p:txBody>
      </p:sp>
      <p:sp>
        <p:nvSpPr>
          <p:cNvPr id="24578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resource,</a:t>
            </a:r>
          </a:p>
          <a:p>
            <a:r>
              <a:rPr lang="en-GB" smtClean="0"/>
              <a:t>leadership governance</a:t>
            </a:r>
          </a:p>
          <a:p>
            <a:r>
              <a:rPr lang="en-GB" smtClean="0"/>
              <a:t>organisational structures </a:t>
            </a:r>
          </a:p>
          <a:p>
            <a:r>
              <a:rPr lang="en-GB" smtClean="0"/>
              <a:t>capacity </a:t>
            </a:r>
          </a:p>
          <a:p>
            <a:r>
              <a:rPr lang="en-GB" smtClean="0"/>
              <a:t>communication, </a:t>
            </a:r>
          </a:p>
          <a:p>
            <a:r>
              <a:rPr lang="en-GB" smtClean="0"/>
              <a:t>contractual issues</a:t>
            </a:r>
          </a:p>
          <a:p>
            <a:r>
              <a:rPr lang="en-GB" smtClean="0"/>
              <a:t>locality</a:t>
            </a:r>
          </a:p>
          <a:p>
            <a:endParaRPr lang="en-GB" smtClean="0"/>
          </a:p>
        </p:txBody>
      </p:sp>
      <p:sp>
        <p:nvSpPr>
          <p:cNvPr id="24579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mtClean="0"/>
              <a:t>quality assurance</a:t>
            </a:r>
          </a:p>
          <a:p>
            <a:r>
              <a:rPr lang="en-GB" smtClean="0"/>
              <a:t>impact assessment</a:t>
            </a:r>
          </a:p>
          <a:p>
            <a:r>
              <a:rPr lang="en-GB" smtClean="0"/>
              <a:t>professional identity</a:t>
            </a:r>
          </a:p>
          <a:p>
            <a:r>
              <a:rPr lang="en-GB" smtClean="0"/>
              <a:t>co-existence of conventional models</a:t>
            </a:r>
          </a:p>
          <a:p>
            <a:r>
              <a:rPr lang="en-GB" smtClean="0"/>
              <a:t>established regularities of schooling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Potential challenges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Time</a:t>
            </a:r>
          </a:p>
          <a:p>
            <a:r>
              <a:rPr lang="en-GB" smtClean="0"/>
              <a:t>Logistics</a:t>
            </a:r>
          </a:p>
          <a:p>
            <a:r>
              <a:rPr lang="en-GB" smtClean="0"/>
              <a:t>Capacity</a:t>
            </a:r>
          </a:p>
          <a:p>
            <a:r>
              <a:rPr lang="en-GB" smtClean="0"/>
              <a:t>Communication and the problems of representational partnership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Potential benefits</a:t>
            </a:r>
          </a:p>
        </p:txBody>
      </p:sp>
      <p:sp>
        <p:nvSpPr>
          <p:cNvPr id="26626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More immediate relevance of themed learning from seminars</a:t>
            </a:r>
          </a:p>
          <a:p>
            <a:r>
              <a:rPr lang="en-GB" smtClean="0"/>
              <a:t>More opportunities for professional dialogue </a:t>
            </a:r>
          </a:p>
          <a:p>
            <a:r>
              <a:rPr lang="en-GB" smtClean="0"/>
              <a:t>Early identification of weaknesses in student practice</a:t>
            </a:r>
          </a:p>
          <a:p>
            <a:r>
              <a:rPr lang="en-GB" smtClean="0"/>
              <a:t>Opportunity to develop a shared language</a:t>
            </a:r>
          </a:p>
          <a:p>
            <a:r>
              <a:rPr lang="en-GB" smtClean="0"/>
              <a:t>Opportunities for teachers to reflect on their own practice</a:t>
            </a:r>
          </a:p>
          <a:p>
            <a:r>
              <a:rPr lang="en-GB" smtClean="0"/>
              <a:t>Opportunity for university tutors to facilitate student and teacher and tutor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early reflections on roles and responsibilities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Participation in learning rounds elicited tacit teacher knowledge about learning and teaching</a:t>
            </a:r>
          </a:p>
          <a:p>
            <a:r>
              <a:rPr lang="en-GB" smtClean="0"/>
              <a:t>Frequent opportunities for professional dialogue enabled the beginnings of production of shared language</a:t>
            </a:r>
          </a:p>
          <a:p>
            <a:r>
              <a:rPr lang="en-GB" smtClean="0"/>
              <a:t>Joint reporting meetings affirmed teacher capacity to assess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All teachers teacher educators?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 Much has been accomplished, but much remains to be done.</a:t>
            </a:r>
          </a:p>
          <a:p>
            <a:pPr algn="ctr">
              <a:buFontTx/>
              <a:buNone/>
            </a:pPr>
            <a:endParaRPr lang="en-GB" smtClean="0"/>
          </a:p>
          <a:p>
            <a:pPr>
              <a:buFontTx/>
              <a:buNone/>
            </a:pPr>
            <a:r>
              <a:rPr lang="en-GB" smtClean="0"/>
              <a:t>What steps have to be taken to make recommendation 39 a</a:t>
            </a:r>
          </a:p>
          <a:p>
            <a:pPr>
              <a:buFontTx/>
              <a:buNone/>
            </a:pPr>
            <a:r>
              <a:rPr lang="en-GB" smtClean="0"/>
              <a:t>reality?</a:t>
            </a:r>
          </a:p>
          <a:p>
            <a:pPr>
              <a:buFontTx/>
              <a:buNone/>
            </a:pPr>
            <a:endParaRPr lang="en-GB" smtClean="0"/>
          </a:p>
          <a:p>
            <a:pPr>
              <a:buFontTx/>
              <a:buNone/>
            </a:pPr>
            <a:r>
              <a:rPr lang="en-GB" smtClean="0"/>
              <a:t>How do we work in partnership to improve teacher</a:t>
            </a:r>
          </a:p>
          <a:p>
            <a:pPr>
              <a:buFontTx/>
              <a:buNone/>
            </a:pPr>
            <a:r>
              <a:rPr lang="en-GB" smtClean="0"/>
              <a:t>professional learning at all stages of the career continuum?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is the case for change?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000" smtClean="0"/>
              <a:t>Push Factors</a:t>
            </a:r>
          </a:p>
          <a:p>
            <a:r>
              <a:rPr lang="en-GB" sz="2000" smtClean="0"/>
              <a:t>23% of respondents to TSF reported ‘variable or very poor experiences’ (Donaldson 2010, p.43)</a:t>
            </a:r>
          </a:p>
          <a:p>
            <a:r>
              <a:rPr lang="en-GB" sz="2000" smtClean="0"/>
              <a:t>HEIs’ difficulties in quality assuring placements</a:t>
            </a:r>
          </a:p>
          <a:p>
            <a:r>
              <a:rPr lang="en-GB" sz="2000" smtClean="0"/>
              <a:t>The educational validity of the assessed visit: brief; artificial; snapshot</a:t>
            </a:r>
          </a:p>
          <a:p>
            <a:r>
              <a:rPr lang="en-GB" sz="2000" smtClean="0"/>
              <a:t>The logistics: travelling; one-to-one tuition </a:t>
            </a:r>
          </a:p>
          <a:p>
            <a:r>
              <a:rPr lang="en-GB" sz="2000" smtClean="0"/>
              <a:t>The capacity of schools to assess: many teachers very able and experienced in this area</a:t>
            </a:r>
          </a:p>
          <a:p>
            <a:r>
              <a:rPr lang="en-GB" sz="2000" smtClean="0"/>
              <a:t>The ‘fit’ with other university tutor responsibilities: role of university-based teacher educator has changed since ‘universitisation’; engagement with research.</a:t>
            </a:r>
          </a:p>
          <a:p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Pull factors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Opportunity to improve placement experience for students in relation to their own developing pedagogy</a:t>
            </a:r>
          </a:p>
          <a:p>
            <a:r>
              <a:rPr lang="en-GB" smtClean="0"/>
              <a:t>Opportunity to establish new pedagogies for student learning</a:t>
            </a:r>
          </a:p>
          <a:p>
            <a:r>
              <a:rPr lang="en-GB" smtClean="0"/>
              <a:t>Opportunity to establish formative assessment processes</a:t>
            </a:r>
          </a:p>
          <a:p>
            <a:r>
              <a:rPr lang="en-GB" smtClean="0"/>
              <a:t>The logistics: more students, fewer schools, less travelling</a:t>
            </a:r>
          </a:p>
          <a:p>
            <a:r>
              <a:rPr lang="en-GB" smtClean="0"/>
              <a:t>Capacity building among teachers</a:t>
            </a:r>
          </a:p>
          <a:p>
            <a:r>
              <a:rPr lang="en-GB" smtClean="0"/>
              <a:t>Scholarly development of university tutors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Other models</a:t>
            </a:r>
          </a:p>
        </p:txBody>
      </p:sp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539750" y="2492375"/>
            <a:ext cx="640873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Arial" charset="0"/>
              <a:buChar char="•"/>
            </a:pPr>
            <a:r>
              <a:rPr lang="en-GB"/>
              <a:t>Dewey’s ‘laboratory schools’</a:t>
            </a:r>
          </a:p>
          <a:p>
            <a:pPr eaLnBrk="0" hangingPunct="0">
              <a:buFont typeface="Arial" charset="0"/>
              <a:buChar char="•"/>
            </a:pPr>
            <a:endParaRPr lang="en-GB"/>
          </a:p>
          <a:p>
            <a:pPr eaLnBrk="0" hangingPunct="0">
              <a:buFont typeface="Arial" charset="0"/>
              <a:buChar char="•"/>
            </a:pPr>
            <a:r>
              <a:rPr lang="en-GB"/>
              <a:t>European tradition of ‘normal’ schools</a:t>
            </a:r>
          </a:p>
          <a:p>
            <a:pPr eaLnBrk="0" hangingPunct="0">
              <a:buFont typeface="Arial" charset="0"/>
              <a:buChar char="•"/>
            </a:pPr>
            <a:endParaRPr lang="en-GB"/>
          </a:p>
          <a:p>
            <a:pPr eaLnBrk="0" hangingPunct="0">
              <a:buFont typeface="Arial" charset="0"/>
              <a:buChar char="•"/>
            </a:pPr>
            <a:r>
              <a:rPr lang="en-GB"/>
              <a:t>US Professional Development Schools</a:t>
            </a:r>
          </a:p>
          <a:p>
            <a:pPr eaLnBrk="0" hangingPunct="0">
              <a:buFont typeface="Arial" charset="0"/>
              <a:buChar char="•"/>
            </a:pPr>
            <a:endParaRPr lang="en-GB"/>
          </a:p>
          <a:p>
            <a:pPr eaLnBrk="0" hangingPunct="0">
              <a:buFont typeface="Arial" charset="0"/>
              <a:buChar char="•"/>
            </a:pPr>
            <a:r>
              <a:rPr lang="en-GB"/>
              <a:t>Oxford intern scheme</a:t>
            </a:r>
          </a:p>
          <a:p>
            <a:pPr eaLnBrk="0" hangingPunct="0"/>
            <a:endParaRPr lang="en-GB"/>
          </a:p>
          <a:p>
            <a:pPr eaLnBrk="0" hangingPunct="0">
              <a:buFont typeface="Arial" charset="0"/>
              <a:buChar char="•"/>
            </a:pPr>
            <a:r>
              <a:rPr lang="en-GB"/>
              <a:t>University Training Schools (DfE 2010)</a:t>
            </a:r>
          </a:p>
          <a:p>
            <a:pPr eaLnBrk="0" hangingPunct="0">
              <a:buFont typeface="Arial" charset="0"/>
              <a:buChar char="•"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Project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To </a:t>
            </a:r>
            <a:r>
              <a:rPr lang="en-GB" dirty="0"/>
              <a:t>co-construct and implement a new collaborative school (and community) based partnership approach to supporting the professional learning and development of student teachers, teachers and tutors</a:t>
            </a:r>
          </a:p>
          <a:p>
            <a:pPr>
              <a:defRPr/>
            </a:pPr>
            <a:r>
              <a:rPr lang="en-GB" dirty="0"/>
              <a:t>To establish closer communication, shared understanding and relationships</a:t>
            </a:r>
          </a:p>
          <a:p>
            <a:pPr>
              <a:defRPr/>
            </a:pPr>
            <a:r>
              <a:rPr lang="en-GB" dirty="0"/>
              <a:t>To build capacity within the profession to engage with effective practice-based and evidence-informed models of professional learning…</a:t>
            </a:r>
          </a:p>
          <a:p>
            <a:pPr>
              <a:defRPr/>
            </a:pPr>
            <a:r>
              <a:rPr lang="en-GB" dirty="0"/>
              <a:t>To identify and evaluate the particular benefits for partnership…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did we do?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Early stage</a:t>
            </a:r>
          </a:p>
          <a:p>
            <a:r>
              <a:rPr lang="en-GB" smtClean="0"/>
              <a:t>June-July initial conversations with head teachers and the local authority</a:t>
            </a:r>
          </a:p>
          <a:p>
            <a:r>
              <a:rPr lang="en-GB" smtClean="0"/>
              <a:t>August submitted bid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did we do? (2)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Oct-December</a:t>
            </a:r>
          </a:p>
          <a:p>
            <a:r>
              <a:rPr lang="en-GB" smtClean="0"/>
              <a:t>Schools invited on basis of location</a:t>
            </a:r>
          </a:p>
          <a:p>
            <a:r>
              <a:rPr lang="en-GB" smtClean="0"/>
              <a:t>2 secondary schools  </a:t>
            </a:r>
          </a:p>
          <a:p>
            <a:r>
              <a:rPr lang="en-GB" smtClean="0"/>
              <a:t>11 primary schools</a:t>
            </a:r>
          </a:p>
          <a:p>
            <a:r>
              <a:rPr lang="en-GB" smtClean="0"/>
              <a:t>31 self-selecting students</a:t>
            </a:r>
          </a:p>
          <a:p>
            <a:r>
              <a:rPr lang="en-GB" smtClean="0"/>
              <a:t>Key role of the Glasgow City Council Placement Co-ordinator in liaising between schools and university</a:t>
            </a:r>
          </a:p>
          <a:p>
            <a:r>
              <a:rPr lang="en-GB" smtClean="0"/>
              <a:t>Title emerged - Glasgow West Teacher Education Initiative</a:t>
            </a:r>
          </a:p>
          <a:p>
            <a:pPr>
              <a:buFontTx/>
              <a:buNone/>
            </a:pPr>
            <a:endParaRPr lang="en-GB" smtClean="0"/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did we do? (3)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Steering group meetings to develop programme; expressions of interest for tutors; evaluation strand meetings for research design (in order to ensure that the project is evidence-informed); design of student, class teacher and tutor remits; establish action research project mentor for tutors</a:t>
            </a:r>
          </a:p>
          <a:p>
            <a:r>
              <a:rPr lang="en-GB" smtClean="0"/>
              <a:t>2 tutors x 0.5 FTE in the field for the duration of Feb/Mar placement and April/May 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Programme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Pedagogy</a:t>
            </a:r>
          </a:p>
          <a:p>
            <a:r>
              <a:rPr lang="en-GB" smtClean="0"/>
              <a:t>Seminars on themes: behaviour management; curriculum design; active learning etc.</a:t>
            </a:r>
          </a:p>
          <a:p>
            <a:r>
              <a:rPr lang="en-GB" smtClean="0"/>
              <a:t>Learning rounds</a:t>
            </a:r>
          </a:p>
          <a:p>
            <a:r>
              <a:rPr lang="en-GB" smtClean="0"/>
              <a:t>Formative assessment – early diagnosis of struggling students; immediate identification of next steps</a:t>
            </a:r>
          </a:p>
          <a:p>
            <a:r>
              <a:rPr lang="en-GB" smtClean="0"/>
              <a:t>Summative assessment – brief observations</a:t>
            </a:r>
          </a:p>
          <a:p>
            <a:r>
              <a:rPr lang="en-GB" smtClean="0"/>
              <a:t>One joint report</a:t>
            </a:r>
          </a:p>
          <a:p>
            <a:pPr>
              <a:buFontTx/>
              <a:buNone/>
            </a:pPr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-Tower-cove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198</TotalTime>
  <Words>688</Words>
  <Application>Microsoft Office PowerPoint</Application>
  <PresentationFormat>On-screen Show (4:3)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ＭＳ Ｐゴシック</vt:lpstr>
      <vt:lpstr>Calibri</vt:lpstr>
      <vt:lpstr>University-Tower-cover</vt:lpstr>
      <vt:lpstr>All teachers teacher educators?</vt:lpstr>
      <vt:lpstr>What is the case for change?</vt:lpstr>
      <vt:lpstr>Pull factors</vt:lpstr>
      <vt:lpstr>Other models</vt:lpstr>
      <vt:lpstr>Project Aims</vt:lpstr>
      <vt:lpstr>What did we do?</vt:lpstr>
      <vt:lpstr>What did we do? (2)</vt:lpstr>
      <vt:lpstr>What did we do? (3)</vt:lpstr>
      <vt:lpstr>The Programme </vt:lpstr>
      <vt:lpstr>Evaluation Process: Aims</vt:lpstr>
      <vt:lpstr>Research Design</vt:lpstr>
      <vt:lpstr>Data gathering period 1</vt:lpstr>
      <vt:lpstr>Data Gathering Period 2</vt:lpstr>
      <vt:lpstr>Data Gathering Period 3</vt:lpstr>
      <vt:lpstr>Potential challenges as outlined in academic literature</vt:lpstr>
      <vt:lpstr>Potential challenges</vt:lpstr>
      <vt:lpstr>Potential benefits</vt:lpstr>
      <vt:lpstr>Some early reflections on roles and responsibilities</vt:lpstr>
      <vt:lpstr>All teachers teacher educators?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bd42e</dc:creator>
  <cp:lastModifiedBy>University Of Cumbria</cp:lastModifiedBy>
  <cp:revision>15</cp:revision>
  <dcterms:created xsi:type="dcterms:W3CDTF">2011-06-06T09:25:03Z</dcterms:created>
  <dcterms:modified xsi:type="dcterms:W3CDTF">2011-06-15T13:23:59Z</dcterms:modified>
</cp:coreProperties>
</file>