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12"/>
  </p:notesMasterIdLst>
  <p:handoutMasterIdLst>
    <p:handoutMasterId r:id="rId13"/>
  </p:handoutMasterIdLst>
  <p:sldIdLst>
    <p:sldId id="291" r:id="rId5"/>
    <p:sldId id="294" r:id="rId6"/>
    <p:sldId id="295" r:id="rId7"/>
    <p:sldId id="296" r:id="rId8"/>
    <p:sldId id="319" r:id="rId9"/>
    <p:sldId id="330" r:id="rId10"/>
    <p:sldId id="329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Welcome" id="{E75E278A-FF0E-49A4-B170-79828D63BBAD}">
          <p14:sldIdLst>
            <p14:sldId id="291"/>
            <p14:sldId id="294"/>
          </p14:sldIdLst>
        </p14:section>
        <p14:section name="Content slides" id="{B9B51309-D148-4332-87C2-07BE32FBCA3B}">
          <p14:sldIdLst>
            <p14:sldId id="295"/>
            <p14:sldId id="296"/>
            <p14:sldId id="319"/>
            <p14:sldId id="330"/>
            <p14:sldId id="32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E7"/>
    <a:srgbClr val="FFE8C5"/>
    <a:srgbClr val="FFDBA7"/>
    <a:srgbClr val="FFFFD9"/>
    <a:srgbClr val="FFF1C5"/>
    <a:srgbClr val="FFECAF"/>
    <a:srgbClr val="FFFFE5"/>
    <a:srgbClr val="FFFFCC"/>
    <a:srgbClr val="5DC4B1"/>
    <a:srgbClr val="C0D8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8857258-8CDD-635F-7FBC-D83D8348D86A}" v="14" dt="2022-08-10T14:27:22.0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44" autoAdjust="0"/>
    <p:restoredTop sz="95916" autoAdjust="0"/>
  </p:normalViewPr>
  <p:slideViewPr>
    <p:cSldViewPr snapToGrid="0">
      <p:cViewPr varScale="1">
        <p:scale>
          <a:sx n="107" d="100"/>
          <a:sy n="107" d="100"/>
        </p:scale>
        <p:origin x="210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7" d="100"/>
          <a:sy n="77" d="100"/>
        </p:scale>
        <p:origin x="205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inson, Jessica" userId="S::jessica.robinson@cumbria.ac.uk::2c3b2652-a3d3-476e-8b10-008d0e4c358b" providerId="AD" clId="Web-{68857258-8CDD-635F-7FBC-D83D8348D86A}"/>
    <pc:docChg chg="modSld">
      <pc:chgData name="Robinson, Jessica" userId="S::jessica.robinson@cumbria.ac.uk::2c3b2652-a3d3-476e-8b10-008d0e4c358b" providerId="AD" clId="Web-{68857258-8CDD-635F-7FBC-D83D8348D86A}" dt="2022-08-10T14:27:22.039" v="16" actId="20577"/>
      <pc:docMkLst>
        <pc:docMk/>
      </pc:docMkLst>
      <pc:sldChg chg="modSp">
        <pc:chgData name="Robinson, Jessica" userId="S::jessica.robinson@cumbria.ac.uk::2c3b2652-a3d3-476e-8b10-008d0e4c358b" providerId="AD" clId="Web-{68857258-8CDD-635F-7FBC-D83D8348D86A}" dt="2022-08-10T14:26:56.335" v="2" actId="14100"/>
        <pc:sldMkLst>
          <pc:docMk/>
          <pc:sldMk cId="1757452504" sldId="295"/>
        </pc:sldMkLst>
        <pc:spChg chg="mod">
          <ac:chgData name="Robinson, Jessica" userId="S::jessica.robinson@cumbria.ac.uk::2c3b2652-a3d3-476e-8b10-008d0e4c358b" providerId="AD" clId="Web-{68857258-8CDD-635F-7FBC-D83D8348D86A}" dt="2022-08-10T14:26:50.100" v="0" actId="20577"/>
          <ac:spMkLst>
            <pc:docMk/>
            <pc:sldMk cId="1757452504" sldId="295"/>
            <ac:spMk id="3" creationId="{00000000-0000-0000-0000-000000000000}"/>
          </ac:spMkLst>
        </pc:spChg>
        <pc:spChg chg="mod">
          <ac:chgData name="Robinson, Jessica" userId="S::jessica.robinson@cumbria.ac.uk::2c3b2652-a3d3-476e-8b10-008d0e4c358b" providerId="AD" clId="Web-{68857258-8CDD-635F-7FBC-D83D8348D86A}" dt="2022-08-10T14:26:56.335" v="2" actId="14100"/>
          <ac:spMkLst>
            <pc:docMk/>
            <pc:sldMk cId="1757452504" sldId="295"/>
            <ac:spMk id="4" creationId="{00000000-0000-0000-0000-000000000000}"/>
          </ac:spMkLst>
        </pc:spChg>
      </pc:sldChg>
      <pc:sldChg chg="modSp">
        <pc:chgData name="Robinson, Jessica" userId="S::jessica.robinson@cumbria.ac.uk::2c3b2652-a3d3-476e-8b10-008d0e4c358b" providerId="AD" clId="Web-{68857258-8CDD-635F-7FBC-D83D8348D86A}" dt="2022-08-10T14:27:22.039" v="16" actId="20577"/>
        <pc:sldMkLst>
          <pc:docMk/>
          <pc:sldMk cId="2210739207" sldId="296"/>
        </pc:sldMkLst>
        <pc:spChg chg="mod">
          <ac:chgData name="Robinson, Jessica" userId="S::jessica.robinson@cumbria.ac.uk::2c3b2652-a3d3-476e-8b10-008d0e4c358b" providerId="AD" clId="Web-{68857258-8CDD-635F-7FBC-D83D8348D86A}" dt="2022-08-10T14:27:22.039" v="16" actId="20577"/>
          <ac:spMkLst>
            <pc:docMk/>
            <pc:sldMk cId="2210739207" sldId="296"/>
            <ac:spMk id="3" creationId="{D66CC585-0D47-4230-ACB2-0C2D94890F5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680FBE-A8DF-4758-9AC4-3A9E1039168F}" type="datetimeFigureOut">
              <a:rPr lang="en-US" smtClean="0"/>
              <a:t>10/17/2022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79768-A2FC-4D08-91F6-8DCE6C566B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25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13577B-6902-467D-A26C-08A0DD5E4E03}" type="datetimeFigureOut">
              <a:rPr lang="en-US" smtClean="0"/>
              <a:t>10/17/2022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61EA0F-A667-4B49-8422-0062BC55E2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19102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1 Title/Finis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blackWhite">
          <a:xfrm>
            <a:off x="254949" y="262783"/>
            <a:ext cx="11682101" cy="633243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pic>
        <p:nvPicPr>
          <p:cNvPr id="3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887" y="509450"/>
            <a:ext cx="1120462" cy="13167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68490" y="602603"/>
            <a:ext cx="10063396" cy="1522412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4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520699" y="2781837"/>
            <a:ext cx="11031649" cy="34515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185494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3 Title/Finis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785494" y="3615397"/>
            <a:ext cx="8792308" cy="2762189"/>
          </a:xfrm>
          <a:prstGeom prst="roundRect">
            <a:avLst/>
          </a:prstGeom>
          <a:solidFill>
            <a:srgbClr val="5DC4B1"/>
          </a:solidFill>
          <a:ln>
            <a:solidFill>
              <a:srgbClr val="69C0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lvl="0" algn="ctr"/>
            <a:endParaRPr lang="en-GB" dirty="0"/>
          </a:p>
        </p:txBody>
      </p:sp>
      <p:pic>
        <p:nvPicPr>
          <p:cNvPr id="3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50838" y="457934"/>
            <a:ext cx="1120462" cy="13167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96334" y="3615397"/>
            <a:ext cx="8209230" cy="276218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4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520700" y="457934"/>
            <a:ext cx="7528596" cy="29807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6757BA-667B-314A-94C5-9C41A446C89E}"/>
              </a:ext>
            </a:extLst>
          </p:cNvPr>
          <p:cNvSpPr txBox="1"/>
          <p:nvPr userDrawn="1"/>
        </p:nvSpPr>
        <p:spPr>
          <a:xfrm>
            <a:off x="1787236" y="4336473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 anchorCtr="0">
            <a:noAutofit/>
          </a:bodyPr>
          <a:lstStyle/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03187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 Title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blackWhite">
          <a:xfrm>
            <a:off x="283088" y="276851"/>
            <a:ext cx="11683049" cy="1025103"/>
          </a:xfrm>
          <a:prstGeom prst="rect">
            <a:avLst/>
          </a:prstGeom>
          <a:solidFill>
            <a:srgbClr val="5DC4B1"/>
          </a:solidFill>
          <a:ln>
            <a:solidFill>
              <a:srgbClr val="69C0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539" y="276851"/>
            <a:ext cx="11529373" cy="1025102"/>
          </a:xfrm>
        </p:spPr>
        <p:txBody>
          <a:bodyPr>
            <a:normAutofit/>
          </a:bodyPr>
          <a:lstStyle>
            <a:lvl1pPr>
              <a:defRPr sz="4000" b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11360" y="1588451"/>
            <a:ext cx="11094486" cy="4837949"/>
          </a:xfrm>
          <a:noFill/>
          <a:ln w="12700">
            <a:solidFill>
              <a:srgbClr val="A1C4E3"/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dirty="0" smtClean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lang="en-US" dirty="0" smtClean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lang="en-US" sz="2400" dirty="0" smtClean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1894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2 content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blackWhite">
          <a:xfrm>
            <a:off x="257578" y="281455"/>
            <a:ext cx="11694018" cy="1025103"/>
          </a:xfrm>
          <a:prstGeom prst="rect">
            <a:avLst/>
          </a:prstGeom>
          <a:solidFill>
            <a:srgbClr val="5DC4B1"/>
          </a:solidFill>
          <a:ln>
            <a:solidFill>
              <a:srgbClr val="69C0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lvl="0"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731" y="281455"/>
            <a:ext cx="11511691" cy="1025103"/>
          </a:xfrm>
        </p:spPr>
        <p:txBody>
          <a:bodyPr>
            <a:normAutofit/>
          </a:bodyPr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520026" y="1648496"/>
            <a:ext cx="5178180" cy="4661817"/>
          </a:xfrm>
          <a:ln w="12700">
            <a:solidFill>
              <a:srgbClr val="A1C4E3"/>
            </a:solidFill>
          </a:ln>
        </p:spPr>
        <p:txBody>
          <a:bodyPr/>
          <a:lstStyle>
            <a:lvl1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6181859" y="1648496"/>
            <a:ext cx="5405707" cy="4661817"/>
          </a:xfrm>
          <a:ln w="12700">
            <a:solidFill>
              <a:srgbClr val="A1C4E3"/>
            </a:solidFill>
          </a:ln>
        </p:spPr>
        <p:txBody>
          <a:bodyPr/>
          <a:lstStyle>
            <a:lvl1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17766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Compar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blackWhite">
          <a:xfrm>
            <a:off x="267286" y="276852"/>
            <a:ext cx="11662118" cy="1025103"/>
          </a:xfrm>
          <a:prstGeom prst="rect">
            <a:avLst/>
          </a:prstGeom>
          <a:solidFill>
            <a:srgbClr val="5DC4B1"/>
          </a:solidFill>
          <a:ln>
            <a:solidFill>
              <a:srgbClr val="69C0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>
            <a:normAutofit/>
          </a:bodyPr>
          <a:lstStyle/>
          <a:p>
            <a:pPr lvl="0"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596" y="276844"/>
            <a:ext cx="11662118" cy="1025103"/>
          </a:xfrm>
        </p:spPr>
        <p:txBody>
          <a:bodyPr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7" name="Text Placeholder 1"/>
          <p:cNvSpPr>
            <a:spLocks noGrp="1"/>
          </p:cNvSpPr>
          <p:nvPr>
            <p:ph type="body" idx="1"/>
          </p:nvPr>
        </p:nvSpPr>
        <p:spPr>
          <a:xfrm>
            <a:off x="536359" y="1414463"/>
            <a:ext cx="5231395" cy="823912"/>
          </a:xfrm>
          <a:ln>
            <a:solidFill>
              <a:srgbClr val="A1C4E3"/>
            </a:solidFill>
          </a:ln>
        </p:spPr>
        <p:txBody>
          <a:bodyPr anchor="b" anchorCtr="0">
            <a:noAutofit/>
          </a:bodyPr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2"/>
          </p:nvPr>
        </p:nvSpPr>
        <p:spPr>
          <a:xfrm>
            <a:off x="536359" y="2238375"/>
            <a:ext cx="5231395" cy="4278334"/>
          </a:xfrm>
          <a:ln>
            <a:solidFill>
              <a:srgbClr val="A1C4E3"/>
            </a:solidFill>
          </a:ln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6246054" y="1414463"/>
            <a:ext cx="5321381" cy="823912"/>
          </a:xfrm>
          <a:ln>
            <a:solidFill>
              <a:srgbClr val="A1C4E3"/>
            </a:solidFill>
          </a:ln>
        </p:spPr>
        <p:txBody>
          <a:bodyPr anchor="b" anchorCtr="0">
            <a:normAutofit/>
          </a:bodyPr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Content Placeholder 4"/>
          <p:cNvSpPr>
            <a:spLocks noGrp="1"/>
          </p:cNvSpPr>
          <p:nvPr>
            <p:ph sz="quarter" idx="4"/>
          </p:nvPr>
        </p:nvSpPr>
        <p:spPr>
          <a:xfrm>
            <a:off x="6246056" y="2238374"/>
            <a:ext cx="5321380" cy="4278335"/>
          </a:xfrm>
          <a:ln w="12700">
            <a:solidFill>
              <a:srgbClr val="A1C4E3"/>
            </a:solidFill>
          </a:ln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578419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2 Content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19355" y="457200"/>
            <a:ext cx="5737582" cy="6033752"/>
          </a:xfrm>
          <a:ln w="12700">
            <a:solidFill>
              <a:srgbClr val="A1C4E3"/>
            </a:solidFill>
          </a:ln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Rectangl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blackWhite">
          <a:xfrm>
            <a:off x="535063" y="457191"/>
            <a:ext cx="5193792" cy="1610752"/>
          </a:xfrm>
          <a:prstGeom prst="rect">
            <a:avLst/>
          </a:prstGeom>
          <a:solidFill>
            <a:srgbClr val="5DC4B1"/>
          </a:solidFill>
          <a:ln>
            <a:solidFill>
              <a:srgbClr val="69C0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>
            <a:normAutofit/>
          </a:bodyPr>
          <a:lstStyle/>
          <a:p>
            <a:pPr lvl="0" algn="ctr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1208" y="2171700"/>
            <a:ext cx="5193792" cy="4319252"/>
          </a:xfrm>
          <a:ln w="12700">
            <a:solidFill>
              <a:srgbClr val="A1C4E3"/>
            </a:solidFill>
          </a:ln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" name="Tit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1208" y="457191"/>
            <a:ext cx="5193792" cy="1610752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019109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54475" y="202741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>
            <a:normAutofit/>
          </a:bodyPr>
          <a:lstStyle/>
          <a:p>
            <a:pPr algn="ctr"/>
            <a:endParaRPr lang="en-US" sz="1800" dirty="0"/>
          </a:p>
        </p:txBody>
      </p:sp>
      <p:cxnSp>
        <p:nvCxnSpPr>
          <p:cNvPr id="6" name="Straight Connector 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 flipV="1">
            <a:off x="521208" y="1238859"/>
            <a:ext cx="11066358" cy="4117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495" y="268390"/>
            <a:ext cx="11313247" cy="970469"/>
          </a:xfrm>
        </p:spPr>
        <p:txBody>
          <a:bodyPr anchor="b" anchorCtr="0">
            <a:normAutofit/>
          </a:bodyPr>
          <a:lstStyle>
            <a:lvl1pPr>
              <a:defRPr sz="4000" b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604434" y="1474243"/>
            <a:ext cx="11248308" cy="4687405"/>
          </a:xfrm>
          <a:noFill/>
          <a:ln w="1905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spcAft>
                <a:spcPts val="0"/>
              </a:spcAft>
              <a:defRPr lang="en-US" sz="320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Aft>
                <a:spcPts val="0"/>
              </a:spcAft>
              <a:defRPr lang="en-US" sz="280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Aft>
                <a:spcPts val="0"/>
              </a:spcAft>
              <a:defRPr lang="en-US" sz="240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Aft>
                <a:spcPts val="0"/>
              </a:spcAft>
              <a:defRPr lang="en-US" sz="2400" smtClean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Aft>
                <a:spcPts val="0"/>
              </a:spcAft>
              <a:defRPr lang="en-US" sz="20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GB" dirty="0"/>
              <a:t>Click to edit Master text styles</a:t>
            </a:r>
          </a:p>
          <a:p>
            <a:pPr marL="0" lvl="1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GB" dirty="0"/>
              <a:t>Second level</a:t>
            </a:r>
          </a:p>
          <a:p>
            <a:pPr marL="0" lvl="2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GB" dirty="0"/>
              <a:t>Third level</a:t>
            </a:r>
          </a:p>
          <a:p>
            <a:pPr marL="0" lvl="3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GB" dirty="0"/>
              <a:t>Fourth level</a:t>
            </a:r>
          </a:p>
          <a:p>
            <a:pPr marL="0" lvl="4" indent="0">
              <a:lnSpc>
                <a:spcPct val="150000"/>
              </a:lnSpc>
              <a:spcBef>
                <a:spcPts val="1000"/>
              </a:spcBef>
              <a:spcAft>
                <a:spcPts val="1200"/>
              </a:spcAft>
              <a:buNone/>
            </a:pPr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7634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7" y="272955"/>
            <a:ext cx="11215868" cy="970835"/>
          </a:xfrm>
        </p:spPr>
        <p:txBody>
          <a:bodyPr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cxnSp>
        <p:nvCxnSpPr>
          <p:cNvPr id="4" name="Straight Connecto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 flipV="1">
            <a:off x="521208" y="1243790"/>
            <a:ext cx="11066358" cy="4117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04434" y="1550020"/>
            <a:ext cx="5178180" cy="4661817"/>
          </a:xfrm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Aft>
                <a:spcPts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spcAft>
                <a:spcPts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spcAft>
                <a:spcPts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spcAft>
                <a:spcPts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6181859" y="1564088"/>
            <a:ext cx="5405707" cy="4661817"/>
          </a:xfrm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/>
          <a:lstStyle>
            <a:lvl1pPr>
              <a:lnSpc>
                <a:spcPct val="100000"/>
              </a:lnSpc>
              <a:spcAft>
                <a:spcPts val="0"/>
              </a:spcAft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52185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compariso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335" y="255943"/>
            <a:ext cx="11391331" cy="954389"/>
          </a:xfrm>
        </p:spPr>
        <p:txBody>
          <a:bodyPr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cxnSp>
        <p:nvCxnSpPr>
          <p:cNvPr id="4" name="Straight Connector 3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CxnSpPr/>
          <p:nvPr userDrawn="1"/>
        </p:nvCxnSpPr>
        <p:spPr>
          <a:xfrm flipV="1">
            <a:off x="562821" y="1220409"/>
            <a:ext cx="11066358" cy="4117"/>
          </a:xfrm>
          <a:prstGeom prst="line">
            <a:avLst/>
          </a:prstGeo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1"/>
          <p:cNvSpPr>
            <a:spLocks noGrp="1"/>
          </p:cNvSpPr>
          <p:nvPr>
            <p:ph type="body" idx="1"/>
          </p:nvPr>
        </p:nvSpPr>
        <p:spPr>
          <a:xfrm>
            <a:off x="400335" y="1414463"/>
            <a:ext cx="5367420" cy="823912"/>
          </a:xfr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vert="horz" lIns="91440" tIns="45720" rIns="91440" bIns="45720" rtlCol="0" anchor="b" anchorCtr="0">
            <a:normAutofit/>
          </a:bodyPr>
          <a:lstStyle>
            <a:lvl1pPr>
              <a:defRPr lang="en-GB" sz="2800" b="1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2"/>
          </p:nvPr>
        </p:nvSpPr>
        <p:spPr>
          <a:xfrm>
            <a:off x="400335" y="2238375"/>
            <a:ext cx="5367420" cy="4278334"/>
          </a:xfrm>
          <a:ln w="28575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>
            <a:normAutofit/>
          </a:bodyPr>
          <a:lstStyle>
            <a:lvl1pPr>
              <a:spcAft>
                <a:spcPts val="0"/>
              </a:spcAft>
              <a:defRPr lang="en-GB" sz="28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3"/>
          </p:nvPr>
        </p:nvSpPr>
        <p:spPr>
          <a:xfrm>
            <a:off x="6246053" y="1414463"/>
            <a:ext cx="5545612" cy="823912"/>
          </a:xfrm>
          <a:ln>
            <a:solidFill>
              <a:srgbClr val="69C0B0"/>
            </a:solidFill>
          </a:ln>
        </p:spPr>
        <p:txBody>
          <a:bodyPr anchor="b" anchorCtr="0">
            <a:normAutofit/>
          </a:bodyPr>
          <a:lstStyle>
            <a:lvl1pPr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Content Placeholder 4"/>
          <p:cNvSpPr>
            <a:spLocks noGrp="1"/>
          </p:cNvSpPr>
          <p:nvPr>
            <p:ph sz="quarter" idx="4"/>
          </p:nvPr>
        </p:nvSpPr>
        <p:spPr>
          <a:xfrm>
            <a:off x="6246056" y="2238374"/>
            <a:ext cx="5545610" cy="4278335"/>
          </a:xfrm>
          <a:ln w="12700">
            <a:solidFill>
              <a:srgbClr val="69C0B0"/>
            </a:solidFill>
          </a:ln>
        </p:spPr>
        <p:txBody>
          <a:bodyPr>
            <a:normAutofit/>
          </a:bodyPr>
          <a:lstStyle>
            <a:lvl1pPr>
              <a:spcAft>
                <a:spcPts val="0"/>
              </a:spcAft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638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1 Title/Finis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blackWhite">
          <a:xfrm>
            <a:off x="254949" y="262783"/>
            <a:ext cx="11682101" cy="6332433"/>
          </a:xfrm>
          <a:prstGeom prst="rect">
            <a:avLst/>
          </a:prstGeom>
          <a:solidFill>
            <a:srgbClr val="5DC4B1"/>
          </a:solidFill>
          <a:ln>
            <a:solidFill>
              <a:srgbClr val="69C0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pic>
        <p:nvPicPr>
          <p:cNvPr id="3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1887" y="509450"/>
            <a:ext cx="1120462" cy="13167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21208" y="602603"/>
            <a:ext cx="9782852" cy="1522412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4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520699" y="2781837"/>
            <a:ext cx="11202727" cy="34515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0209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2 Title/Finish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367344" y="570669"/>
            <a:ext cx="8792308" cy="2674177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dirty="0"/>
          </a:p>
        </p:txBody>
      </p:sp>
      <p:pic>
        <p:nvPicPr>
          <p:cNvPr id="3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524" y="457934"/>
            <a:ext cx="1120462" cy="13167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0" y="668740"/>
            <a:ext cx="8325134" cy="2470245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4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2088107" y="3300609"/>
            <a:ext cx="9558746" cy="29807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20432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3 Title/Finish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3882685" y="3637877"/>
            <a:ext cx="8792308" cy="2762189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dirty="0"/>
          </a:p>
        </p:txBody>
      </p:sp>
      <p:pic>
        <p:nvPicPr>
          <p:cNvPr id="3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524" y="457934"/>
            <a:ext cx="1120462" cy="13167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882685" y="3743685"/>
            <a:ext cx="8168287" cy="2601789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4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520700" y="457934"/>
            <a:ext cx="7528596" cy="29807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640870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 Titl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blackWhite">
          <a:xfrm>
            <a:off x="283087" y="276852"/>
            <a:ext cx="11683049" cy="102510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lvl="0"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539" y="276851"/>
            <a:ext cx="11529374" cy="1025102"/>
          </a:xfrm>
        </p:spPr>
        <p:txBody>
          <a:bodyPr>
            <a:normAutofit/>
          </a:bodyPr>
          <a:lstStyle>
            <a:lvl1pPr>
              <a:defRPr sz="4000" b="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511360" y="1588451"/>
            <a:ext cx="11094486" cy="4837949"/>
          </a:xfrm>
          <a:noFill/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US" dirty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lang="en-US" dirty="0" smtClean="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lang="en-US" dirty="0" smtClean="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lang="en-US" sz="2400" dirty="0" smtClean="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lang="en-US" dirty="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5655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 2 content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blackWhite">
          <a:xfrm>
            <a:off x="257577" y="281455"/>
            <a:ext cx="11694018" cy="102510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732" y="281455"/>
            <a:ext cx="11511691" cy="1025103"/>
          </a:xfrm>
        </p:spPr>
        <p:txBody>
          <a:bodyPr>
            <a:normAutofit/>
          </a:bodyPr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443469" y="1648496"/>
            <a:ext cx="5178180" cy="4807722"/>
          </a:xfrm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/>
          <a:lstStyle>
            <a:lvl1pPr>
              <a:lnSpc>
                <a:spcPct val="150000"/>
              </a:lnSpc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1"/>
          </p:nvPr>
        </p:nvSpPr>
        <p:spPr>
          <a:xfrm>
            <a:off x="6181859" y="1648496"/>
            <a:ext cx="5405707" cy="4807722"/>
          </a:xfrm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/>
          <a:lstStyle>
            <a:lvl1pPr>
              <a:lnSpc>
                <a:spcPct val="150000"/>
              </a:lnSpc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9514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 Compar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blackWhite">
          <a:xfrm>
            <a:off x="267286" y="276852"/>
            <a:ext cx="11662118" cy="1025103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596" y="276851"/>
            <a:ext cx="11662118" cy="1025103"/>
          </a:xfrm>
        </p:spPr>
        <p:txBody>
          <a:bodyPr>
            <a:norm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7" name="Text Placeholder 1"/>
          <p:cNvSpPr>
            <a:spLocks noGrp="1"/>
          </p:cNvSpPr>
          <p:nvPr>
            <p:ph type="body" idx="1"/>
          </p:nvPr>
        </p:nvSpPr>
        <p:spPr>
          <a:xfrm>
            <a:off x="536359" y="1414463"/>
            <a:ext cx="5231395" cy="823912"/>
          </a:xfr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2"/>
          </p:nvPr>
        </p:nvSpPr>
        <p:spPr>
          <a:xfrm>
            <a:off x="536359" y="2238375"/>
            <a:ext cx="5231395" cy="4278334"/>
          </a:xfrm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>
              <a:defRPr lang="en-GB"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Content Placeholder 4"/>
          <p:cNvSpPr>
            <a:spLocks noGrp="1"/>
          </p:cNvSpPr>
          <p:nvPr>
            <p:ph sz="quarter" idx="4"/>
          </p:nvPr>
        </p:nvSpPr>
        <p:spPr>
          <a:xfrm>
            <a:off x="6246056" y="2238374"/>
            <a:ext cx="5321380" cy="4278335"/>
          </a:xfrm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3E611EB0-F1B5-44DD-935E-251F9E7EBF37}"/>
              </a:ext>
            </a:extLst>
          </p:cNvPr>
          <p:cNvSpPr>
            <a:spLocks noGrp="1"/>
          </p:cNvSpPr>
          <p:nvPr>
            <p:ph type="body" idx="10"/>
          </p:nvPr>
        </p:nvSpPr>
        <p:spPr>
          <a:xfrm>
            <a:off x="6246056" y="1414461"/>
            <a:ext cx="5321380" cy="823912"/>
          </a:xfrm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>
            <a:lvl1pPr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5028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 2 Content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09855" y="457200"/>
            <a:ext cx="5560937" cy="6033752"/>
          </a:xfrm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5" name="Rectangl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 bwMode="blackWhite">
          <a:xfrm>
            <a:off x="535063" y="457191"/>
            <a:ext cx="5193792" cy="16107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1208" y="2171700"/>
            <a:ext cx="5193792" cy="4319252"/>
          </a:xfrm>
          <a:ln w="127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063" y="509070"/>
            <a:ext cx="5193792" cy="1610752"/>
          </a:xfrm>
        </p:spPr>
        <p:txBody>
          <a:bodyPr>
            <a:normAutofit/>
          </a:bodyPr>
          <a:lstStyle>
            <a:lvl1pPr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49293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 2 Title/Finish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-478181" y="457934"/>
            <a:ext cx="8792308" cy="2674177"/>
          </a:xfrm>
          <a:prstGeom prst="roundRect">
            <a:avLst/>
          </a:prstGeom>
          <a:solidFill>
            <a:srgbClr val="5DC4B1"/>
          </a:solidFill>
          <a:ln>
            <a:solidFill>
              <a:srgbClr val="69C0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GB" dirty="0"/>
          </a:p>
        </p:txBody>
      </p:sp>
      <p:pic>
        <p:nvPicPr>
          <p:cNvPr id="3" name="Picture 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0524" y="457934"/>
            <a:ext cx="1120462" cy="1316700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95534" y="576666"/>
            <a:ext cx="8188657" cy="2398546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4400">
                <a:solidFill>
                  <a:schemeClr val="tx1">
                    <a:lumMod val="85000"/>
                    <a:lumOff val="1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Click to edit Master title style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0"/>
          </p:nvPr>
        </p:nvSpPr>
        <p:spPr>
          <a:xfrm>
            <a:off x="3466531" y="3300609"/>
            <a:ext cx="8180322" cy="2980725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64483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254475" y="249906"/>
            <a:ext cx="11683049" cy="6332433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 anchorCtr="0"/>
          <a:lstStyle/>
          <a:p>
            <a:pPr algn="ctr"/>
            <a:endParaRPr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21207" y="275661"/>
            <a:ext cx="11215868" cy="979933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1207" y="1435600"/>
            <a:ext cx="11215868" cy="49667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36A2D6B-90FE-744B-A5D1-339C35A0C87D}"/>
              </a:ext>
            </a:extLst>
          </p:cNvPr>
          <p:cNvSpPr txBox="1"/>
          <p:nvPr userDrawn="1"/>
        </p:nvSpPr>
        <p:spPr>
          <a:xfrm>
            <a:off x="3699164" y="-55418"/>
            <a:ext cx="0" cy="0"/>
          </a:xfrm>
          <a:prstGeom prst="rect">
            <a:avLst/>
          </a:prstGeom>
        </p:spPr>
        <p:txBody>
          <a:bodyPr vert="horz" wrap="none" lIns="91440" tIns="45720" rIns="91440" bIns="45720" rtlCol="0" anchor="b" anchorCtr="0">
            <a:noAutofit/>
          </a:bodyPr>
          <a:lstStyle/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467549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92" r:id="rId2"/>
    <p:sldLayoutId id="2147483666" r:id="rId3"/>
    <p:sldLayoutId id="2147483671" r:id="rId4"/>
    <p:sldLayoutId id="2147483663" r:id="rId5"/>
    <p:sldLayoutId id="2147483673" r:id="rId6"/>
    <p:sldLayoutId id="2147483674" r:id="rId7"/>
    <p:sldLayoutId id="2147483679" r:id="rId8"/>
    <p:sldLayoutId id="2147483683" r:id="rId9"/>
    <p:sldLayoutId id="2147483682" r:id="rId10"/>
    <p:sldLayoutId id="2147483685" r:id="rId11"/>
    <p:sldLayoutId id="2147483686" r:id="rId12"/>
    <p:sldLayoutId id="2147483687" r:id="rId13"/>
    <p:sldLayoutId id="2147483688" r:id="rId14"/>
    <p:sldLayoutId id="2147483675" r:id="rId15"/>
    <p:sldLayoutId id="2147483664" r:id="rId16"/>
    <p:sldLayoutId id="2147483668" r:id="rId17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150000"/>
        </a:lnSpc>
        <a:spcBef>
          <a:spcPts val="1000"/>
        </a:spcBef>
        <a:spcAft>
          <a:spcPts val="0"/>
        </a:spcAft>
        <a:buFontTx/>
        <a:buNone/>
        <a:defRPr lang="en-US" sz="3200" kern="1200" dirty="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28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0"/>
        </a:spcAft>
        <a:buFont typeface="Arial" panose="020B0604020202020204" pitchFamily="34" charset="0"/>
        <a:buChar char="•"/>
        <a:defRPr lang="en-US" sz="2800" kern="1200" dirty="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685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0"/>
        </a:spcAft>
        <a:buFont typeface="Arial" panose="020B0604020202020204" pitchFamily="34" charset="0"/>
        <a:buChar char="•"/>
        <a:defRPr lang="en-US" sz="2400" kern="1200" dirty="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430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0"/>
        </a:spcAft>
        <a:buFont typeface="Arial" panose="020B0604020202020204" pitchFamily="34" charset="0"/>
        <a:buChar char="•"/>
        <a:defRPr lang="en-US" sz="2200" kern="1200" dirty="0" smtClean="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6002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0"/>
        </a:spcAft>
        <a:buFont typeface="Arial" panose="020B0604020202020204" pitchFamily="34" charset="0"/>
        <a:buChar char="•"/>
        <a:defRPr lang="en-US" sz="2000" kern="1200" dirty="0" smtClean="0">
          <a:solidFill>
            <a:schemeClr val="tx1">
              <a:lumMod val="85000"/>
              <a:lumOff val="1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0574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6pPr>
      <a:lvl7pPr marL="25146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7pPr>
      <a:lvl8pPr marL="2971800" indent="-228600" algn="l" defTabSz="914400" rtl="0" eaLnBrk="1" latinLnBrk="0" hangingPunct="1">
        <a:lnSpc>
          <a:spcPct val="150000"/>
        </a:lnSpc>
        <a:spcBef>
          <a:spcPts val="1000"/>
        </a:spcBef>
        <a:spcAft>
          <a:spcPts val="1200"/>
        </a:spcAft>
        <a:buFont typeface="Arial" panose="020B0604020202020204" pitchFamily="34" charset="0"/>
        <a:buChar char="•"/>
        <a:defRPr lang="en-US" sz="1200" kern="1200" dirty="0" smtClean="0">
          <a:solidFill>
            <a:schemeClr val="tx1"/>
          </a:solidFill>
          <a:latin typeface="+mn-lt"/>
          <a:ea typeface="+mn-ea"/>
          <a:cs typeface="+mn-cs"/>
        </a:defRPr>
      </a:lvl8pPr>
      <a:lvl9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None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1207" y="333331"/>
            <a:ext cx="9874737" cy="2167463"/>
          </a:xfrm>
        </p:spPr>
        <p:txBody>
          <a:bodyPr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External Examiner Induction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520699" y="3135086"/>
            <a:ext cx="11325557" cy="3098289"/>
          </a:xfrm>
        </p:spPr>
        <p:txBody>
          <a:bodyPr>
            <a:normAutofit/>
          </a:bodyPr>
          <a:lstStyle/>
          <a:p>
            <a:r>
              <a:rPr lang="en-GB" sz="4800" b="1" dirty="0">
                <a:latin typeface="Arial" panose="020B0604020202020204" pitchFamily="34" charset="0"/>
                <a:cs typeface="Arial" panose="020B0604020202020204" pitchFamily="34" charset="0"/>
              </a:rPr>
              <a:t>Extenuating Circumstances</a:t>
            </a:r>
          </a:p>
        </p:txBody>
      </p:sp>
    </p:spTree>
    <p:extLst>
      <p:ext uri="{BB962C8B-B14F-4D97-AF65-F5344CB8AC3E}">
        <p14:creationId xmlns:p14="http://schemas.microsoft.com/office/powerpoint/2010/main" val="544340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066" y="732522"/>
            <a:ext cx="8259250" cy="2433759"/>
          </a:xfrm>
        </p:spPr>
        <p:txBody>
          <a:bodyPr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Extenuating Circumstances are: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2634018" y="3300609"/>
            <a:ext cx="9012835" cy="2980725"/>
          </a:xfrm>
        </p:spPr>
        <p:txBody>
          <a:bodyPr>
            <a:normAutofit fontScale="85000" lnSpcReduction="10000"/>
          </a:bodyPr>
          <a:lstStyle/>
          <a:p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Serious and exceptional circumstances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outside the student’s control, normally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unforeseeable and unpreventable,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which the student feels have significantly, adversely affected their ability to study and/or performance in assessment.</a:t>
            </a:r>
          </a:p>
        </p:txBody>
      </p:sp>
    </p:spTree>
    <p:extLst>
      <p:ext uri="{BB962C8B-B14F-4D97-AF65-F5344CB8AC3E}">
        <p14:creationId xmlns:p14="http://schemas.microsoft.com/office/powerpoint/2010/main" val="2827357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307" y="305999"/>
            <a:ext cx="11682483" cy="1017833"/>
          </a:xfr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z="3200" dirty="0">
                <a:latin typeface="Arial" panose="020B0604020202020204" pitchFamily="34" charset="0"/>
                <a:cs typeface="Arial" panose="020B0604020202020204" pitchFamily="34" charset="0"/>
              </a:rPr>
              <a:t>General Principles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20026" y="1446664"/>
            <a:ext cx="5178180" cy="500872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>
                <a:latin typeface="Arial"/>
                <a:cs typeface="Arial"/>
              </a:rPr>
              <a:t>The onus for reporting and providing corroborating evidence of the extenuating circumstances lies with the student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>
                <a:latin typeface="Arial"/>
                <a:cs typeface="Arial"/>
              </a:rPr>
              <a:t>All claims </a:t>
            </a:r>
            <a:r>
              <a:rPr lang="en-GB" sz="2200" b="1" dirty="0">
                <a:latin typeface="Arial"/>
                <a:cs typeface="Arial"/>
              </a:rPr>
              <a:t>must</a:t>
            </a:r>
            <a:r>
              <a:rPr lang="en-GB" sz="2200" dirty="0">
                <a:latin typeface="Arial"/>
                <a:cs typeface="Arial"/>
              </a:rPr>
              <a:t> be supported by documentary evidence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200" dirty="0">
                <a:latin typeface="Arial"/>
                <a:cs typeface="Arial"/>
              </a:rPr>
              <a:t>All claims are treated confidentially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6096001" y="1446663"/>
            <a:ext cx="5575974" cy="5008727"/>
          </a:xfrm>
        </p:spPr>
        <p:txBody>
          <a:bodyPr>
            <a:normAutofit fontScale="77500" lnSpcReduction="20000"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Assessment Boards take all valid submissions into account when determining progression and awards to ensure, as far as possible, that all students are assessed upon equal terms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GB" sz="2800" dirty="0"/>
              <a:t>The scheme </a:t>
            </a:r>
            <a:r>
              <a:rPr lang="en-GB" sz="2800" b="1" dirty="0"/>
              <a:t>does not apply </a:t>
            </a:r>
            <a:r>
              <a:rPr lang="en-GB" sz="2800" dirty="0"/>
              <a:t>to day to day requests for extensions or other matters which can (and should) be dealt with at the time by module tutors</a:t>
            </a:r>
            <a:endParaRPr lang="en-GB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7452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9F2C3-1A30-42FF-8128-E966A216F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539" y="341194"/>
            <a:ext cx="11562251" cy="968991"/>
          </a:xfrm>
        </p:spPr>
        <p:txBody>
          <a:bodyPr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Extenuating Circumstances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CC585-0D47-4230-ACB2-0C2D94890F5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86601" y="1310185"/>
            <a:ext cx="11655189" cy="531095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Claims and evidence are considered by an EC Panel prior to the Module Confirmation Board to determine whether the claim is valid.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/>
                <a:cs typeface="Arial"/>
              </a:rPr>
              <a:t>The EC Panel is chaired by a Senior member of staff (Principal Lecturer scale or </a:t>
            </a:r>
            <a:r>
              <a:rPr lang="en-GB" sz="2400">
                <a:latin typeface="Arial"/>
                <a:cs typeface="Arial"/>
              </a:rPr>
              <a:t>above) with panel members comprising administrative staff and academic staff at Senior Lecturer grade or above.</a:t>
            </a:r>
            <a:endParaRPr lang="en-GB" sz="240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>
                <a:latin typeface="Arial"/>
                <a:cs typeface="Arial"/>
              </a:rPr>
              <a:t>The Panel will not have the student marks available at the meeting.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A claim judged as valid, is approved and accepted as having an effect on performance.  The module(s)/parts of the module(s) affected will be specified.</a:t>
            </a:r>
          </a:p>
        </p:txBody>
      </p:sp>
    </p:spTree>
    <p:extLst>
      <p:ext uri="{BB962C8B-B14F-4D97-AF65-F5344CB8AC3E}">
        <p14:creationId xmlns:p14="http://schemas.microsoft.com/office/powerpoint/2010/main" val="22107392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64CF2-FC23-4F39-B0D1-50B3EDC44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539" y="300250"/>
            <a:ext cx="11589547" cy="955343"/>
          </a:xfrm>
        </p:spPr>
        <p:txBody>
          <a:bodyPr>
            <a:normAutofit/>
          </a:bodyPr>
          <a:lstStyle/>
          <a:p>
            <a:r>
              <a:rPr lang="en-GB" dirty="0"/>
              <a:t>Valid Extenuating Circumstances Claims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EA217-D981-44DA-B904-D5B0CEAB6B0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Examples of ECs which would be considered valid: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A serious illness or accident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Death or serious illness of a close relative or friend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Serious disruption  to personal life – such as divorce, burglary, major fire or major court proceedings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71678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9F2C3-1A30-42FF-8128-E966A216F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539" y="341194"/>
            <a:ext cx="11562251" cy="968991"/>
          </a:xfrm>
        </p:spPr>
        <p:txBody>
          <a:bodyPr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Invalid EC Claims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CC585-0D47-4230-ACB2-0C2D94890F5A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286601" y="1310185"/>
            <a:ext cx="11655189" cy="5310952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Examples of ECs which would not be considered valid:</a:t>
            </a:r>
          </a:p>
          <a:p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Minor medical conditions such as: colds, headaches, minor accidents or injuries, sleeping problems and minor anxiety and stress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Social obligations such as holidays, weddings, parties and sporting fixtures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Avoidable study related factors such as computer crashes, corrupted memory sticks, printer malfunction, deadline congestion or lost notes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99036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64CF2-FC23-4F39-B0D1-50B3EDC44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539" y="300250"/>
            <a:ext cx="11589547" cy="955343"/>
          </a:xfrm>
        </p:spPr>
        <p:txBody>
          <a:bodyPr>
            <a:norm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Possible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BEA217-D981-44DA-B904-D5B0CEAB6B0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Module Confirmation Board takes the claims into account when considering the student’s performance in the module, progression or award, and can use its discretion as follows: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1" dirty="0"/>
              <a:t>To void the assessment </a:t>
            </a:r>
            <a:r>
              <a:rPr lang="en-GB" dirty="0"/>
              <a:t>and offer the student a first attempt (first sit), so replacing the previous attempt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To construct an Assessment Contract 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where the circumstances affect more than 40 credits worth of assessed work</a:t>
            </a:r>
          </a:p>
          <a:p>
            <a:r>
              <a:rPr lang="en-GB" dirty="0"/>
              <a:t>Where there are ECs affecting groups of students (</a:t>
            </a:r>
            <a:r>
              <a:rPr lang="en-GB" dirty="0" err="1"/>
              <a:t>eg</a:t>
            </a:r>
            <a:r>
              <a:rPr lang="en-GB" dirty="0"/>
              <a:t> disruption in exam), then this should be reported to the Module Confirmation Board which will consider the circumstances and make any adjustment to marks accordingly.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The action should be reported to the University Progression </a:t>
            </a:r>
            <a:r>
              <a:rPr lang="en-GB">
                <a:latin typeface="Arial" panose="020B0604020202020204" pitchFamily="34" charset="0"/>
                <a:cs typeface="Arial" panose="020B0604020202020204" pitchFamily="34" charset="0"/>
              </a:rPr>
              <a:t>&amp; Award Board (UPAB).</a:t>
            </a:r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1668707"/>
      </p:ext>
    </p:extLst>
  </p:cSld>
  <p:clrMapOvr>
    <a:masterClrMapping/>
  </p:clrMapOvr>
</p:sld>
</file>

<file path=ppt/theme/theme1.xml><?xml version="1.0" encoding="utf-8"?>
<a:theme xmlns:a="http://schemas.openxmlformats.org/drawingml/2006/main" name="WelcomeDoc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 vert="horz" lIns="91440" tIns="45720" rIns="91440" bIns="45720" rtlCol="0" anchor="b" anchorCtr="0">
        <a:noAutofit/>
      </a:bodyPr>
      <a:lstStyle>
        <a:defPPr>
          <a:defRPr sz="3200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Final UoC Accessible PowerPoint" id="{36F4225D-0BB2-4207-908D-D321E576E82D}" vid="{2F22E62B-373E-4A01-9CB9-BC7BCDEEF68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2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3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4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5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6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ppt/theme/themeOverride7.xml><?xml version="1.0" encoding="utf-8"?>
<a:themeOverride xmlns:a="http://schemas.openxmlformats.org/drawingml/2006/main">
  <a:clrScheme name="Blue Warm">
    <a:dk1>
      <a:sysClr val="windowText" lastClr="000000"/>
    </a:dk1>
    <a:lt1>
      <a:sysClr val="window" lastClr="FFFFFF"/>
    </a:lt1>
    <a:dk2>
      <a:srgbClr val="242852"/>
    </a:dk2>
    <a:lt2>
      <a:srgbClr val="ACCBF9"/>
    </a:lt2>
    <a:accent1>
      <a:srgbClr val="4A66AC"/>
    </a:accent1>
    <a:accent2>
      <a:srgbClr val="629DD1"/>
    </a:accent2>
    <a:accent3>
      <a:srgbClr val="297FD5"/>
    </a:accent3>
    <a:accent4>
      <a:srgbClr val="7F8FA9"/>
    </a:accent4>
    <a:accent5>
      <a:srgbClr val="5AA2AE"/>
    </a:accent5>
    <a:accent6>
      <a:srgbClr val="9D90A0"/>
    </a:accent6>
    <a:hlink>
      <a:srgbClr val="9454C3"/>
    </a:hlink>
    <a:folHlink>
      <a:srgbClr val="3EBBF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AAC1447B32C549AF014A2A784BAE66" ma:contentTypeVersion="16" ma:contentTypeDescription="Create a new document." ma:contentTypeScope="" ma:versionID="7f93a6effb90814379b50879cf24b1ef">
  <xsd:schema xmlns:xsd="http://www.w3.org/2001/XMLSchema" xmlns:xs="http://www.w3.org/2001/XMLSchema" xmlns:p="http://schemas.microsoft.com/office/2006/metadata/properties" xmlns:ns2="a30db4f7-15c6-4827-b236-e4b4ddf536c7" xmlns:ns3="4f252923-ed3d-4b1c-8e00-f85ade5f8c7c" targetNamespace="http://schemas.microsoft.com/office/2006/metadata/properties" ma:root="true" ma:fieldsID="9daf46122c593aaeed59a188529f7561" ns2:_="" ns3:_="">
    <xsd:import namespace="a30db4f7-15c6-4827-b236-e4b4ddf536c7"/>
    <xsd:import namespace="4f252923-ed3d-4b1c-8e00-f85ade5f8c7c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30db4f7-15c6-4827-b236-e4b4ddf536c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40a6e7f-be5c-4db6-8a7d-7e294f2142e8}" ma:internalName="TaxCatchAll" ma:showField="CatchAllData" ma:web="a30db4f7-15c6-4827-b236-e4b4ddf536c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f252923-ed3d-4b1c-8e00-f85ade5f8c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64b78912-6706-44cd-be05-92597e5f7f6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30db4f7-15c6-4827-b236-e4b4ddf536c7" xsi:nil="true"/>
    <lcf76f155ced4ddcb4097134ff3c332f xmlns="4f252923-ed3d-4b1c-8e00-f85ade5f8c7c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8D0FB2E-A087-4CC1-A69D-13EA6AE011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30db4f7-15c6-4827-b236-e4b4ddf536c7"/>
    <ds:schemaRef ds:uri="4f252923-ed3d-4b1c-8e00-f85ade5f8c7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50072C5-DDE0-4258-BA7A-4D4B80DFA632}">
  <ds:schemaRefs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http://purl.org/dc/terms/"/>
    <ds:schemaRef ds:uri="http://schemas.microsoft.com/office/2006/documentManagement/types"/>
    <ds:schemaRef ds:uri="http://purl.org/dc/dcmitype/"/>
    <ds:schemaRef ds:uri="http://purl.org/dc/elements/1.1/"/>
    <ds:schemaRef ds:uri="4f252923-ed3d-4b1c-8e00-f85ade5f8c7c"/>
    <ds:schemaRef ds:uri="a30db4f7-15c6-4827-b236-e4b4ddf536c7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EE8C63A-4744-4DE4-BB49-0FF0B5375C6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WelcomeDoc</Template>
  <TotalTime>620</TotalTime>
  <Words>475</Words>
  <Application>Microsoft Office PowerPoint</Application>
  <PresentationFormat>Widescreen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WelcomeDoc</vt:lpstr>
      <vt:lpstr>External Examiner Induction</vt:lpstr>
      <vt:lpstr>Extenuating Circumstances are:</vt:lpstr>
      <vt:lpstr>General Principles</vt:lpstr>
      <vt:lpstr>Extenuating Circumstances Process</vt:lpstr>
      <vt:lpstr>Valid Extenuating Circumstances Claims</vt:lpstr>
      <vt:lpstr>Invalid EC Claims</vt:lpstr>
      <vt:lpstr>Possible Outcomes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 Induction - Assessment Boards</dc:title>
  <dc:creator>Morgan, Freya</dc:creator>
  <cp:keywords/>
  <cp:lastModifiedBy>Speight, Debbie</cp:lastModifiedBy>
  <cp:revision>43</cp:revision>
  <dcterms:created xsi:type="dcterms:W3CDTF">2021-08-18T07:34:25Z</dcterms:created>
  <dcterms:modified xsi:type="dcterms:W3CDTF">2022-10-17T14:25:11Z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0x01010053AAC1447B32C549AF014A2A784BAE66</vt:lpwstr>
  </property>
  <property fmtid="{D5CDD505-2E9C-101B-9397-08002B2CF9AE}" pid="3" name="TaxKeyword">
    <vt:lpwstr/>
  </property>
  <property fmtid="{D5CDD505-2E9C-101B-9397-08002B2CF9AE}" pid="4" name="Order">
    <vt:r8>37361600</vt:r8>
  </property>
  <property fmtid="{D5CDD505-2E9C-101B-9397-08002B2CF9AE}" pid="5" name="_ExtendedDescription">
    <vt:lpwstr/>
  </property>
  <property fmtid="{D5CDD505-2E9C-101B-9397-08002B2CF9AE}" pid="6" name="MediaServiceImageTags">
    <vt:lpwstr/>
  </property>
</Properties>
</file>