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22"/>
  </p:notesMasterIdLst>
  <p:sldIdLst>
    <p:sldId id="256" r:id="rId13"/>
    <p:sldId id="257" r:id="rId14"/>
    <p:sldId id="265" r:id="rId15"/>
    <p:sldId id="266" r:id="rId16"/>
    <p:sldId id="264" r:id="rId17"/>
    <p:sldId id="267" r:id="rId18"/>
    <p:sldId id="262" r:id="rId19"/>
    <p:sldId id="263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52" autoAdjust="0"/>
  </p:normalViewPr>
  <p:slideViewPr>
    <p:cSldViewPr>
      <p:cViewPr varScale="1">
        <p:scale>
          <a:sx n="52" d="100"/>
          <a:sy n="52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21540-8B99-40E1-BB30-BA2B59CC84BC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08422-430D-4568-AC8E-F3111E3D68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913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490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988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668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9986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8422-430D-4568-AC8E-F3111E3D6827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D9CA-90DF-4084-B08C-FC8856DFBF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91D1-83C2-42AA-85C3-AF2C660B6A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CE9C-17E2-49EA-8231-922B4BE81D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7AD51-1A07-4A22-8AC8-679E1EDE96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4176-3020-466C-BFF5-B3F135E523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D5C2E-1CCB-4912-9019-04556239B4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B7A4-A546-4C77-B2CD-470BF1476A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692F7-935A-46F5-85C6-5AC6E9512E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A5F2-D9DE-4849-82A5-54DB5A64F4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74B0-1500-4CC6-98DA-E3B24C513A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CD45-F81C-4653-BD16-38BDDF2718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3C48-4032-4338-89AE-E9177B3330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ECEBB-1403-4030-BB5E-4CE8EA25CE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2B426-AC41-4594-B566-2B929862E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6D3C-CFD6-4DAD-ACFF-89EBB34BCB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293D-5914-4059-9864-7CBA3FC406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BCD-BD33-4504-95E1-D26BDBDA9B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BD68-223C-4C7D-B22B-A0B7DACE9B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10FA-4118-4E0D-84F4-040F6AD1BC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967C-2292-40E8-9C33-E4D7690E67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5767-5C7D-4A7B-A867-B3DCD5C814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BC03-3DBD-4EE7-ACC5-B18C4DFA85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D94F-C25D-45BA-81D1-EA338606B8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0A1D-040F-4E27-AFF6-8337534F82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15FEA-E48D-4F38-ACF4-F296B071C8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0BB5-08EA-45CB-BC2C-1F2342D3F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8B15-750F-4BE7-9240-6C8F9C2066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44D6-0EF9-4250-A4C0-F9B465EDFC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552D-B95C-49E5-BCAE-2E42CD5E85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951-E339-49E1-AEC2-F6C6F8B5B6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36D1-6364-4041-A18A-1D50899D41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B68E-0AB9-41E3-A6FA-2BD947CF18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F570-EC5A-468B-8B88-ABF332680F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3B8B-5B7C-400C-9702-8AE807B99A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F9D36-F6B4-4D6D-A986-DBD62BCBF8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AFD9-57A5-4213-A03A-C661317404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C120-5789-4CBF-BF81-94E94F0385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11BD-1684-485E-BD5F-0026667C09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0AA7-7A3C-4069-8100-16C55F6F44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58FC-AB1C-4618-8FDA-C617C40152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55DA-2A8E-4CF2-85B1-38AB837C75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62F-C01D-4810-BDA6-662A69FB35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6464-C055-44CE-A4F0-7C1760F28C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9D85-65F4-47E2-BEBC-C8B7DCB615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D67F-7C65-415E-A778-1BA2DD55F9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6151-0EA6-48C4-ABC6-A66E8DAE6E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5E794-35AB-49EF-9578-6BF255B5E8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D2F8-C125-4D67-A0CF-BF2613877F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9487-DE35-46D0-BFDC-81F6D9019C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E370-43B1-4C38-B2B0-0652D189B1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EF8EA-17D9-4BE3-A1F4-297FEA710D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9664C-6AEB-42EE-BF00-B031A1D300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B07E-6C02-4625-8CA8-3213387723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D08F-0082-4270-8E93-3A51E9CF4C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1EA8-F41B-4AEE-A7EB-E16FE8390F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5824-C8D2-40E8-9B05-6C98A706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96C2D-3E42-45F4-9713-71934F5CC8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0F5D-E3E1-4383-B96A-BA9DFBA5D9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CDDC-9590-4F50-A5BF-2EBE08E0A9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FED6-3873-438B-B6FD-0D7E9829CE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FC76-73E9-4214-A266-7D69AD1A0F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681F-5166-43C9-BB9F-B66748A490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CC72-3BB7-444E-ABC8-6A8736D0E2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472A-6E2F-4E7B-A9DB-BAE104B960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1297-05BC-4757-8F36-EC9BDB6E6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EF70-78D1-477A-97B1-5D91246768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FC0C-6E62-4320-86BC-3ED3913A61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CFA26-D43C-4C0C-AEB9-722688DC3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E24C-1B74-46A0-828E-83F3BA5077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3AF7-E78A-43B2-9864-461111AA77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870B-8CFC-4514-AB9B-4FE743A17E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F2F8-D00F-403D-8504-35DCC6131F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EDA5-4F69-491F-9448-E5958DF7C5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1810-F577-4368-8D25-11816B7633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F328-2D53-4051-A1F4-C280055AD9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C972-3EEC-4EEF-8F2C-D791B44F99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F696-8D44-41C5-BC62-DC9A1E4924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B344-7758-479F-AFC8-0CDED5F5B2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BC640-9AE8-43D4-8793-33935D3568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2C09-8D85-4FAD-A0D4-51F0175D9B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D915-9F1E-47A3-9F56-C1CD3952FE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E63B-FBE2-4667-AA0C-B74B95BC3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2FAF1-B32A-4C97-AFB2-66A1F84BC5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65C4F-F658-4932-B887-F396A30AE5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37AC-3969-441B-8962-15012AC384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4A53-6381-4728-AA07-36DF30AF00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E3307-9483-4122-8817-A5B25ADA31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0E01-6749-4FD3-8181-9549587DB2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8D40-7DAA-4263-8301-4A1E8DA5A9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6A69-BDA3-4115-845A-17C767A5C7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29BAF-A6DB-46EE-AF54-C6337E94F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DACF-D538-4F22-9980-CB012950DA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86646-E89E-45A5-87CE-8912DC8EA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F7C2-AA46-467E-83C8-65C6358213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2CA1-C196-4A20-9C86-1BB34167AA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DE38-5EF2-48D7-AE9F-73B824D9AA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8726-37AA-4511-9528-B72F9B0697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ADA6-5B1F-44D6-B58F-4CC9F33E4A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455B-878B-440A-8EA0-84059D14AB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7264B-A267-47CB-BD1B-4158DBBF77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C4F3-0561-4087-83D2-812FF3EFCF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6F83-8631-4B38-BEDD-F4E91DFBF7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9B06-5039-435D-84CC-1A6386F570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DF1F4-9D02-412E-916E-E7E72900EA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48B29-5B17-4BE8-9996-9AC69155CD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5C59-5197-443B-9B5B-0F9B2207AB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41D7-DD78-4C60-B46B-1D0483E787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CA1D-41E5-4F80-A0FF-B547FD0224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3B7A-FF6E-412B-B6D8-813865A283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EE960-2E8B-4B23-AF1B-BFFEC8BDDE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1369-B5AD-4DDD-BDE8-656CE6D93B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1104-1357-4DFE-8251-A59C87E25A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230C-2F53-41A6-8A75-1DC130855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85D9-5661-4BFB-9F0B-01B8E8747F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52EE-FDC9-4406-BCEA-46929D0631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3C55-F554-47AA-ABA3-9A36130ADD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2C71C-D675-4CE5-817A-CDD2D5E831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F9E6-9D9B-4EF7-B6FC-D95670D92D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9639-1757-4A4E-AE99-9B45661738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fld id="{B0662480-6AB7-4EBA-B0E3-5A490B33F8C3}" type="datetimeFigureOut">
              <a:rPr lang="en-US" smtClean="0"/>
              <a:pPr/>
              <a:t>5/23/2011</a:t>
            </a:fld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fld id="{AE0C0A2F-81B9-462D-89DD-B47B83BF44F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A16552B-4E0F-4C35-BFA5-D9CFD2DCFD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116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55DE41-AD55-4F79-9E83-922E31FFE6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2391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C6BDC42-84C6-4654-9FE7-0171ABC2EF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3620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B273B0C-1E5A-45E2-818E-6E6F2ED314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319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6CD7D14-5DB0-4238-8A2F-59D128E718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5607" name="Picture 13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024CCB9-8818-4C3F-84C6-6A4C816BEA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78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37895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C280597-EC1B-49CD-9D74-3B3BC69B52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01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50184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763B80A-0FBA-4E78-A05C-1BDDF6F336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624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F4505F3-3169-48FE-98A5-FDBBED5DEB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7476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" descr="pms28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0E866D7-339A-4E85-A052-3109D25801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870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E67A5E2-346E-4439-AF6C-BB5A06990D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9933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  <a:ea typeface="ＭＳ Ｐゴシック" pitchFamily="-6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480720" cy="140416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Confidence, risk, and the journey into praxis: work-based learning and the teacher education curriculum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Alison Iredale</a:t>
            </a:r>
          </a:p>
          <a:p>
            <a:pPr algn="l"/>
            <a:r>
              <a:rPr lang="en-GB" dirty="0" smtClean="0"/>
              <a:t>Wayne Bailey</a:t>
            </a:r>
          </a:p>
          <a:p>
            <a:pPr algn="l"/>
            <a:r>
              <a:rPr lang="en-GB" dirty="0" smtClean="0"/>
              <a:t>Dr Kevin Orr</a:t>
            </a:r>
          </a:p>
          <a:p>
            <a:pPr algn="l"/>
            <a:r>
              <a:rPr lang="en-GB" dirty="0" smtClean="0"/>
              <a:t>Jane Wormald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6552976" cy="1226021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Overview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GB" sz="2400" dirty="0" smtClean="0"/>
              <a:t>Professional knowledge and practice</a:t>
            </a:r>
          </a:p>
          <a:p>
            <a:endParaRPr lang="en-GB" sz="2400" dirty="0" smtClean="0"/>
          </a:p>
          <a:p>
            <a:r>
              <a:rPr lang="en-GB" dirty="0" smtClean="0"/>
              <a:t>Policy discourses</a:t>
            </a:r>
            <a:endParaRPr lang="en-GB" sz="2400" dirty="0" smtClean="0"/>
          </a:p>
          <a:p>
            <a:endParaRPr lang="en-GB" dirty="0"/>
          </a:p>
          <a:p>
            <a:r>
              <a:rPr lang="en-GB" sz="2400" dirty="0" smtClean="0"/>
              <a:t>The inculcation of confidence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i="1" dirty="0" smtClean="0"/>
              <a:t>Accommodation </a:t>
            </a:r>
            <a:r>
              <a:rPr lang="en-GB" sz="2400" i="1" dirty="0"/>
              <a:t>of risk </a:t>
            </a:r>
            <a:endParaRPr lang="en-GB" sz="2400" i="1" dirty="0" smtClean="0"/>
          </a:p>
          <a:p>
            <a:pPr marL="0" indent="0">
              <a:buNone/>
            </a:pPr>
            <a:endParaRPr lang="en-GB" sz="2400" i="1" dirty="0" smtClean="0"/>
          </a:p>
          <a:p>
            <a:r>
              <a:rPr lang="en-GB" sz="2400" i="1" dirty="0" smtClean="0"/>
              <a:t>Eukairia</a:t>
            </a:r>
            <a:endParaRPr lang="en-GB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knowledge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Initial teacher training in the lifelong learning sector</a:t>
            </a:r>
          </a:p>
          <a:p>
            <a:endParaRPr lang="en-US" dirty="0"/>
          </a:p>
          <a:p>
            <a:r>
              <a:rPr lang="en-US" dirty="0" smtClean="0"/>
              <a:t>Legitimate professional knowledge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Technical expertise</a:t>
            </a:r>
          </a:p>
          <a:p>
            <a:endParaRPr lang="en-US" dirty="0"/>
          </a:p>
          <a:p>
            <a:r>
              <a:rPr lang="en-US" dirty="0" smtClean="0"/>
              <a:t>Pedagogic content knowledge</a:t>
            </a:r>
          </a:p>
          <a:p>
            <a:endParaRPr lang="en-US" dirty="0" smtClean="0"/>
          </a:p>
          <a:p>
            <a:r>
              <a:rPr lang="en-US" dirty="0" smtClean="0"/>
              <a:t>Praxis and phronesis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8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discourses and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confidence in regularity </a:t>
            </a:r>
            <a:r>
              <a:rPr lang="en-US" dirty="0" smtClean="0"/>
              <a:t>documents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Standards </a:t>
            </a:r>
            <a:r>
              <a:rPr lang="en-US" dirty="0"/>
              <a:t>as </a:t>
            </a:r>
            <a:r>
              <a:rPr lang="en-US" dirty="0" smtClean="0"/>
              <a:t>qualifications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Power relations and surveillance</a:t>
            </a:r>
          </a:p>
        </p:txBody>
      </p:sp>
    </p:spTree>
    <p:extLst>
      <p:ext uri="{BB962C8B-B14F-4D97-AF65-F5344CB8AC3E}">
        <p14:creationId xmlns:p14="http://schemas.microsoft.com/office/powerpoint/2010/main" xmlns="" val="40577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6769000" cy="1082005"/>
          </a:xfrm>
        </p:spPr>
        <p:txBody>
          <a:bodyPr/>
          <a:lstStyle/>
          <a:p>
            <a:r>
              <a:rPr lang="en-US" dirty="0" smtClean="0"/>
              <a:t>Confidence and the accommodation of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“What is missing from such discourses is the acknowledgement of unpredictability and non-calculability (true risk, that is) as an inherent, disruptive and creative force of teaching and learning, as many educational philosophers have convincingly pointed out”</a:t>
            </a:r>
          </a:p>
          <a:p>
            <a:pPr algn="r">
              <a:buNone/>
            </a:pPr>
            <a:r>
              <a:rPr lang="en-US" i="1" dirty="0"/>
              <a:t> </a:t>
            </a:r>
            <a:r>
              <a:rPr lang="en-US" sz="1800" i="1" dirty="0"/>
              <a:t>(Papastephanou 2006: p50) </a:t>
            </a:r>
            <a:endParaRPr lang="en-GB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010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6985024" cy="1298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Inculcating confidence in trainee teachers. Are </a:t>
            </a:r>
            <a:r>
              <a:rPr lang="en-US" dirty="0"/>
              <a:t>trainee teachers different from other learners?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7975674" cy="1944042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Self-belief</a:t>
            </a:r>
          </a:p>
          <a:p>
            <a:endParaRPr lang="en-US" dirty="0" smtClean="0"/>
          </a:p>
          <a:p>
            <a:r>
              <a:rPr lang="en-US" dirty="0" smtClean="0"/>
              <a:t>Feeling secure</a:t>
            </a:r>
          </a:p>
          <a:p>
            <a:endParaRPr lang="en-US" dirty="0" smtClean="0"/>
          </a:p>
          <a:p>
            <a:r>
              <a:rPr lang="en-US" dirty="0" smtClean="0"/>
              <a:t>Positive feedback</a:t>
            </a:r>
          </a:p>
          <a:p>
            <a:r>
              <a:rPr lang="en-US" dirty="0" smtClean="0"/>
              <a:t>Being treated well</a:t>
            </a:r>
          </a:p>
          <a:p>
            <a:r>
              <a:rPr lang="en-US" dirty="0" smtClean="0"/>
              <a:t>Support, encouragement and reassurance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4293096"/>
            <a:ext cx="806489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“some </a:t>
            </a:r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educators preserve their confidence in "competency-testing" by ignoring the kinds of competence that competency-testing fails to detect”. </a:t>
            </a: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(Schön </a:t>
            </a:r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 Raven and Johnson 2001:</a:t>
            </a: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8)</a:t>
            </a: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7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Eukairia </a:t>
            </a:r>
            <a:r>
              <a:rPr lang="en-US" dirty="0" smtClean="0"/>
              <a:t>–</a:t>
            </a:r>
            <a:r>
              <a:rPr lang="en-GB" dirty="0" smtClean="0"/>
              <a:t> the journey into praxis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“Beyond a narrow treatment of the pressures of production, performance, problem-solving and decision-making as well as beyond the space of distant study viewed as protected and sanitized, there always lies </a:t>
            </a:r>
            <a:r>
              <a:rPr lang="en-GB" i="1" dirty="0" smtClean="0"/>
              <a:t>eukairia (good, appropriate time) for the learning that corresponds to the desire for various ways of knowing and to a reconciled theory and practice”. </a:t>
            </a:r>
          </a:p>
          <a:p>
            <a:pPr algn="r">
              <a:buNone/>
            </a:pPr>
            <a:r>
              <a:rPr lang="en-US" i="1" dirty="0" smtClean="0"/>
              <a:t> </a:t>
            </a:r>
            <a:r>
              <a:rPr lang="en-US" sz="2600" i="1" dirty="0" smtClean="0"/>
              <a:t>(Papastephanou 2006:p50)</a:t>
            </a:r>
            <a:r>
              <a:rPr lang="en-US" i="1" dirty="0" smtClean="0"/>
              <a:t> 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Tensions and imperatives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4015234" cy="38162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From:</a:t>
            </a:r>
          </a:p>
          <a:p>
            <a:r>
              <a:rPr lang="en-GB" dirty="0" smtClean="0"/>
              <a:t>Dominant policy and regulatory discourses </a:t>
            </a:r>
          </a:p>
          <a:p>
            <a:r>
              <a:rPr lang="en-GB" dirty="0" smtClean="0"/>
              <a:t>Professional knowledge and practice as experiential, reflective, distinct and separate</a:t>
            </a:r>
          </a:p>
          <a:p>
            <a:r>
              <a:rPr lang="en-GB" dirty="0" smtClean="0"/>
              <a:t>Higher education as elitist/conceptual/distant from practice 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27984" y="2204864"/>
            <a:ext cx="40152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772"/>
                </a:solidFill>
                <a:latin typeface="+mn-lt"/>
                <a:ea typeface="ＭＳ Ｐゴシック" pitchFamily="-60" charset="-128"/>
                <a:cs typeface="ＭＳ Ｐゴシック" pitchFamily="-6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772"/>
                </a:solidFill>
                <a:latin typeface="+mn-lt"/>
                <a:ea typeface="ＭＳ Ｐゴシック" pitchFamily="-60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772"/>
                </a:solidFill>
                <a:latin typeface="+mn-lt"/>
                <a:ea typeface="ＭＳ Ｐゴシック" pitchFamily="-60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772"/>
                </a:solidFill>
                <a:latin typeface="+mn-lt"/>
                <a:ea typeface="ＭＳ Ｐゴシック" pitchFamily="-60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  <a:ea typeface="ＭＳ Ｐゴシック" pitchFamily="-60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dirty="0" smtClean="0"/>
              <a:t>To</a:t>
            </a:r>
          </a:p>
          <a:p>
            <a:r>
              <a:rPr lang="en-GB" dirty="0" smtClean="0"/>
              <a:t>Formal education as dialogue, as time and space </a:t>
            </a:r>
          </a:p>
          <a:p>
            <a:r>
              <a:rPr lang="en-GB" dirty="0" smtClean="0"/>
              <a:t>Initial teacher training as pause for thought</a:t>
            </a:r>
          </a:p>
          <a:p>
            <a:r>
              <a:rPr lang="en-GB" dirty="0" smtClean="0"/>
              <a:t>Confidence through risk-taking</a:t>
            </a:r>
          </a:p>
          <a:p>
            <a:r>
              <a:rPr lang="en-GB" dirty="0" smtClean="0"/>
              <a:t>Praxis inculcated through Eukairia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Illeris, K. (2011) The fundamentals of workplace learning, Oxon, Routledge</a:t>
            </a:r>
            <a:endParaRPr lang="en-GB" dirty="0"/>
          </a:p>
          <a:p>
            <a:r>
              <a:rPr lang="en-GB" dirty="0" smtClean="0"/>
              <a:t>Iredale, A. (forthcoming) </a:t>
            </a:r>
            <a:r>
              <a:rPr lang="en-US" dirty="0"/>
              <a:t>Down the rabbit-hole: Routinised Practices, Dewey and Teacher Training in the Lifelong Learning </a:t>
            </a:r>
            <a:r>
              <a:rPr lang="en-US" dirty="0" smtClean="0"/>
              <a:t>Sector. </a:t>
            </a:r>
            <a:r>
              <a:rPr lang="en-GB" dirty="0"/>
              <a:t>Journal of Higher Education, Skills and Work Based Learning</a:t>
            </a:r>
            <a:endParaRPr lang="en-GB" dirty="0" smtClean="0"/>
          </a:p>
          <a:p>
            <a:r>
              <a:rPr lang="en-GB" dirty="0" smtClean="0"/>
              <a:t>Papastephanou</a:t>
            </a:r>
            <a:r>
              <a:rPr lang="en-GB" dirty="0"/>
              <a:t>, Marianna (2006). Education, risk and ethics. Ethics and Education 1 (1):47-</a:t>
            </a:r>
            <a:r>
              <a:rPr lang="en-GB" dirty="0" smtClean="0"/>
              <a:t>63</a:t>
            </a:r>
            <a:endParaRPr lang="en-GB" dirty="0"/>
          </a:p>
          <a:p>
            <a:r>
              <a:rPr lang="en-GB" dirty="0"/>
              <a:t>Papastephanou, Marianna (forthcoming). Aristotelian Gnoseology and Work-Based Learning. </a:t>
            </a:r>
            <a:r>
              <a:rPr lang="en-GB" dirty="0" smtClean="0"/>
              <a:t>Journal of Higher </a:t>
            </a:r>
            <a:r>
              <a:rPr lang="en-GB" dirty="0"/>
              <a:t>Education, Skills and Work Based </a:t>
            </a:r>
            <a:r>
              <a:rPr lang="en-GB" dirty="0" smtClean="0"/>
              <a:t>Learning</a:t>
            </a:r>
          </a:p>
          <a:p>
            <a:r>
              <a:rPr lang="en-GB" dirty="0" smtClean="0"/>
              <a:t>Schön, </a:t>
            </a:r>
            <a:r>
              <a:rPr lang="en-GB" dirty="0"/>
              <a:t>D (2001) The Crisis of Professional Knowledge and the Pursuit of an Epistemology of Practice in Raven, J. and Stephenson, J. (2001) Eds. Competence in the Learning Society, New York, Peter </a:t>
            </a:r>
            <a:r>
              <a:rPr lang="en-GB" dirty="0" smtClean="0"/>
              <a:t>Lang</a:t>
            </a:r>
          </a:p>
          <a:p>
            <a:r>
              <a:rPr lang="en-US" dirty="0"/>
              <a:t>Wain, K. (2006-03-01). Contingency, Education, and the Need for Reassurance. Studies in philosophy and education, 25(1), 37-45.doi:10.1007/s11217-006-0001-4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University of 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y of 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1320</TotalTime>
  <Words>492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Theme1</vt:lpstr>
      <vt:lpstr>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Confidence, risk, and the journey into praxis: work-based learning and the teacher education curriculum </vt:lpstr>
      <vt:lpstr>Overview </vt:lpstr>
      <vt:lpstr>Professional knowledge and practice</vt:lpstr>
      <vt:lpstr>Dominant discourses and confidence</vt:lpstr>
      <vt:lpstr>Confidence and the accommodation of risk</vt:lpstr>
      <vt:lpstr>Inculcating confidence in trainee teachers. Are trainee teachers different from other learners? </vt:lpstr>
      <vt:lpstr>Eukairia – the journey into praxis</vt:lpstr>
      <vt:lpstr>Tensions and imperatives </vt:lpstr>
      <vt:lpstr>References</vt:lpstr>
    </vt:vector>
  </TitlesOfParts>
  <Company>University of Huddersfield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devprofile</dc:creator>
  <cp:lastModifiedBy>devprofile</cp:lastModifiedBy>
  <cp:revision>90</cp:revision>
  <dcterms:created xsi:type="dcterms:W3CDTF">2011-03-21T13:07:15Z</dcterms:created>
  <dcterms:modified xsi:type="dcterms:W3CDTF">2011-05-23T12:26:46Z</dcterms:modified>
</cp:coreProperties>
</file>