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1" r:id="rId5"/>
    <p:sldId id="257" r:id="rId6"/>
    <p:sldId id="262" r:id="rId7"/>
    <p:sldId id="265" r:id="rId8"/>
    <p:sldId id="264" r:id="rId9"/>
    <p:sldId id="260" r:id="rId10"/>
    <p:sldId id="266" r:id="rId11"/>
    <p:sldId id="269" r:id="rId12"/>
    <p:sldId id="267" r:id="rId13"/>
    <p:sldId id="263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32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7775F-3F29-1545-BAB0-AB6B7CA74950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D04FB-EAC6-F04A-B4BB-061651C20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2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need for accreditation? Anything beyond imposed deadlines? But without deadlines do we actually do anything?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D04FB-EAC6-F04A-B4BB-061651C205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4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is an AST another example of mastery? They were supposed to be able to do it across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D04FB-EAC6-F04A-B4BB-061651C205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4B426F-70A7-4C7F-BA09-1420B4CAA6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E59F15-45E4-43CA-9DE4-DE22D580A96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b="1" dirty="0"/>
              <a:t>Masters: a route to teacher </a:t>
            </a:r>
            <a:r>
              <a:rPr lang="en-GB" sz="4400" b="1" dirty="0" smtClean="0"/>
              <a:t>professionalism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TEAN at Aston June 2013</a:t>
            </a:r>
          </a:p>
          <a:p>
            <a:endParaRPr lang="en-GB" dirty="0"/>
          </a:p>
          <a:p>
            <a:r>
              <a:rPr lang="en-GB" dirty="0" smtClean="0"/>
              <a:t>Bob Burstow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79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Mastery: Testing the idea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Anecdotal/observational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Examples of changes in practice: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Geography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PE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Year 6 Primary</a:t>
            </a:r>
            <a:br>
              <a:rPr lang="en-GB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Ofsted inspections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Analytical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973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18" b="45946"/>
          <a:stretch/>
        </p:blipFill>
        <p:spPr>
          <a:xfrm>
            <a:off x="547561" y="393150"/>
            <a:ext cx="7488833" cy="20558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17" b="47446"/>
          <a:stretch/>
        </p:blipFill>
        <p:spPr>
          <a:xfrm>
            <a:off x="551505" y="2276872"/>
            <a:ext cx="7329491" cy="20162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14" b="50000"/>
          <a:stretch/>
        </p:blipFill>
        <p:spPr>
          <a:xfrm>
            <a:off x="551504" y="4197832"/>
            <a:ext cx="7188848" cy="201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45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 can't you get there just by experience?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 smtClean="0">
                <a:solidFill>
                  <a:schemeClr val="tx2"/>
                </a:solidFill>
              </a:rPr>
              <a:t>Yes but:</a:t>
            </a:r>
          </a:p>
          <a:p>
            <a:r>
              <a:rPr lang="en-GB" dirty="0" smtClean="0"/>
              <a:t>Speed of arrival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– 2 to 3 years as opposed to ‘a lifetime’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(but not instant – primary teachers researching their own classrooms)</a:t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GB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dirty="0" smtClean="0"/>
              <a:t>Parochialism/breadth and depth of vision</a:t>
            </a:r>
            <a:br>
              <a:rPr lang="en-GB" dirty="0" smtClean="0"/>
            </a:b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You may become a master in your own establishment (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eg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the old ‘Senior Masters’ who predated AST and Assistant Head posts) – but for that school only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Applicability across different establishments</a:t>
            </a:r>
            <a:br>
              <a:rPr lang="en-GB" dirty="0" smtClean="0"/>
            </a:b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(for comparative craft situations see </a:t>
            </a:r>
            <a:b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1800" dirty="0" err="1" smtClean="0">
                <a:solidFill>
                  <a:schemeClr val="tx2">
                    <a:lumMod val="75000"/>
                  </a:schemeClr>
                </a:solidFill>
              </a:rPr>
              <a:t>Sturt</a:t>
            </a: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, G, 1963,The Wheelwrights Shop, CUP)</a:t>
            </a:r>
          </a:p>
          <a:p>
            <a:endParaRPr lang="en-GB" sz="18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679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Tension – a third way?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683568" y="2453837"/>
            <a:ext cx="8046640" cy="1200331"/>
            <a:chOff x="683568" y="2453837"/>
            <a:chExt cx="8046640" cy="1200331"/>
          </a:xfrm>
        </p:grpSpPr>
        <p:sp>
          <p:nvSpPr>
            <p:cNvPr id="3" name="Rectangle 2"/>
            <p:cNvSpPr/>
            <p:nvPr/>
          </p:nvSpPr>
          <p:spPr>
            <a:xfrm>
              <a:off x="683568" y="2453839"/>
              <a:ext cx="208823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/>
                <a:t>The Higher </a:t>
              </a:r>
              <a:r>
                <a:rPr lang="en-GB" dirty="0"/>
                <a:t>Education </a:t>
              </a:r>
              <a:r>
                <a:rPr lang="en-GB" dirty="0" smtClean="0"/>
                <a:t>“</a:t>
              </a:r>
              <a:r>
                <a:rPr lang="en-GB" dirty="0"/>
                <a:t>disposition of enquiry”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6444208" y="2453837"/>
              <a:ext cx="22860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/>
                <a:t>The </a:t>
              </a:r>
              <a:r>
                <a:rPr lang="en-GB" dirty="0"/>
                <a:t>government view of the “apprenticeship” of teachers </a:t>
              </a:r>
            </a:p>
          </p:txBody>
        </p:sp>
        <p:sp>
          <p:nvSpPr>
            <p:cNvPr id="5" name="Left-Right Arrow 4"/>
            <p:cNvSpPr/>
            <p:nvPr/>
          </p:nvSpPr>
          <p:spPr>
            <a:xfrm>
              <a:off x="2339752" y="2852936"/>
              <a:ext cx="3960440" cy="201067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65040" y="4050499"/>
            <a:ext cx="2706695" cy="2455582"/>
            <a:chOff x="1586761" y="4079967"/>
            <a:chExt cx="2706695" cy="2455582"/>
          </a:xfrm>
        </p:grpSpPr>
        <p:sp>
          <p:nvSpPr>
            <p:cNvPr id="6" name="Rectangle 5"/>
            <p:cNvSpPr/>
            <p:nvPr/>
          </p:nvSpPr>
          <p:spPr>
            <a:xfrm>
              <a:off x="2007456" y="4781223"/>
              <a:ext cx="2286000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/>
                <a:t>The school </a:t>
              </a:r>
              <a:r>
                <a:rPr lang="en-GB" dirty="0"/>
                <a:t>as organisation might expect to gain more from their staff studying a practice based masters</a:t>
              </a:r>
            </a:p>
          </p:txBody>
        </p:sp>
        <p:sp>
          <p:nvSpPr>
            <p:cNvPr id="8" name="Down Arrow 7"/>
            <p:cNvSpPr/>
            <p:nvPr/>
          </p:nvSpPr>
          <p:spPr>
            <a:xfrm rot="18264198">
              <a:off x="2702721" y="2964007"/>
              <a:ext cx="191157" cy="242307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302750" y="3994570"/>
            <a:ext cx="3941150" cy="2556290"/>
            <a:chOff x="4302750" y="3994570"/>
            <a:chExt cx="3941150" cy="2556290"/>
          </a:xfrm>
        </p:grpSpPr>
        <p:sp>
          <p:nvSpPr>
            <p:cNvPr id="7" name="Rectangle 6"/>
            <p:cNvSpPr/>
            <p:nvPr/>
          </p:nvSpPr>
          <p:spPr>
            <a:xfrm>
              <a:off x="5076056" y="4796534"/>
              <a:ext cx="3167844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/>
                <a:t>The collegiality </a:t>
              </a:r>
              <a:r>
                <a:rPr lang="en-GB" dirty="0"/>
                <a:t>inherent in many of the current practice-based degrees might be expected to generate a stronger coherent reflective and proactive workforce </a:t>
              </a:r>
            </a:p>
          </p:txBody>
        </p:sp>
        <p:sp>
          <p:nvSpPr>
            <p:cNvPr id="9" name="Down Arrow 8"/>
            <p:cNvSpPr/>
            <p:nvPr/>
          </p:nvSpPr>
          <p:spPr>
            <a:xfrm rot="2875493">
              <a:off x="5417230" y="2880090"/>
              <a:ext cx="194117" cy="242307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60325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100" dirty="0" smtClean="0"/>
              <a:t>Burstow, </a:t>
            </a:r>
            <a:r>
              <a:rPr lang="en-GB" sz="2100" dirty="0"/>
              <a:t>B. &amp; </a:t>
            </a:r>
            <a:r>
              <a:rPr lang="en-GB" sz="2100" dirty="0" smtClean="0"/>
              <a:t>Maguire, </a:t>
            </a:r>
            <a:r>
              <a:rPr lang="en-GB" sz="2100" dirty="0"/>
              <a:t>M. </a:t>
            </a:r>
            <a:r>
              <a:rPr lang="en-GB" sz="2100" dirty="0" smtClean="0"/>
              <a:t>2013. </a:t>
            </a:r>
            <a:r>
              <a:rPr lang="en-GB" sz="2100" dirty="0"/>
              <a:t>Disentangling What it Means to be a Teacher in the Twenty-first Century: Policy and Practice in Teachers’ Continuous Professional Learning. </a:t>
            </a:r>
            <a:r>
              <a:rPr lang="en-GB" sz="2100" i="1" dirty="0"/>
              <a:t>In:</a:t>
            </a:r>
            <a:r>
              <a:rPr lang="en-GB" sz="2100" dirty="0"/>
              <a:t> MCNAMARA, O. (ed.) </a:t>
            </a:r>
            <a:r>
              <a:rPr lang="en-GB" sz="2100" i="1" dirty="0"/>
              <a:t>Teacher learning in the workplace: widening perspectives on practice and policy.</a:t>
            </a:r>
            <a:r>
              <a:rPr lang="en-GB" sz="2100" dirty="0"/>
              <a:t> London: </a:t>
            </a:r>
            <a:r>
              <a:rPr lang="en-GB" sz="2100" dirty="0" smtClean="0"/>
              <a:t>Springer</a:t>
            </a:r>
            <a:br>
              <a:rPr lang="en-GB" sz="2100" dirty="0" smtClean="0"/>
            </a:br>
            <a:endParaRPr lang="en-GB" sz="2100" dirty="0" smtClean="0"/>
          </a:p>
          <a:p>
            <a:pPr marL="0" indent="0">
              <a:buNone/>
            </a:pPr>
            <a:r>
              <a:rPr lang="en-GB" sz="2100" dirty="0" smtClean="0"/>
              <a:t>Burstow, </a:t>
            </a:r>
            <a:r>
              <a:rPr lang="en-GB" sz="2100" dirty="0"/>
              <a:t>B. &amp; </a:t>
            </a:r>
            <a:r>
              <a:rPr lang="en-GB" sz="2100" dirty="0" smtClean="0"/>
              <a:t>Winch, </a:t>
            </a:r>
            <a:r>
              <a:rPr lang="en-GB" sz="2100" dirty="0"/>
              <a:t>C. 2013. Providing for the Professional Development of Teachers in England: a contemporary account of a government led intervention. </a:t>
            </a:r>
            <a:r>
              <a:rPr lang="en-GB" sz="2100" i="1" dirty="0"/>
              <a:t>Professional Development in Education </a:t>
            </a:r>
            <a:r>
              <a:rPr lang="en-GB" sz="2100" dirty="0"/>
              <a:t>in press</a:t>
            </a:r>
            <a:r>
              <a:rPr lang="en-GB" sz="2100" dirty="0" smtClean="0"/>
              <a:t>.</a:t>
            </a:r>
            <a:br>
              <a:rPr lang="en-GB" sz="2100" dirty="0" smtClean="0"/>
            </a:br>
            <a:endParaRPr lang="en-GB" sz="2100" dirty="0" smtClean="0"/>
          </a:p>
          <a:p>
            <a:pPr marL="0" indent="0">
              <a:buNone/>
            </a:pPr>
            <a:r>
              <a:rPr lang="en-GB" sz="2100" dirty="0" smtClean="0"/>
              <a:t>Daly, </a:t>
            </a:r>
            <a:r>
              <a:rPr lang="en-GB" sz="2100" dirty="0"/>
              <a:t>C., </a:t>
            </a:r>
            <a:r>
              <a:rPr lang="en-GB" sz="2100" dirty="0" err="1" smtClean="0"/>
              <a:t>Pachler</a:t>
            </a:r>
            <a:r>
              <a:rPr lang="en-GB" sz="2100" dirty="0" smtClean="0"/>
              <a:t>, </a:t>
            </a:r>
            <a:r>
              <a:rPr lang="en-GB" sz="2100" dirty="0"/>
              <a:t>N. &amp; </a:t>
            </a:r>
            <a:r>
              <a:rPr lang="en-GB" sz="2100" dirty="0" smtClean="0"/>
              <a:t>Lambert, </a:t>
            </a:r>
            <a:r>
              <a:rPr lang="en-GB" sz="2100" dirty="0"/>
              <a:t>D. 2004. Teacher learning: towards a professional academy. </a:t>
            </a:r>
            <a:r>
              <a:rPr lang="en-GB" sz="2100" i="1" dirty="0"/>
              <a:t>Teaching in Higher Education,</a:t>
            </a:r>
            <a:r>
              <a:rPr lang="en-GB" sz="2100" dirty="0"/>
              <a:t> 9</a:t>
            </a:r>
            <a:r>
              <a:rPr lang="en-GB" sz="2100" b="1" dirty="0"/>
              <a:t>,</a:t>
            </a:r>
            <a:r>
              <a:rPr lang="en-GB" sz="2100" dirty="0"/>
              <a:t> 99-111</a:t>
            </a:r>
            <a:r>
              <a:rPr lang="en-GB" sz="2100" dirty="0" smtClean="0"/>
              <a:t>.</a:t>
            </a:r>
            <a:br>
              <a:rPr lang="en-GB" sz="2100" dirty="0" smtClean="0"/>
            </a:br>
            <a:endParaRPr lang="en-GB" sz="2100" dirty="0" smtClean="0"/>
          </a:p>
          <a:p>
            <a:pPr marL="0" indent="0">
              <a:buNone/>
            </a:pPr>
            <a:r>
              <a:rPr lang="en-GB" sz="2100" dirty="0"/>
              <a:t>DCSF 2008. Being the best for our children: Releasing talent for teaching and learning. Nottingham: Department for Children Schools and Families</a:t>
            </a:r>
            <a:r>
              <a:rPr lang="en-GB" sz="2100" dirty="0" smtClean="0"/>
              <a:t>.</a:t>
            </a:r>
            <a:br>
              <a:rPr lang="en-GB" sz="2100" dirty="0" smtClean="0"/>
            </a:br>
            <a:endParaRPr lang="en-GB" sz="2100" dirty="0" smtClean="0"/>
          </a:p>
          <a:p>
            <a:pPr marL="0" indent="0">
              <a:buNone/>
            </a:pPr>
            <a:r>
              <a:rPr lang="en-GB" sz="2100" dirty="0" err="1" smtClean="0"/>
              <a:t>Seabourne</a:t>
            </a:r>
            <a:r>
              <a:rPr lang="en-GB" sz="2100" dirty="0" smtClean="0"/>
              <a:t>, </a:t>
            </a:r>
            <a:r>
              <a:rPr lang="en-GB" sz="2100" dirty="0"/>
              <a:t>P. 2009. TDA:  A longitudinal review of the postgraduate professional development of teachers</a:t>
            </a:r>
            <a:r>
              <a:rPr lang="en-GB" sz="2100" dirty="0" smtClean="0"/>
              <a:t>.</a:t>
            </a:r>
            <a:br>
              <a:rPr lang="en-GB" sz="2100" dirty="0" smtClean="0"/>
            </a:br>
            <a:endParaRPr lang="en-GB" sz="2100" dirty="0" smtClean="0"/>
          </a:p>
          <a:p>
            <a:pPr marL="0" indent="0">
              <a:buNone/>
            </a:pPr>
            <a:r>
              <a:rPr lang="en-GB" sz="2100" dirty="0"/>
              <a:t>UCET. Teaching – a Masters profession? The continuing conversation.  UCET, </a:t>
            </a:r>
            <a:r>
              <a:rPr lang="en-GB" sz="2100" dirty="0" smtClean="0"/>
              <a:t>2009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123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39552" y="18448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Is the advent, and increasing acceptance of, a master’s degree for teachers nothing more than an extension of the “technicality” of legitimising a qualification already identified as “post-graduate”?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3573016"/>
            <a:ext cx="3794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Is </a:t>
            </a:r>
            <a:r>
              <a:rPr lang="en-GB" dirty="0" smtClean="0"/>
              <a:t>this </a:t>
            </a:r>
            <a:r>
              <a:rPr lang="en-GB" dirty="0"/>
              <a:t>more than just opportunism and an extension of the top-down passive-recipient form of CPD? </a:t>
            </a:r>
          </a:p>
        </p:txBody>
      </p:sp>
      <p:sp>
        <p:nvSpPr>
          <p:cNvPr id="7" name="Rectangle 6"/>
          <p:cNvSpPr/>
          <p:nvPr/>
        </p:nvSpPr>
        <p:spPr>
          <a:xfrm>
            <a:off x="564828" y="4799480"/>
            <a:ext cx="3575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Does a master’s </a:t>
            </a:r>
            <a:r>
              <a:rPr lang="en-GB" dirty="0"/>
              <a:t>qualification actually confer any significant or extra factor? </a:t>
            </a:r>
          </a:p>
        </p:txBody>
      </p:sp>
    </p:spTree>
    <p:extLst>
      <p:ext uri="{BB962C8B-B14F-4D97-AF65-F5344CB8AC3E}">
        <p14:creationId xmlns:p14="http://schemas.microsoft.com/office/powerpoint/2010/main" val="141019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225280" y="1360944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TEAN 2009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“a </a:t>
            </a:r>
            <a:r>
              <a:rPr lang="en-GB" dirty="0"/>
              <a:t>level of professional accomplishment,”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“</a:t>
            </a:r>
            <a:r>
              <a:rPr lang="en-GB" dirty="0"/>
              <a:t>a disposition towards enquiry and the use of research to inform teaching”,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“</a:t>
            </a:r>
            <a:r>
              <a:rPr lang="en-GB" dirty="0"/>
              <a:t>a recognition of complexity and the necessity of engaging in on-going understanding of complex matters”.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“mastery </a:t>
            </a:r>
            <a:r>
              <a:rPr lang="en-GB" dirty="0"/>
              <a:t>of a professional repertoire – attests to professional and academic accomplishment… all teachers should be masters of their profession”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/>
              <a:t>“skilled performance – mastery”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1360944"/>
            <a:ext cx="37394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QAA 2011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systematic </a:t>
            </a:r>
            <a:r>
              <a:rPr lang="en-GB" dirty="0"/>
              <a:t>understanding of </a:t>
            </a:r>
            <a:r>
              <a:rPr lang="en-GB" dirty="0" smtClean="0"/>
              <a:t>knowledge…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critical </a:t>
            </a:r>
            <a:r>
              <a:rPr lang="en-GB" dirty="0"/>
              <a:t>awareness of current problems and/or new </a:t>
            </a:r>
            <a:r>
              <a:rPr lang="en-GB" dirty="0" smtClean="0"/>
              <a:t>insights…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comprehensive </a:t>
            </a:r>
            <a:r>
              <a:rPr lang="en-GB" dirty="0"/>
              <a:t>understanding of </a:t>
            </a:r>
            <a:r>
              <a:rPr lang="en-GB" dirty="0" smtClean="0"/>
              <a:t>techniques…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originality </a:t>
            </a:r>
            <a:r>
              <a:rPr lang="en-GB" dirty="0"/>
              <a:t>in the application of </a:t>
            </a:r>
            <a:r>
              <a:rPr lang="en-GB" dirty="0" smtClean="0"/>
              <a:t>knowledge…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practical understanding…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conceptual </a:t>
            </a:r>
            <a:r>
              <a:rPr lang="en-GB" dirty="0"/>
              <a:t>understanding </a:t>
            </a:r>
            <a:r>
              <a:rPr lang="en-GB" dirty="0" smtClean="0"/>
              <a:t>enabling </a:t>
            </a:r>
            <a:r>
              <a:rPr lang="en-GB" dirty="0"/>
              <a:t>the </a:t>
            </a:r>
            <a:r>
              <a:rPr lang="en-GB" dirty="0" smtClean="0"/>
              <a:t>critical evaluation of current </a:t>
            </a:r>
            <a:r>
              <a:rPr lang="en-GB" dirty="0"/>
              <a:t>research </a:t>
            </a:r>
          </a:p>
        </p:txBody>
      </p:sp>
    </p:spTree>
    <p:extLst>
      <p:ext uri="{BB962C8B-B14F-4D97-AF65-F5344CB8AC3E}">
        <p14:creationId xmlns:p14="http://schemas.microsoft.com/office/powerpoint/2010/main" val="343764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11560" y="2348880"/>
            <a:ext cx="6336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n </a:t>
            </a:r>
            <a:r>
              <a:rPr lang="en-GB" dirty="0"/>
              <a:t>effective form of professional development </a:t>
            </a:r>
            <a:r>
              <a:rPr lang="en-GB" dirty="0" smtClean="0"/>
              <a:t>in </a:t>
            </a:r>
            <a:r>
              <a:rPr lang="en-GB" dirty="0"/>
              <a:t>terms of the self-image of participants and changes in their </a:t>
            </a:r>
            <a:r>
              <a:rPr lang="en-GB" dirty="0" smtClean="0"/>
              <a:t>practice (</a:t>
            </a:r>
            <a:r>
              <a:rPr lang="en-GB" dirty="0" err="1" smtClean="0"/>
              <a:t>Seabourne</a:t>
            </a:r>
            <a:r>
              <a:rPr lang="en-GB" dirty="0" smtClean="0"/>
              <a:t> 2009)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347864" y="4100879"/>
            <a:ext cx="5323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 </a:t>
            </a:r>
            <a:r>
              <a:rPr lang="en-GB" dirty="0"/>
              <a:t>high </a:t>
            </a:r>
            <a:r>
              <a:rPr lang="en-GB" dirty="0" smtClean="0"/>
              <a:t>level understanding </a:t>
            </a:r>
            <a:r>
              <a:rPr lang="en-GB" dirty="0"/>
              <a:t>of the way in which theory and cutting edge research informs </a:t>
            </a:r>
            <a:r>
              <a:rPr lang="en-GB" dirty="0" smtClean="0"/>
              <a:t>practice</a:t>
            </a:r>
          </a:p>
          <a:p>
            <a:r>
              <a:rPr lang="en-GB" dirty="0" smtClean="0"/>
              <a:t>(Burstow &amp; Maguire 2013)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41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062510" y="180573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medieval idea of artists, masons and other skilled trades producing master-works as a transition point between journeyman and mastery </a:t>
            </a:r>
            <a:r>
              <a:rPr lang="en-GB" dirty="0" smtClean="0"/>
              <a:t>levels. </a:t>
            </a:r>
          </a:p>
          <a:p>
            <a:r>
              <a:rPr lang="en-GB" dirty="0" smtClean="0"/>
              <a:t>(Hopkins 2010)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860032" y="4052971"/>
            <a:ext cx="35489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idea of a practice-focussed (or pedagogy –focussed) degree recognising  ‘mastery’ of practice within the classroom 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4083306"/>
            <a:ext cx="32403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more theoretically-focussed master’s degree </a:t>
            </a:r>
            <a:r>
              <a:rPr lang="en-GB" dirty="0" smtClean="0"/>
              <a:t>conferring (developing?) </a:t>
            </a:r>
            <a:r>
              <a:rPr lang="en-GB" dirty="0"/>
              <a:t>mastery of the specialist subject</a:t>
            </a:r>
          </a:p>
        </p:txBody>
      </p:sp>
    </p:spTree>
    <p:extLst>
      <p:ext uri="{BB962C8B-B14F-4D97-AF65-F5344CB8AC3E}">
        <p14:creationId xmlns:p14="http://schemas.microsoft.com/office/powerpoint/2010/main" val="1232579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Tensions?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656184" y="1556791"/>
            <a:ext cx="8067004" cy="1200330"/>
            <a:chOff x="656184" y="1556791"/>
            <a:chExt cx="8067004" cy="1200330"/>
          </a:xfrm>
        </p:grpSpPr>
        <p:sp>
          <p:nvSpPr>
            <p:cNvPr id="3" name="Rectangle 2"/>
            <p:cNvSpPr/>
            <p:nvPr/>
          </p:nvSpPr>
          <p:spPr>
            <a:xfrm>
              <a:off x="656184" y="1556792"/>
              <a:ext cx="208823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/>
                <a:t>The Higher </a:t>
              </a:r>
              <a:r>
                <a:rPr lang="en-GB" dirty="0"/>
                <a:t>Education </a:t>
              </a:r>
              <a:r>
                <a:rPr lang="en-GB" dirty="0" smtClean="0"/>
                <a:t>“</a:t>
              </a:r>
              <a:r>
                <a:rPr lang="en-GB" dirty="0"/>
                <a:t>disposition of enquiry”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6437188" y="1556791"/>
              <a:ext cx="22860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/>
                <a:t>The </a:t>
              </a:r>
              <a:r>
                <a:rPr lang="en-GB" dirty="0"/>
                <a:t>government view of the “apprenticeship” of teachers </a:t>
              </a:r>
            </a:p>
          </p:txBody>
        </p:sp>
        <p:sp>
          <p:nvSpPr>
            <p:cNvPr id="5" name="Left-Right Arrow 4"/>
            <p:cNvSpPr/>
            <p:nvPr/>
          </p:nvSpPr>
          <p:spPr>
            <a:xfrm>
              <a:off x="2455416" y="1955888"/>
              <a:ext cx="3960440" cy="201067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56184" y="2841254"/>
            <a:ext cx="7804248" cy="656921"/>
            <a:chOff x="656184" y="2841254"/>
            <a:chExt cx="7804248" cy="656921"/>
          </a:xfrm>
        </p:grpSpPr>
        <p:sp>
          <p:nvSpPr>
            <p:cNvPr id="9" name="Left-Right Arrow 8"/>
            <p:cNvSpPr/>
            <p:nvPr/>
          </p:nvSpPr>
          <p:spPr>
            <a:xfrm>
              <a:off x="2525564" y="3212976"/>
              <a:ext cx="3960440" cy="201067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6184" y="3128843"/>
              <a:ext cx="1611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Profession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32240" y="3128843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Craft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41688" y="2841254"/>
              <a:ext cx="1728192" cy="371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Viewpoint</a:t>
              </a:r>
              <a:endParaRPr lang="en-GB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56184" y="3923764"/>
            <a:ext cx="7788844" cy="570771"/>
            <a:chOff x="656184" y="3923764"/>
            <a:chExt cx="7788844" cy="570771"/>
          </a:xfrm>
        </p:grpSpPr>
        <p:sp>
          <p:nvSpPr>
            <p:cNvPr id="10" name="Left-Right Arrow 9"/>
            <p:cNvSpPr/>
            <p:nvPr/>
          </p:nvSpPr>
          <p:spPr>
            <a:xfrm>
              <a:off x="2525564" y="4293096"/>
              <a:ext cx="3960440" cy="201067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6184" y="4125203"/>
              <a:ext cx="1611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</a:t>
              </a:r>
              <a:r>
                <a:rPr lang="en-GB" dirty="0" smtClean="0"/>
                <a:t>rganisation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16836" y="4108430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Individual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13696" y="392376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Beneficiary</a:t>
              </a:r>
              <a:endParaRPr lang="en-GB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56184" y="5107552"/>
            <a:ext cx="7588224" cy="552922"/>
            <a:chOff x="656184" y="5107552"/>
            <a:chExt cx="7588224" cy="552922"/>
          </a:xfrm>
        </p:grpSpPr>
        <p:sp>
          <p:nvSpPr>
            <p:cNvPr id="8" name="Left-Right Arrow 7"/>
            <p:cNvSpPr/>
            <p:nvPr/>
          </p:nvSpPr>
          <p:spPr>
            <a:xfrm>
              <a:off x="2525564" y="5445224"/>
              <a:ext cx="3960440" cy="201067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65940" y="5107552"/>
              <a:ext cx="2382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Source of initiative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6184" y="5291142"/>
              <a:ext cx="1611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Top-down</a:t>
              </a:r>
              <a:endParaRPr lang="en-GB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32240" y="5270182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Bottom-up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185162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CPD Programmes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42584"/>
            <a:ext cx="5544616" cy="4782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4738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CPD Programmes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7"/>
            <a:ext cx="6048672" cy="451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977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Mastery: So how can we tell?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Stance –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distance -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moving away from the emotive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personal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/>
              <a:t>Inspiration –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the light bulb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moment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/>
              <a:t>Change –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in practice, approach,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understanding</a:t>
            </a:r>
            <a:br>
              <a:rPr lang="en-GB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/>
              <a:t>Confidence –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encouraged by depth of understanding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02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229</TotalTime>
  <Words>469</Words>
  <Application>Microsoft Macintosh PowerPoint</Application>
  <PresentationFormat>On-screen Show (4:3)</PresentationFormat>
  <Paragraphs>69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Masters: a route to teacher professionalism</vt:lpstr>
      <vt:lpstr>Questions</vt:lpstr>
      <vt:lpstr>Answers</vt:lpstr>
      <vt:lpstr>Answers</vt:lpstr>
      <vt:lpstr>Issues</vt:lpstr>
      <vt:lpstr>Tensions?</vt:lpstr>
      <vt:lpstr>CPD Programmes</vt:lpstr>
      <vt:lpstr>CPD Programmes</vt:lpstr>
      <vt:lpstr>Mastery: So how can we tell?</vt:lpstr>
      <vt:lpstr>Mastery: Testing the idea</vt:lpstr>
      <vt:lpstr>PowerPoint Presentation</vt:lpstr>
      <vt:lpstr>So can't you get there just by experience?</vt:lpstr>
      <vt:lpstr>Tension – a third way?</vt:lpstr>
      <vt:lpstr>Thank you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Masters: a route to teacher professionalism</dc:title>
  <dc:creator>Bob</dc:creator>
  <cp:lastModifiedBy>Bob Burstow</cp:lastModifiedBy>
  <cp:revision>14</cp:revision>
  <dcterms:created xsi:type="dcterms:W3CDTF">2013-05-30T12:03:02Z</dcterms:created>
  <dcterms:modified xsi:type="dcterms:W3CDTF">2013-06-04T06:57:53Z</dcterms:modified>
</cp:coreProperties>
</file>