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5" r:id="rId13"/>
    <p:sldId id="268" r:id="rId14"/>
    <p:sldId id="269" r:id="rId15"/>
    <p:sldId id="270" r:id="rId16"/>
    <p:sldId id="271" r:id="rId17"/>
    <p:sldId id="272" r:id="rId18"/>
    <p:sldId id="273" r:id="rId19"/>
    <p:sldId id="274" r:id="rId2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5F62ED25-7977-4F1E-A28A-EC81CBB72320}" type="datetimeFigureOut">
              <a:rPr lang="en-GB" smtClean="0"/>
              <a:t>16/10/2011</a:t>
            </a:fld>
            <a:endParaRPr lang="en-GB"/>
          </a:p>
        </p:txBody>
      </p:sp>
      <p:sp>
        <p:nvSpPr>
          <p:cNvPr id="19" name="Footer Placeholder 18"/>
          <p:cNvSpPr>
            <a:spLocks noGrp="1"/>
          </p:cNvSpPr>
          <p:nvPr>
            <p:ph type="ftr" sz="quarter" idx="11"/>
          </p:nvPr>
        </p:nvSpPr>
        <p:spPr/>
        <p:txBody>
          <a:bodyPr/>
          <a:lstStyle/>
          <a:p>
            <a:endParaRPr lang="en-GB"/>
          </a:p>
        </p:txBody>
      </p:sp>
      <p:sp>
        <p:nvSpPr>
          <p:cNvPr id="27" name="Slide Number Placeholder 26"/>
          <p:cNvSpPr>
            <a:spLocks noGrp="1"/>
          </p:cNvSpPr>
          <p:nvPr>
            <p:ph type="sldNum" sz="quarter" idx="12"/>
          </p:nvPr>
        </p:nvSpPr>
        <p:spPr/>
        <p:txBody>
          <a:bodyPr/>
          <a:lstStyle/>
          <a:p>
            <a:fld id="{C16B77BC-D639-4168-8B85-2CE1861B4D86}"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62ED25-7977-4F1E-A28A-EC81CBB72320}" type="datetimeFigureOut">
              <a:rPr lang="en-GB" smtClean="0"/>
              <a:t>16/10/2011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6B77BC-D639-4168-8B85-2CE1861B4D86}"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62ED25-7977-4F1E-A28A-EC81CBB72320}" type="datetimeFigureOut">
              <a:rPr lang="en-GB" smtClean="0"/>
              <a:t>16/10/2011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6B77BC-D639-4168-8B85-2CE1861B4D86}"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F62ED25-7977-4F1E-A28A-EC81CBB72320}" type="datetimeFigureOut">
              <a:rPr lang="en-GB" smtClean="0"/>
              <a:t>16/10/2011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6B77BC-D639-4168-8B85-2CE1861B4D86}" type="slidenum">
              <a:rPr lang="en-GB" smtClean="0"/>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5F62ED25-7977-4F1E-A28A-EC81CBB72320}" type="datetimeFigureOut">
              <a:rPr lang="en-GB" smtClean="0"/>
              <a:t>16/10/2011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16B77BC-D639-4168-8B85-2CE1861B4D86}"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F62ED25-7977-4F1E-A28A-EC81CBB72320}" type="datetimeFigureOut">
              <a:rPr lang="en-GB" smtClean="0"/>
              <a:t>16/10/2011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6B77BC-D639-4168-8B85-2CE1861B4D86}" type="slidenum">
              <a:rPr lang="en-GB" smtClean="0"/>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F62ED25-7977-4F1E-A28A-EC81CBB72320}" type="datetimeFigureOut">
              <a:rPr lang="en-GB" smtClean="0"/>
              <a:t>16/10/2011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16B77BC-D639-4168-8B85-2CE1861B4D86}" type="slidenum">
              <a:rPr lang="en-GB" smtClean="0"/>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5F62ED25-7977-4F1E-A28A-EC81CBB72320}" type="datetimeFigureOut">
              <a:rPr lang="en-GB" smtClean="0"/>
              <a:t>16/10/2011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16B77BC-D639-4168-8B85-2CE1861B4D86}" type="slidenum">
              <a:rPr lang="en-GB" smtClean="0"/>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62ED25-7977-4F1E-A28A-EC81CBB72320}" type="datetimeFigureOut">
              <a:rPr lang="en-GB" smtClean="0"/>
              <a:t>16/10/2011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16B77BC-D639-4168-8B85-2CE1861B4D86}"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5F62ED25-7977-4F1E-A28A-EC81CBB72320}" type="datetimeFigureOut">
              <a:rPr lang="en-GB" smtClean="0"/>
              <a:t>16/10/2011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16B77BC-D639-4168-8B85-2CE1861B4D86}" type="slidenum">
              <a:rPr lang="en-GB" smtClean="0"/>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5F62ED25-7977-4F1E-A28A-EC81CBB72320}" type="datetimeFigureOut">
              <a:rPr lang="en-GB" smtClean="0"/>
              <a:t>16/10/2011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a:xfrm>
            <a:off x="8077200" y="6356350"/>
            <a:ext cx="609600" cy="365125"/>
          </a:xfrm>
        </p:spPr>
        <p:txBody>
          <a:bodyPr/>
          <a:lstStyle/>
          <a:p>
            <a:fld id="{C16B77BC-D639-4168-8B85-2CE1861B4D86}" type="slidenum">
              <a:rPr lang="en-GB" smtClean="0"/>
              <a:t>‹#›</a:t>
            </a:fld>
            <a:endParaRPr lang="en-GB"/>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5F62ED25-7977-4F1E-A28A-EC81CBB72320}" type="datetimeFigureOut">
              <a:rPr lang="en-GB" smtClean="0"/>
              <a:t>16/10/2011</a:t>
            </a:fld>
            <a:endParaRPr lang="en-GB"/>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GB"/>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C16B77BC-D639-4168-8B85-2CE1861B4D86}" type="slidenum">
              <a:rPr lang="en-GB" smtClean="0"/>
              <a:t>‹#›</a:t>
            </a:fld>
            <a:endParaRPr lang="en-GB"/>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GB" sz="2800" dirty="0" smtClean="0"/>
              <a:t>A Future for Initial Teacher Education and Training in Wales</a:t>
            </a:r>
            <a:endParaRPr lang="en-GB" sz="2800" dirty="0"/>
          </a:p>
        </p:txBody>
      </p:sp>
      <p:sp>
        <p:nvSpPr>
          <p:cNvPr id="3" name="Subtitle 2"/>
          <p:cNvSpPr>
            <a:spLocks noGrp="1"/>
          </p:cNvSpPr>
          <p:nvPr>
            <p:ph type="subTitle" idx="1"/>
          </p:nvPr>
        </p:nvSpPr>
        <p:spPr/>
        <p:txBody>
          <a:bodyPr>
            <a:normAutofit/>
          </a:bodyPr>
          <a:lstStyle/>
          <a:p>
            <a:endParaRPr lang="en-GB" sz="2400" dirty="0" smtClean="0"/>
          </a:p>
          <a:p>
            <a:r>
              <a:rPr lang="en-GB" sz="2400" dirty="0" smtClean="0"/>
              <a:t>Dr Carl Peters</a:t>
            </a:r>
          </a:p>
          <a:p>
            <a:r>
              <a:rPr lang="en-GB" sz="2400" dirty="0" smtClean="0"/>
              <a:t>Executive Dean, Faculty of Education and Social Sciences, University of Wales, Newport</a:t>
            </a:r>
            <a:endParaRPr lang="en-GB" sz="24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Features of good induction (Howe 2006 in Donaldson)</a:t>
            </a:r>
            <a:endParaRPr lang="en-GB" sz="3200" dirty="0"/>
          </a:p>
        </p:txBody>
      </p:sp>
      <p:sp>
        <p:nvSpPr>
          <p:cNvPr id="3" name="Content Placeholder 2"/>
          <p:cNvSpPr>
            <a:spLocks noGrp="1"/>
          </p:cNvSpPr>
          <p:nvPr>
            <p:ph idx="1"/>
          </p:nvPr>
        </p:nvSpPr>
        <p:spPr/>
        <p:txBody>
          <a:bodyPr/>
          <a:lstStyle/>
          <a:p>
            <a:r>
              <a:rPr lang="en-GB" dirty="0" smtClean="0"/>
              <a:t>Individual induction plans and funds</a:t>
            </a:r>
          </a:p>
          <a:p>
            <a:r>
              <a:rPr lang="en-GB" dirty="0" smtClean="0"/>
              <a:t>Involvement of HEIs in the first year</a:t>
            </a:r>
          </a:p>
          <a:p>
            <a:r>
              <a:rPr lang="en-GB" dirty="0" smtClean="0"/>
              <a:t>Reduced teaching workload</a:t>
            </a:r>
          </a:p>
          <a:p>
            <a:r>
              <a:rPr lang="en-GB" dirty="0" smtClean="0"/>
              <a:t>Collaborative training ethos in schools</a:t>
            </a:r>
          </a:p>
          <a:p>
            <a:r>
              <a:rPr lang="en-GB" dirty="0" smtClean="0"/>
              <a:t>Separation of support and assessment of induction</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International lessons</a:t>
            </a:r>
            <a:endParaRPr lang="en-GB" sz="3200" dirty="0"/>
          </a:p>
        </p:txBody>
      </p:sp>
      <p:sp>
        <p:nvSpPr>
          <p:cNvPr id="3" name="Content Placeholder 2"/>
          <p:cNvSpPr>
            <a:spLocks noGrp="1"/>
          </p:cNvSpPr>
          <p:nvPr>
            <p:ph idx="1"/>
          </p:nvPr>
        </p:nvSpPr>
        <p:spPr/>
        <p:txBody>
          <a:bodyPr/>
          <a:lstStyle/>
          <a:p>
            <a:r>
              <a:rPr lang="en-GB" dirty="0" smtClean="0"/>
              <a:t>In Italy serving teachers are recruited as NQT supervisors for 2-4 years with a halved teaching commitment</a:t>
            </a:r>
          </a:p>
          <a:p>
            <a:r>
              <a:rPr lang="en-GB" dirty="0" smtClean="0"/>
              <a:t>In Japan NQTs spend 2 days a week in one to one coaching with a guidance teacher</a:t>
            </a:r>
          </a:p>
          <a:p>
            <a:r>
              <a:rPr lang="en-GB" dirty="0" smtClean="0"/>
              <a:t>In Norway, ITET providers develop the local </a:t>
            </a:r>
            <a:r>
              <a:rPr lang="en-GB" dirty="0"/>
              <a:t>a</a:t>
            </a:r>
            <a:r>
              <a:rPr lang="en-GB" dirty="0" smtClean="0"/>
              <a:t>uthority induction programmes</a:t>
            </a:r>
          </a:p>
          <a:p>
            <a:endParaRPr lang="en-GB" dirty="0" smtClean="0"/>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EPD and CPD</a:t>
            </a:r>
            <a:endParaRPr lang="en-GB" sz="3200" dirty="0"/>
          </a:p>
        </p:txBody>
      </p:sp>
      <p:sp>
        <p:nvSpPr>
          <p:cNvPr id="3" name="Content Placeholder 2"/>
          <p:cNvSpPr>
            <a:spLocks noGrp="1"/>
          </p:cNvSpPr>
          <p:nvPr>
            <p:ph idx="1"/>
          </p:nvPr>
        </p:nvSpPr>
        <p:spPr/>
        <p:txBody>
          <a:bodyPr>
            <a:normAutofit/>
          </a:bodyPr>
          <a:lstStyle/>
          <a:p>
            <a:r>
              <a:rPr lang="en-GB" dirty="0" smtClean="0"/>
              <a:t>CPD to be linked to system wide needs: literacy and numeracy, and </a:t>
            </a:r>
          </a:p>
          <a:p>
            <a:r>
              <a:rPr lang="en-GB" dirty="0" smtClean="0"/>
              <a:t>CPD opportunities (sic) will include the opportunity to gain the Master’s qualification (Andrews)</a:t>
            </a:r>
            <a:r>
              <a:rPr lang="en-GB" dirty="0" smtClean="0"/>
              <a:t> </a:t>
            </a:r>
          </a:p>
          <a:p>
            <a:r>
              <a:rPr lang="en-GB" dirty="0" smtClean="0"/>
              <a:t>Master’s in Educational Practice</a:t>
            </a:r>
            <a:endParaRPr lang="en-GB" dirty="0" smtClean="0"/>
          </a:p>
          <a:p>
            <a:r>
              <a:rPr lang="en-GB" dirty="0" smtClean="0"/>
              <a:t>85% of funding now delegated to schools in Wales</a:t>
            </a:r>
          </a:p>
          <a:p>
            <a:r>
              <a:rPr lang="en-GB" dirty="0" smtClean="0"/>
              <a:t>Professional Learning Communities and HEIs</a:t>
            </a:r>
          </a:p>
          <a:p>
            <a:r>
              <a:rPr lang="en-GB" dirty="0" smtClean="0"/>
              <a:t>Consortia – Integrated Achievement Service and HEIs</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600" dirty="0" smtClean="0"/>
              <a:t/>
            </a:r>
            <a:br>
              <a:rPr lang="en-GB" sz="3600" dirty="0" smtClean="0"/>
            </a:br>
            <a:r>
              <a:rPr lang="en-GB" sz="3600" dirty="0" smtClean="0"/>
              <a:t>International lessons</a:t>
            </a:r>
            <a:r>
              <a:rPr lang="en-GB" dirty="0" smtClean="0"/>
              <a:t/>
            </a:r>
            <a:br>
              <a:rPr lang="en-GB" dirty="0" smtClean="0"/>
            </a:br>
            <a:endParaRPr lang="en-GB" dirty="0"/>
          </a:p>
        </p:txBody>
      </p:sp>
      <p:sp>
        <p:nvSpPr>
          <p:cNvPr id="3" name="Content Placeholder 2"/>
          <p:cNvSpPr>
            <a:spLocks noGrp="1"/>
          </p:cNvSpPr>
          <p:nvPr>
            <p:ph idx="1"/>
          </p:nvPr>
        </p:nvSpPr>
        <p:spPr/>
        <p:txBody>
          <a:bodyPr>
            <a:normAutofit/>
          </a:bodyPr>
          <a:lstStyle/>
          <a:p>
            <a:r>
              <a:rPr lang="en-GB" dirty="0" smtClean="0"/>
              <a:t>In many highly scoring PISA countries only about 1/3 of the teachers’ working time is spent teaching pupils</a:t>
            </a:r>
          </a:p>
          <a:p>
            <a:r>
              <a:rPr lang="en-GB" dirty="0" smtClean="0"/>
              <a:t>Finnish teachers have one afternoon a week to plan together and across schools</a:t>
            </a:r>
          </a:p>
          <a:p>
            <a:r>
              <a:rPr lang="en-GB" dirty="0" smtClean="0"/>
              <a:t>Many countries have communal offices to ensure and encourage interaction between teachers</a:t>
            </a:r>
          </a:p>
          <a:p>
            <a:r>
              <a:rPr lang="en-GB" dirty="0" smtClean="0"/>
              <a:t>Japan and China use lessons as research opportunities for teachers to seek improvements to teaching</a:t>
            </a:r>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Some interesting figures</a:t>
            </a:r>
            <a:endParaRPr lang="en-GB" sz="3200" dirty="0"/>
          </a:p>
        </p:txBody>
      </p:sp>
      <p:sp>
        <p:nvSpPr>
          <p:cNvPr id="3" name="Content Placeholder 2"/>
          <p:cNvSpPr>
            <a:spLocks noGrp="1"/>
          </p:cNvSpPr>
          <p:nvPr>
            <p:ph idx="1"/>
          </p:nvPr>
        </p:nvSpPr>
        <p:spPr/>
        <p:txBody>
          <a:bodyPr>
            <a:normAutofit fontScale="92500" lnSpcReduction="20000"/>
          </a:bodyPr>
          <a:lstStyle/>
          <a:p>
            <a:r>
              <a:rPr lang="en-GB" dirty="0" smtClean="0"/>
              <a:t>Singapore and the Netherlands require teachers to undertake 100 hours of CPD per year</a:t>
            </a:r>
          </a:p>
          <a:p>
            <a:r>
              <a:rPr lang="en-GB" dirty="0" smtClean="0"/>
              <a:t>In Sweden 15 days a year is allocated for CPD per teacher</a:t>
            </a:r>
          </a:p>
          <a:p>
            <a:r>
              <a:rPr lang="en-GB" dirty="0" smtClean="0"/>
              <a:t>In Sweden teachers can get 20% of their week funded to attend PG courses</a:t>
            </a:r>
          </a:p>
          <a:p>
            <a:r>
              <a:rPr lang="en-GB" dirty="0" smtClean="0"/>
              <a:t>In S. Korea teachers of 3 years standing can get 5 weeks (180 hours) off for CPD leading to an Advanced Certificate</a:t>
            </a:r>
          </a:p>
          <a:p>
            <a:r>
              <a:rPr lang="en-GB" dirty="0" smtClean="0"/>
              <a:t>In Singapore, through the Teachers’ Network , teachers can attend 100 hours of CPD per year on top of 20 hours each week of observation and research</a:t>
            </a:r>
          </a:p>
          <a:p>
            <a:r>
              <a:rPr lang="en-GB" dirty="0" smtClean="0"/>
              <a:t>New Zealand funds 20% release time for new teachers and 10% for those in their second year</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Concerns</a:t>
            </a:r>
            <a:endParaRPr lang="en-GB" dirty="0"/>
          </a:p>
        </p:txBody>
      </p:sp>
      <p:sp>
        <p:nvSpPr>
          <p:cNvPr id="3" name="Content Placeholder 2"/>
          <p:cNvSpPr>
            <a:spLocks noGrp="1"/>
          </p:cNvSpPr>
          <p:nvPr>
            <p:ph idx="1"/>
          </p:nvPr>
        </p:nvSpPr>
        <p:spPr/>
        <p:txBody>
          <a:bodyPr/>
          <a:lstStyle/>
          <a:p>
            <a:r>
              <a:rPr lang="en-GB" dirty="0" smtClean="0"/>
              <a:t>Exclusion of ITET and CPD providers from discussion and development</a:t>
            </a:r>
          </a:p>
          <a:p>
            <a:r>
              <a:rPr lang="en-GB" dirty="0" smtClean="0"/>
              <a:t>Lack of understanding of Master’s (and other CPD) by key decision-makers</a:t>
            </a:r>
          </a:p>
          <a:p>
            <a:r>
              <a:rPr lang="en-GB" dirty="0" smtClean="0"/>
              <a:t>Dearth of experience in civil servants</a:t>
            </a:r>
          </a:p>
          <a:p>
            <a:r>
              <a:rPr lang="en-GB" dirty="0" smtClean="0"/>
              <a:t>Financial constraints of the time</a:t>
            </a:r>
          </a:p>
          <a:p>
            <a:r>
              <a:rPr lang="en-GB" dirty="0" smtClean="0"/>
              <a:t>Other priorities such as formation of consortia, merger, UW, regionalisation etc.</a:t>
            </a:r>
            <a:endParaRPr lang="en-GB"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we know</a:t>
            </a:r>
            <a:endParaRPr lang="en-GB" dirty="0"/>
          </a:p>
        </p:txBody>
      </p:sp>
      <p:sp>
        <p:nvSpPr>
          <p:cNvPr id="3" name="Content Placeholder 2"/>
          <p:cNvSpPr>
            <a:spLocks noGrp="1"/>
          </p:cNvSpPr>
          <p:nvPr>
            <p:ph idx="1"/>
          </p:nvPr>
        </p:nvSpPr>
        <p:spPr/>
        <p:txBody>
          <a:bodyPr>
            <a:normAutofit/>
          </a:bodyPr>
          <a:lstStyle/>
          <a:p>
            <a:r>
              <a:rPr lang="en-GB" dirty="0" smtClean="0"/>
              <a:t>Clear direction from Minister (but lack of clarity around operation)</a:t>
            </a:r>
          </a:p>
          <a:p>
            <a:r>
              <a:rPr lang="en-GB" dirty="0" smtClean="0"/>
              <a:t>Consistency of message across UK</a:t>
            </a:r>
          </a:p>
          <a:p>
            <a:r>
              <a:rPr lang="en-GB" dirty="0" smtClean="0"/>
              <a:t>Needs a joined up approach between schools, local authorities, WG and HEIs (note limited place of HEIs in SEF though) – we need “Quaternary Level Reform”</a:t>
            </a:r>
          </a:p>
          <a:p>
            <a:r>
              <a:rPr lang="en-GB" dirty="0" smtClean="0"/>
              <a:t>We must raise the status of teaching and teachers together</a:t>
            </a:r>
          </a:p>
          <a:p>
            <a:r>
              <a:rPr lang="en-GB" dirty="0" smtClean="0"/>
              <a:t>We probably don’t need any more flexibility in training provision</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we can do</a:t>
            </a:r>
            <a:endParaRPr lang="en-GB" dirty="0"/>
          </a:p>
        </p:txBody>
      </p:sp>
      <p:sp>
        <p:nvSpPr>
          <p:cNvPr id="3" name="Content Placeholder 2"/>
          <p:cNvSpPr>
            <a:spLocks noGrp="1"/>
          </p:cNvSpPr>
          <p:nvPr>
            <p:ph idx="1"/>
          </p:nvPr>
        </p:nvSpPr>
        <p:spPr/>
        <p:txBody>
          <a:bodyPr>
            <a:normAutofit/>
          </a:bodyPr>
          <a:lstStyle/>
          <a:p>
            <a:r>
              <a:rPr lang="en-GB" dirty="0" smtClean="0"/>
              <a:t>Selection of trainee teachers: work towards a Wales-wide set of criteria and standards including literacy and numeracy tests, possibly psychometric tests but not apply dogmatically</a:t>
            </a:r>
          </a:p>
          <a:p>
            <a:r>
              <a:rPr lang="en-GB" dirty="0" smtClean="0"/>
              <a:t>Ensure stakeholders are aware of the generic benefits of an ITET degree and the transferable skills therein</a:t>
            </a:r>
          </a:p>
          <a:p>
            <a:r>
              <a:rPr lang="en-GB" dirty="0" smtClean="0"/>
              <a:t>Challenge assertion at CPD is “highly academic and theoretical “ (Andrews)</a:t>
            </a:r>
          </a:p>
          <a:p>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and</a:t>
            </a:r>
            <a:endParaRPr lang="en-GB" sz="3200" dirty="0"/>
          </a:p>
        </p:txBody>
      </p:sp>
      <p:sp>
        <p:nvSpPr>
          <p:cNvPr id="3" name="Content Placeholder 2"/>
          <p:cNvSpPr>
            <a:spLocks noGrp="1"/>
          </p:cNvSpPr>
          <p:nvPr>
            <p:ph idx="1"/>
          </p:nvPr>
        </p:nvSpPr>
        <p:spPr/>
        <p:txBody>
          <a:bodyPr>
            <a:normAutofit fontScale="92500" lnSpcReduction="10000"/>
          </a:bodyPr>
          <a:lstStyle/>
          <a:p>
            <a:r>
              <a:rPr lang="en-GB" dirty="0" smtClean="0"/>
              <a:t>Ensure ITET is research-informed (TLRP etc)</a:t>
            </a:r>
          </a:p>
          <a:p>
            <a:r>
              <a:rPr lang="en-GB" dirty="0" smtClean="0"/>
              <a:t>Rebalance curriculum to include areas seen as deficits – lobby for 18 month or 2 year PGCE</a:t>
            </a:r>
          </a:p>
          <a:p>
            <a:r>
              <a:rPr lang="en-GB" dirty="0" smtClean="0"/>
              <a:t>Engage in dialogue with consortia and schools around partnership working for QTS, Induction, EPD and CPD</a:t>
            </a:r>
          </a:p>
          <a:p>
            <a:r>
              <a:rPr lang="en-GB" dirty="0" smtClean="0"/>
              <a:t>Develop a close link with the WG Standards Unit</a:t>
            </a:r>
          </a:p>
          <a:p>
            <a:r>
              <a:rPr lang="en-GB" dirty="0" smtClean="0"/>
              <a:t>Develop CPD programme for teacher educators with key partners</a:t>
            </a:r>
          </a:p>
          <a:p>
            <a:r>
              <a:rPr lang="en-GB" dirty="0" smtClean="0"/>
              <a:t>Work with WG to revise Standards fro QTS, Induction etc.</a:t>
            </a:r>
          </a:p>
          <a:p>
            <a:r>
              <a:rPr lang="en-GB" dirty="0" smtClean="0"/>
              <a:t>Use UCET </a:t>
            </a:r>
            <a:r>
              <a:rPr lang="en-GB" dirty="0" err="1" smtClean="0"/>
              <a:t>Cymru</a:t>
            </a:r>
            <a:r>
              <a:rPr lang="en-GB" dirty="0" smtClean="0"/>
              <a:t> as driver of change and to gain greater consistency of practice without losing Centre individuality</a:t>
            </a:r>
          </a:p>
          <a:p>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References</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Wei, R. C., Andree, A. and Darling-Hammond, L. (2009) How nations invest in teachers: High achieving nations treat their teachers as professionals, Educational Leadership, 66 (5), 28-33.</a:t>
            </a:r>
          </a:p>
          <a:p>
            <a:r>
              <a:rPr lang="en-GB" dirty="0" smtClean="0"/>
              <a:t>The Scottish Government (2011) Teaching Scotland’s Future (the Donaldson Report), Report of a review of teacher  education in Scotland.</a:t>
            </a:r>
          </a:p>
          <a:p>
            <a:r>
              <a:rPr lang="en-GB" dirty="0" smtClean="0"/>
              <a:t>The Scottish Government (2010) Literature review on teacher education in the 21st Century, Appendix 3, comparator education systems.</a:t>
            </a:r>
          </a:p>
          <a:p>
            <a:r>
              <a:rPr lang="en-GB" dirty="0" smtClean="0"/>
              <a:t>Andrews, L. (2011) Teaching makes a difference, speech given on 2</a:t>
            </a:r>
            <a:r>
              <a:rPr lang="en-GB" baseline="30000" dirty="0" smtClean="0"/>
              <a:t>nd</a:t>
            </a:r>
            <a:r>
              <a:rPr lang="en-GB" dirty="0" smtClean="0"/>
              <a:t> </a:t>
            </a:r>
            <a:r>
              <a:rPr lang="en-GB" dirty="0" smtClean="0"/>
              <a:t>F</a:t>
            </a:r>
            <a:r>
              <a:rPr lang="en-GB" dirty="0" smtClean="0"/>
              <a:t>ebruary 2011 at the Reardon Smith Lecture Theatre, Cardiff.</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4000" dirty="0" smtClean="0"/>
              <a:t>Framing the Future</a:t>
            </a:r>
            <a:endParaRPr lang="en-GB" sz="4000" dirty="0"/>
          </a:p>
        </p:txBody>
      </p:sp>
      <p:sp>
        <p:nvSpPr>
          <p:cNvPr id="3" name="Content Placeholder 2"/>
          <p:cNvSpPr>
            <a:spLocks noGrp="1"/>
          </p:cNvSpPr>
          <p:nvPr>
            <p:ph idx="1"/>
          </p:nvPr>
        </p:nvSpPr>
        <p:spPr/>
        <p:txBody>
          <a:bodyPr/>
          <a:lstStyle/>
          <a:p>
            <a:r>
              <a:rPr lang="en-GB" dirty="0" smtClean="0"/>
              <a:t>Recruiting the ‘right’ people into teaching</a:t>
            </a:r>
          </a:p>
          <a:p>
            <a:r>
              <a:rPr lang="en-GB" dirty="0" smtClean="0"/>
              <a:t>Recruiting the ‘right number’ of people</a:t>
            </a:r>
          </a:p>
          <a:p>
            <a:r>
              <a:rPr lang="en-GB" dirty="0" smtClean="0"/>
              <a:t>Making sure they have ‘a job’ at the end</a:t>
            </a:r>
          </a:p>
          <a:p>
            <a:r>
              <a:rPr lang="en-GB" dirty="0" smtClean="0"/>
              <a:t>Making sure they are well prepared for the job</a:t>
            </a:r>
          </a:p>
          <a:p>
            <a:r>
              <a:rPr lang="en-GB" dirty="0" smtClean="0"/>
              <a:t>Making sure they remain well prepared</a:t>
            </a:r>
          </a:p>
          <a:p>
            <a:r>
              <a:rPr lang="en-GB" dirty="0" smtClean="0"/>
              <a:t>Doing all of these consistently all the time</a:t>
            </a:r>
          </a:p>
          <a:p>
            <a:r>
              <a:rPr lang="en-GB" dirty="0" smtClean="0"/>
              <a:t>Working effectively together all the time</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Recruiting the right people</a:t>
            </a:r>
            <a:endParaRPr lang="en-GB" sz="3200" dirty="0"/>
          </a:p>
        </p:txBody>
      </p:sp>
      <p:sp>
        <p:nvSpPr>
          <p:cNvPr id="3" name="Content Placeholder 2"/>
          <p:cNvSpPr>
            <a:spLocks noGrp="1"/>
          </p:cNvSpPr>
          <p:nvPr>
            <p:ph idx="1"/>
          </p:nvPr>
        </p:nvSpPr>
        <p:spPr/>
        <p:txBody>
          <a:bodyPr>
            <a:normAutofit fontScale="92500" lnSpcReduction="20000"/>
          </a:bodyPr>
          <a:lstStyle/>
          <a:p>
            <a:pPr>
              <a:buNone/>
            </a:pPr>
            <a:r>
              <a:rPr lang="en-GB" sz="2800" dirty="0" smtClean="0"/>
              <a:t>“Recruit </a:t>
            </a:r>
            <a:r>
              <a:rPr lang="en-GB" sz="2800" b="1" dirty="0" smtClean="0"/>
              <a:t>great</a:t>
            </a:r>
            <a:r>
              <a:rPr lang="en-GB" sz="2800" dirty="0" smtClean="0"/>
              <a:t> people and train them well” (Barber)</a:t>
            </a:r>
          </a:p>
          <a:p>
            <a:pPr>
              <a:buNone/>
            </a:pPr>
            <a:r>
              <a:rPr lang="en-GB" sz="2800" dirty="0" smtClean="0"/>
              <a:t>“Attracting </a:t>
            </a:r>
            <a:r>
              <a:rPr lang="en-GB" sz="2800" b="1" dirty="0" smtClean="0"/>
              <a:t>good</a:t>
            </a:r>
            <a:r>
              <a:rPr lang="en-GB" sz="2800" dirty="0" smtClean="0"/>
              <a:t> people into teaching” and “Focussing on the quality not quantity” (Whelan in Andrews)</a:t>
            </a:r>
          </a:p>
          <a:p>
            <a:pPr>
              <a:buNone/>
            </a:pPr>
            <a:r>
              <a:rPr lang="en-GB" sz="2800" dirty="0" smtClean="0"/>
              <a:t>Some evidence that qualification levels  on entry correlate with effectiveness as a teacher but qualifications are not in themselves a sufficient condition for being a good teacher (Donaldson)</a:t>
            </a:r>
          </a:p>
          <a:p>
            <a:pPr>
              <a:buNone/>
            </a:pPr>
            <a:r>
              <a:rPr lang="en-GB" sz="2800" dirty="0" smtClean="0"/>
              <a:t>Processes and criteria for selection </a:t>
            </a:r>
            <a:r>
              <a:rPr lang="en-GB" sz="2800" dirty="0" smtClean="0"/>
              <a:t>including UCAS points/degree class </a:t>
            </a:r>
            <a:r>
              <a:rPr lang="en-GB" sz="2800" dirty="0" smtClean="0"/>
              <a:t>vary across providers </a:t>
            </a:r>
          </a:p>
          <a:p>
            <a:pPr>
              <a:buNone/>
            </a:pPr>
            <a:r>
              <a:rPr lang="en-GB" sz="2800" dirty="0" smtClean="0"/>
              <a:t>Insufficient attention paid to how well applicants might build relationships with young people, their likely professionalism and future potential</a:t>
            </a:r>
            <a:endParaRPr lang="en-GB" sz="28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Lessons?</a:t>
            </a:r>
            <a:endParaRPr lang="en-GB" dirty="0"/>
          </a:p>
        </p:txBody>
      </p:sp>
      <p:sp>
        <p:nvSpPr>
          <p:cNvPr id="3" name="Content Placeholder 2"/>
          <p:cNvSpPr>
            <a:spLocks noGrp="1"/>
          </p:cNvSpPr>
          <p:nvPr>
            <p:ph idx="1"/>
          </p:nvPr>
        </p:nvSpPr>
        <p:spPr/>
        <p:txBody>
          <a:bodyPr>
            <a:normAutofit/>
          </a:bodyPr>
          <a:lstStyle/>
          <a:p>
            <a:r>
              <a:rPr lang="en-GB" dirty="0" smtClean="0"/>
              <a:t>Finland: national test of literacy and numeracy and problem-solving followed by university test of communication skills, motivation and academic ability</a:t>
            </a:r>
          </a:p>
          <a:p>
            <a:r>
              <a:rPr lang="en-GB" dirty="0" smtClean="0"/>
              <a:t>France: national competitive exam for entry to profession</a:t>
            </a:r>
          </a:p>
          <a:p>
            <a:r>
              <a:rPr lang="en-GB" dirty="0" smtClean="0"/>
              <a:t>S. Korea: applicants for Primary ITT must be in the top 5% of their academic cohort in the national college entrance exam</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Recruiting the right number</a:t>
            </a:r>
            <a:endParaRPr lang="en-GB" sz="3200" dirty="0"/>
          </a:p>
        </p:txBody>
      </p:sp>
      <p:sp>
        <p:nvSpPr>
          <p:cNvPr id="3" name="Content Placeholder 2"/>
          <p:cNvSpPr>
            <a:spLocks noGrp="1"/>
          </p:cNvSpPr>
          <p:nvPr>
            <p:ph idx="1"/>
          </p:nvPr>
        </p:nvSpPr>
        <p:spPr/>
        <p:txBody>
          <a:bodyPr>
            <a:normAutofit/>
          </a:bodyPr>
          <a:lstStyle/>
          <a:p>
            <a:r>
              <a:rPr lang="en-GB" sz="2800" dirty="0" smtClean="0"/>
              <a:t>“The high number of training places on offer has failed to reinforce teaching status by making entry challenging and opens up the opportunity for schools to recruit cheaper NQTs rather than experienced professionals” (Leighton Andrews)</a:t>
            </a:r>
          </a:p>
          <a:p>
            <a:r>
              <a:rPr lang="en-GB" sz="2800" dirty="0" smtClean="0"/>
              <a:t>Modelling demand remains very challenging</a:t>
            </a:r>
          </a:p>
          <a:p>
            <a:r>
              <a:rPr lang="en-GB" sz="2800" dirty="0" smtClean="0"/>
              <a:t>Pool of latent teachers means we must deal with the employment aspects of ITET as a priority</a:t>
            </a:r>
            <a:endParaRPr lang="en-GB"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Making sure they have a job</a:t>
            </a:r>
            <a:endParaRPr lang="en-GB" sz="3200" dirty="0"/>
          </a:p>
        </p:txBody>
      </p:sp>
      <p:sp>
        <p:nvSpPr>
          <p:cNvPr id="3" name="Content Placeholder 2"/>
          <p:cNvSpPr>
            <a:spLocks noGrp="1"/>
          </p:cNvSpPr>
          <p:nvPr>
            <p:ph idx="1"/>
          </p:nvPr>
        </p:nvSpPr>
        <p:spPr/>
        <p:txBody>
          <a:bodyPr/>
          <a:lstStyle/>
          <a:p>
            <a:r>
              <a:rPr lang="en-GB" dirty="0" smtClean="0"/>
              <a:t>Teacher qualifications should be seen as attractive in business and industry (Donaldson citing situation in Finland)</a:t>
            </a:r>
          </a:p>
          <a:p>
            <a:r>
              <a:rPr lang="en-GB" dirty="0" smtClean="0"/>
              <a:t>We only suggest teaching as a career outcome</a:t>
            </a:r>
          </a:p>
          <a:p>
            <a:r>
              <a:rPr lang="en-GB" dirty="0" smtClean="0"/>
              <a:t>Emphasise the employability aspects of ITET courses</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Making sure they are well prepared</a:t>
            </a:r>
            <a:endParaRPr lang="en-GB" sz="3200" dirty="0"/>
          </a:p>
        </p:txBody>
      </p:sp>
      <p:sp>
        <p:nvSpPr>
          <p:cNvPr id="3" name="Content Placeholder 2"/>
          <p:cNvSpPr>
            <a:spLocks noGrp="1"/>
          </p:cNvSpPr>
          <p:nvPr>
            <p:ph idx="1"/>
          </p:nvPr>
        </p:nvSpPr>
        <p:spPr/>
        <p:txBody>
          <a:bodyPr>
            <a:normAutofit lnSpcReduction="10000"/>
          </a:bodyPr>
          <a:lstStyle/>
          <a:p>
            <a:r>
              <a:rPr lang="en-GB" dirty="0" smtClean="0"/>
              <a:t>Recognise WG priorities of literacy, numeracy and dealing with disadvantage – all qualifying teachers to be trained in literacy and numeracy.</a:t>
            </a:r>
          </a:p>
          <a:p>
            <a:r>
              <a:rPr lang="en-GB" dirty="0" smtClean="0"/>
              <a:t>Donaldson showed that ITET providers were strong in: classroom management; pedagogy; subject development; planning and evaluation but weaker in: ICT, safeguarding; ALN; assessment and behaviour management.</a:t>
            </a:r>
          </a:p>
          <a:p>
            <a:r>
              <a:rPr lang="en-GB" dirty="0" smtClean="0"/>
              <a:t>He felt that ITET must address underachievement, literacy, numeracy, ALN, deep learning and </a:t>
            </a:r>
            <a:r>
              <a:rPr lang="en-GB" dirty="0" smtClean="0"/>
              <a:t>management of </a:t>
            </a:r>
            <a:r>
              <a:rPr lang="en-GB" dirty="0" smtClean="0"/>
              <a:t>challenging behaviour</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also</a:t>
            </a:r>
            <a:endParaRPr lang="en-GB" sz="3200" dirty="0"/>
          </a:p>
        </p:txBody>
      </p:sp>
      <p:sp>
        <p:nvSpPr>
          <p:cNvPr id="3" name="Content Placeholder 2"/>
          <p:cNvSpPr>
            <a:spLocks noGrp="1"/>
          </p:cNvSpPr>
          <p:nvPr>
            <p:ph idx="1"/>
          </p:nvPr>
        </p:nvSpPr>
        <p:spPr/>
        <p:txBody>
          <a:bodyPr>
            <a:normAutofit/>
          </a:bodyPr>
          <a:lstStyle/>
          <a:p>
            <a:r>
              <a:rPr lang="en-GB" dirty="0" smtClean="0"/>
              <a:t>He also suggests that trainee teachers found placement, seminars, group study and lectures most effective but felt that the use of distance/blended learning and understanding of other related disciplines was underdeveloped</a:t>
            </a:r>
          </a:p>
          <a:p>
            <a:r>
              <a:rPr lang="en-GB" dirty="0" smtClean="0"/>
              <a:t>Placements must be more consistent and good with a benchmark set to be a partner</a:t>
            </a:r>
          </a:p>
          <a:p>
            <a:r>
              <a:rPr lang="en-GB" dirty="0" smtClean="0"/>
              <a:t>More time is needed for ITET</a:t>
            </a:r>
          </a:p>
          <a:p>
            <a:r>
              <a:rPr lang="en-GB" dirty="0" smtClean="0"/>
              <a:t>University-based teacher educators should undertake an agreed programme of CPD each year</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dirty="0" smtClean="0"/>
              <a:t>Making sure they remain well prepared – Induction (or it’s not all about ITET)</a:t>
            </a:r>
            <a:endParaRPr lang="en-GB" sz="3200" dirty="0"/>
          </a:p>
        </p:txBody>
      </p:sp>
      <p:sp>
        <p:nvSpPr>
          <p:cNvPr id="3" name="Content Placeholder 2"/>
          <p:cNvSpPr>
            <a:spLocks noGrp="1"/>
          </p:cNvSpPr>
          <p:nvPr>
            <p:ph idx="1"/>
          </p:nvPr>
        </p:nvSpPr>
        <p:spPr/>
        <p:txBody>
          <a:bodyPr>
            <a:normAutofit/>
          </a:bodyPr>
          <a:lstStyle/>
          <a:p>
            <a:r>
              <a:rPr lang="en-GB" dirty="0" smtClean="0"/>
              <a:t>“Continuous improvement of pedagogical skills and knowledge” (Barber)</a:t>
            </a:r>
          </a:p>
          <a:p>
            <a:r>
              <a:rPr lang="en-GB" dirty="0" smtClean="0"/>
              <a:t>“Investing in teachers’ professional knowledge and skills” (Whelan)</a:t>
            </a:r>
          </a:p>
          <a:p>
            <a:r>
              <a:rPr lang="en-GB" dirty="0" smtClean="0"/>
              <a:t>Focus on literacy, numeracy and behaviour management (Andrews)</a:t>
            </a:r>
          </a:p>
          <a:p>
            <a:r>
              <a:rPr lang="en-GB" dirty="0" smtClean="0"/>
              <a:t>Not seamless, not rigorous and too variable</a:t>
            </a:r>
          </a:p>
          <a:p>
            <a:r>
              <a:rPr lang="en-GB" dirty="0" smtClean="0"/>
              <a:t>There is a role for HEIs in induction (Donaldson)</a:t>
            </a:r>
          </a:p>
          <a:p>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133</TotalTime>
  <Words>1284</Words>
  <Application>Microsoft Office PowerPoint</Application>
  <PresentationFormat>On-screen Show (4:3)</PresentationFormat>
  <Paragraphs>103</Paragraphs>
  <Slides>19</Slides>
  <Notes>0</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Flow</vt:lpstr>
      <vt:lpstr>A Future for Initial Teacher Education and Training in Wales</vt:lpstr>
      <vt:lpstr>Framing the Future</vt:lpstr>
      <vt:lpstr>Recruiting the right people</vt:lpstr>
      <vt:lpstr>Lessons?</vt:lpstr>
      <vt:lpstr>Recruiting the right number</vt:lpstr>
      <vt:lpstr>Making sure they have a job</vt:lpstr>
      <vt:lpstr>Making sure they are well prepared</vt:lpstr>
      <vt:lpstr>also</vt:lpstr>
      <vt:lpstr>Making sure they remain well prepared – Induction (or it’s not all about ITET)</vt:lpstr>
      <vt:lpstr>Features of good induction (Howe 2006 in Donaldson)</vt:lpstr>
      <vt:lpstr>International lessons</vt:lpstr>
      <vt:lpstr>EPD and CPD</vt:lpstr>
      <vt:lpstr> International lessons </vt:lpstr>
      <vt:lpstr>Some interesting figures</vt:lpstr>
      <vt:lpstr>Concerns</vt:lpstr>
      <vt:lpstr>What we know</vt:lpstr>
      <vt:lpstr>What we can do</vt:lpstr>
      <vt:lpstr>and</vt:lpstr>
      <vt:lpstr>References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Future for Initial Teacher Education and Training in Wales</dc:title>
  <dc:creator>Carl</dc:creator>
  <cp:lastModifiedBy>Carl</cp:lastModifiedBy>
  <cp:revision>15</cp:revision>
  <dcterms:created xsi:type="dcterms:W3CDTF">2011-10-16T15:32:53Z</dcterms:created>
  <dcterms:modified xsi:type="dcterms:W3CDTF">2011-10-16T17:46:44Z</dcterms:modified>
</cp:coreProperties>
</file>