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67" r:id="rId3"/>
    <p:sldId id="269" r:id="rId4"/>
    <p:sldId id="263" r:id="rId5"/>
    <p:sldId id="260" r:id="rId6"/>
    <p:sldId id="268" r:id="rId7"/>
    <p:sldId id="266" r:id="rId8"/>
    <p:sldId id="261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D4757-FA68-4AB9-859F-CC15217838BA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E23E-FF6E-4A1C-BFC0-3BB594665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209EB8-4BC9-48A9-8878-4ADAC2C2C651}" type="datetimeFigureOut">
              <a:rPr lang="en-US" smtClean="0"/>
              <a:pPr/>
              <a:t>4/28/2011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8802"/>
            <a:ext cx="8886828" cy="32861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Legacy of MTL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800" dirty="0" smtClean="0"/>
              <a:t>TEAN 2011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600" dirty="0" smtClean="0"/>
              <a:t>The Important Role </a:t>
            </a:r>
            <a:br>
              <a:rPr lang="en-GB" sz="3600" dirty="0" smtClean="0"/>
            </a:br>
            <a:r>
              <a:rPr lang="en-GB" sz="3600" dirty="0" smtClean="0"/>
              <a:t>of Higher Education in Teacher Education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4714884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Friday 20th May</a:t>
            </a:r>
          </a:p>
          <a:p>
            <a:r>
              <a:rPr lang="en-GB" dirty="0" smtClean="0"/>
              <a:t>Manchester Conference Centre </a:t>
            </a:r>
            <a:endParaRPr lang="en-GB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What a difference a year makes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In 2010 Masters in Teaching and Learning (MTL) was ‘the’ hot </a:t>
            </a:r>
          </a:p>
          <a:p>
            <a:pPr>
              <a:buNone/>
            </a:pPr>
            <a:r>
              <a:rPr lang="en-GB" dirty="0" smtClean="0"/>
              <a:t>topic, in 2011 things have clearly cooled.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 casualty of the coalition government’s spending review the </a:t>
            </a:r>
          </a:p>
          <a:p>
            <a:pPr>
              <a:buNone/>
            </a:pPr>
            <a:r>
              <a:rPr lang="en-GB" dirty="0" smtClean="0"/>
              <a:t>subsidy for the MTL has been withdrawn. 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Building upon the roundtable presented at the previous </a:t>
            </a:r>
          </a:p>
          <a:p>
            <a:pPr>
              <a:buNone/>
            </a:pPr>
            <a:r>
              <a:rPr lang="en-GB" dirty="0" smtClean="0"/>
              <a:t>TEAN conference (Glasgow Caledonian University, 2010) this</a:t>
            </a:r>
          </a:p>
          <a:p>
            <a:pPr>
              <a:buNone/>
            </a:pPr>
            <a:r>
              <a:rPr lang="en-GB" dirty="0" smtClean="0"/>
              <a:t>session will begin with a short re-cap to inform colleagues </a:t>
            </a:r>
          </a:p>
          <a:p>
            <a:pPr>
              <a:buNone/>
            </a:pPr>
            <a:r>
              <a:rPr lang="en-GB" dirty="0" smtClean="0"/>
              <a:t>present of the current status of MTL.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MTL: A brief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2800" dirty="0" smtClean="0"/>
              <a:t>The Masters in Teaching and Learning (MTL) grew out of the </a:t>
            </a:r>
          </a:p>
          <a:p>
            <a:pPr>
              <a:buNone/>
            </a:pPr>
            <a:r>
              <a:rPr lang="en-GB" sz="2800" dirty="0" smtClean="0"/>
              <a:t>recommendations of the McKinsey report (2007); </a:t>
            </a:r>
            <a:r>
              <a:rPr lang="en-GB" sz="2800" i="1" dirty="0" smtClean="0"/>
              <a:t>How the World’s </a:t>
            </a:r>
          </a:p>
          <a:p>
            <a:pPr>
              <a:buNone/>
            </a:pPr>
            <a:r>
              <a:rPr lang="en-GB" sz="2800" i="1" dirty="0" smtClean="0"/>
              <a:t>Best Performing School Systems Come Out on Top</a:t>
            </a:r>
            <a:r>
              <a:rPr lang="en-GB" sz="2800" dirty="0" smtClean="0"/>
              <a:t>.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b="1" i="1" dirty="0" smtClean="0"/>
              <a:t>"Our aim is that every teacher over time should have the new </a:t>
            </a:r>
          </a:p>
          <a:p>
            <a:pPr>
              <a:buNone/>
            </a:pPr>
            <a:r>
              <a:rPr lang="en-GB" sz="2800" b="1" i="1" dirty="0" smtClean="0"/>
              <a:t>masters in teaching and learning. It will raise the status of </a:t>
            </a:r>
          </a:p>
          <a:p>
            <a:pPr>
              <a:buNone/>
            </a:pPr>
            <a:r>
              <a:rPr lang="en-GB" sz="2800" b="1" i="1" dirty="0" smtClean="0"/>
              <a:t>teachers and ensure that they get the recognition that they </a:t>
            </a:r>
          </a:p>
          <a:p>
            <a:pPr>
              <a:buNone/>
            </a:pPr>
            <a:r>
              <a:rPr lang="en-GB" sz="2800" b="1" i="1" dirty="0" smtClean="0"/>
              <a:t>deserve."</a:t>
            </a:r>
          </a:p>
          <a:p>
            <a:pPr algn="r">
              <a:buNone/>
            </a:pPr>
            <a:r>
              <a:rPr lang="en-GB" sz="2800" dirty="0" smtClean="0"/>
              <a:t>Ed Balls</a:t>
            </a:r>
          </a:p>
          <a:p>
            <a:pPr algn="r">
              <a:buNone/>
            </a:pPr>
            <a:r>
              <a:rPr lang="en-GB" sz="2800" dirty="0" smtClean="0"/>
              <a:t>Speaking at the Association of </a:t>
            </a:r>
          </a:p>
          <a:p>
            <a:pPr algn="r">
              <a:buNone/>
            </a:pPr>
            <a:r>
              <a:rPr lang="en-GB" sz="2800" dirty="0" smtClean="0"/>
              <a:t>School and College Leaders' (ASCL) conference, Brighton</a:t>
            </a:r>
          </a:p>
          <a:p>
            <a:pPr algn="r">
              <a:buNone/>
            </a:pPr>
            <a:r>
              <a:rPr lang="en-GB" sz="2800" dirty="0" smtClean="0"/>
              <a:t> (Source Education Guardian Friday 7 March 2008)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7143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1497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3300" dirty="0" smtClean="0"/>
              <a:t>Eight universities working with local authorities and schools to deliver the MTL in </a:t>
            </a:r>
          </a:p>
          <a:p>
            <a:pPr>
              <a:buNone/>
            </a:pPr>
            <a:r>
              <a:rPr lang="en-GB" sz="3300" dirty="0" smtClean="0"/>
              <a:t>the North West of England where all Newly Qualified Teachers (NQT) in </a:t>
            </a:r>
          </a:p>
          <a:p>
            <a:pPr>
              <a:buNone/>
            </a:pPr>
            <a:r>
              <a:rPr lang="en-GB" sz="3300" dirty="0" smtClean="0"/>
              <a:t>maintained schools (who took up teaching posts in September 2009) are eligible </a:t>
            </a:r>
          </a:p>
          <a:p>
            <a:pPr>
              <a:buNone/>
            </a:pPr>
            <a:r>
              <a:rPr lang="en-GB" sz="3300" dirty="0" smtClean="0"/>
              <a:t>to sign up for the first programme. </a:t>
            </a:r>
          </a:p>
          <a:p>
            <a:pPr>
              <a:buNone/>
            </a:pPr>
            <a:endParaRPr lang="en-GB" sz="3300" dirty="0" smtClean="0"/>
          </a:p>
          <a:p>
            <a:pPr>
              <a:buNone/>
            </a:pPr>
            <a:r>
              <a:rPr lang="en-GB" sz="3300" dirty="0" smtClean="0"/>
              <a:t>In this format the MTL is a three-year classroom based programme. The first </a:t>
            </a:r>
          </a:p>
          <a:p>
            <a:pPr>
              <a:buNone/>
            </a:pPr>
            <a:r>
              <a:rPr lang="en-GB" sz="3300" dirty="0" smtClean="0"/>
              <a:t>phase of which was offered to NQTs (2009/10). </a:t>
            </a:r>
          </a:p>
          <a:p>
            <a:pPr>
              <a:buNone/>
            </a:pPr>
            <a:endParaRPr lang="en-GB" sz="3300" dirty="0" smtClean="0"/>
          </a:p>
          <a:p>
            <a:pPr>
              <a:buNone/>
            </a:pPr>
            <a:r>
              <a:rPr lang="en-GB" sz="3300" dirty="0" smtClean="0"/>
              <a:t>Our interest in MTL originated from our involvement with the programme and </a:t>
            </a:r>
          </a:p>
          <a:p>
            <a:pPr>
              <a:buNone/>
            </a:pPr>
            <a:r>
              <a:rPr lang="en-GB" sz="3300" dirty="0" smtClean="0"/>
              <a:t>from the perspective of our work in Initial Teacher Training (ITT). </a:t>
            </a:r>
          </a:p>
          <a:p>
            <a:pPr marL="0" indent="0">
              <a:buNone/>
            </a:pPr>
            <a:endParaRPr lang="en-GB" sz="3300" dirty="0" smtClean="0"/>
          </a:p>
          <a:p>
            <a:pPr marL="0" indent="0">
              <a:buNone/>
            </a:pPr>
            <a:r>
              <a:rPr lang="en-GB" sz="3300" dirty="0" smtClean="0"/>
              <a:t>The original MTL programme was also available to NQTs in “</a:t>
            </a:r>
            <a:r>
              <a:rPr lang="en-GB" sz="3300" i="1" dirty="0" smtClean="0"/>
              <a:t>national challenge</a:t>
            </a:r>
            <a:r>
              <a:rPr lang="en-GB" sz="3300" dirty="0" smtClean="0"/>
              <a:t>” schools across the country (those with sub 30% five A* to C grades including Maths and English at GCSE level).</a:t>
            </a:r>
          </a:p>
          <a:p>
            <a:pPr marL="0" indent="0">
              <a:buNone/>
            </a:pPr>
            <a:endParaRPr lang="en-GB" sz="3300" dirty="0" smtClean="0"/>
          </a:p>
          <a:p>
            <a:pPr marL="0" indent="0">
              <a:buNone/>
            </a:pPr>
            <a:r>
              <a:rPr lang="en-GB" sz="3300" dirty="0" smtClean="0"/>
              <a:t>Prior to the general election (May 2010) it was the then government’s aim to roll out MTL nationally in 2012.</a:t>
            </a:r>
          </a:p>
          <a:p>
            <a:pPr>
              <a:buNone/>
            </a:pPr>
            <a:endParaRPr lang="en-GB" sz="1900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About the roundtable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77953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session will be approximately 30 minutes in duration.</a:t>
            </a:r>
          </a:p>
          <a:p>
            <a:r>
              <a:rPr lang="en-GB" sz="2400" dirty="0" smtClean="0"/>
              <a:t>We aim to provide an opportunity for all participants to  share their perspectives and experiences of MTL.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Our role is to facilitate the discussion to help ensure everyone has the opportunity to contribute to the discussion.</a:t>
            </a:r>
          </a:p>
          <a:p>
            <a:r>
              <a:rPr lang="en-GB" sz="2400" dirty="0" smtClean="0"/>
              <a:t>Key points and salient issues will be noted and disseminated to delegates (and other interested parties) via the TEAN website, potentially leading to a paper.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Ensuring teachers develop throughout their career is </a:t>
            </a:r>
          </a:p>
          <a:p>
            <a:pPr>
              <a:buNone/>
            </a:pPr>
            <a:r>
              <a:rPr lang="en-GB" dirty="0" smtClean="0"/>
              <a:t>essential in maintaining a high quality education </a:t>
            </a:r>
          </a:p>
          <a:p>
            <a:pPr>
              <a:buNone/>
            </a:pPr>
            <a:r>
              <a:rPr lang="en-GB" dirty="0" smtClean="0"/>
              <a:t>system. The aim of the roundtable is to provide a forum </a:t>
            </a:r>
          </a:p>
          <a:p>
            <a:pPr>
              <a:buNone/>
            </a:pPr>
            <a:r>
              <a:rPr lang="en-GB" dirty="0" smtClean="0"/>
              <a:t>that will facilitate and encourage discussion between </a:t>
            </a:r>
          </a:p>
          <a:p>
            <a:pPr>
              <a:buNone/>
            </a:pPr>
            <a:r>
              <a:rPr lang="en-GB" dirty="0" smtClean="0"/>
              <a:t>colleagues from a range of backgrounds to engage in </a:t>
            </a:r>
          </a:p>
          <a:p>
            <a:pPr>
              <a:buNone/>
            </a:pPr>
            <a:r>
              <a:rPr lang="en-GB" dirty="0" smtClean="0"/>
              <a:t>lively debate around the session’s title and focus </a:t>
            </a:r>
          </a:p>
          <a:p>
            <a:pPr>
              <a:buNone/>
            </a:pPr>
            <a:r>
              <a:rPr lang="en-GB" dirty="0" smtClean="0"/>
              <a:t>question; </a:t>
            </a:r>
          </a:p>
          <a:p>
            <a:pPr>
              <a:buNone/>
            </a:pPr>
            <a:endParaRPr lang="en-GB" b="1" i="1" dirty="0" smtClean="0"/>
          </a:p>
          <a:p>
            <a:pPr>
              <a:buNone/>
            </a:pPr>
            <a:r>
              <a:rPr lang="en-GB" b="1" i="1" dirty="0" smtClean="0"/>
              <a:t>Is teaching still going to become a Master’s level </a:t>
            </a:r>
          </a:p>
          <a:p>
            <a:pPr>
              <a:buNone/>
            </a:pPr>
            <a:r>
              <a:rPr lang="en-GB" b="1" i="1" dirty="0" smtClean="0"/>
              <a:t>profession?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r>
              <a:rPr lang="en-GB" dirty="0" smtClean="0"/>
              <a:t>Potential areas of 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Perspectives and perceptions; the currency of MTL as a qualification and the implications for NQTs and recently qualified teachers currently undertaking the degree. </a:t>
            </a:r>
          </a:p>
          <a:p>
            <a:r>
              <a:rPr lang="en-GB" dirty="0" smtClean="0"/>
              <a:t>Funding; what next and who will pay? Voluntary or mandatory study?  </a:t>
            </a:r>
          </a:p>
          <a:p>
            <a:r>
              <a:rPr lang="en-GB" dirty="0" smtClean="0"/>
              <a:t>Facilitation; implications for school based mentors, work load, classroom practice and Continual Professional Development (CPD).  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/>
          <a:lstStyle/>
          <a:p>
            <a:pPr algn="l"/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636660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Dissemination of key issues from this session via the TEAN website .</a:t>
            </a:r>
          </a:p>
          <a:p>
            <a:r>
              <a:rPr lang="en-GB" dirty="0" smtClean="0"/>
              <a:t>The creation of a forum for participants of this session  (and other interested parties) to feed forward their questions, queries and experiences of MTL.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71546"/>
            <a:ext cx="9144000" cy="4143380"/>
          </a:xfrm>
          <a:prstGeom prst="rect">
            <a:avLst/>
          </a:prstGeom>
          <a:gradFill>
            <a:gsLst>
              <a:gs pos="0">
                <a:schemeClr val="bg2">
                  <a:lumMod val="90000"/>
                  <a:alpha val="0"/>
                </a:schemeClr>
              </a:gs>
              <a:gs pos="100000">
                <a:srgbClr val="85C2FF">
                  <a:alpha val="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Thankyou</a:t>
            </a:r>
            <a:endParaRPr lang="en-GB" dirty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  <p:pic>
        <p:nvPicPr>
          <p:cNvPr id="5" name="Picture 4" descr="http://www.panoramio.com/photos/original/4095839.jpg"/>
          <p:cNvPicPr>
            <a:picLocks noChangeAspect="1" noChangeArrowheads="1"/>
          </p:cNvPicPr>
          <p:nvPr/>
        </p:nvPicPr>
        <p:blipFill>
          <a:blip r:embed="rId4" cstate="print"/>
          <a:srcRect t="23622" b="33071"/>
          <a:stretch>
            <a:fillRect/>
          </a:stretch>
        </p:blipFill>
        <p:spPr bwMode="auto">
          <a:xfrm>
            <a:off x="0" y="4056063"/>
            <a:ext cx="9144000" cy="28019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err="1" smtClean="0"/>
              <a:t>Dawne</a:t>
            </a:r>
            <a:r>
              <a:rPr lang="en-GB" sz="2200" dirty="0" smtClean="0"/>
              <a:t> Bell</a:t>
            </a:r>
          </a:p>
          <a:p>
            <a:pPr>
              <a:buNone/>
            </a:pPr>
            <a:r>
              <a:rPr lang="en-GB" sz="1400" dirty="0" smtClean="0"/>
              <a:t>	Senior Lecturer in Design and Technology,</a:t>
            </a:r>
          </a:p>
          <a:p>
            <a:pPr>
              <a:buNone/>
            </a:pPr>
            <a:r>
              <a:rPr lang="en-GB" sz="1400" dirty="0" smtClean="0"/>
              <a:t>	PGCE (Flexible) Design and Technology Course Leader</a:t>
            </a:r>
          </a:p>
          <a:p>
            <a:endParaRPr lang="en-GB" sz="1200" dirty="0" smtClean="0"/>
          </a:p>
          <a:p>
            <a:r>
              <a:rPr lang="en-GB" sz="2200" dirty="0" smtClean="0"/>
              <a:t>David Wooff</a:t>
            </a:r>
          </a:p>
          <a:p>
            <a:pPr>
              <a:buNone/>
            </a:pPr>
            <a:r>
              <a:rPr lang="en-GB" sz="1400" dirty="0" smtClean="0"/>
              <a:t>	Senior Lecturer in Design and Technology,</a:t>
            </a:r>
          </a:p>
          <a:p>
            <a:pPr>
              <a:buNone/>
            </a:pPr>
            <a:r>
              <a:rPr lang="en-GB" sz="1400" dirty="0" smtClean="0"/>
              <a:t>	</a:t>
            </a:r>
            <a:r>
              <a:rPr lang="en-GB" sz="1400" dirty="0" err="1" smtClean="0"/>
              <a:t>B.Sc</a:t>
            </a:r>
            <a:r>
              <a:rPr lang="en-GB" sz="1400" dirty="0" smtClean="0"/>
              <a:t> (Hons) Design and Technology (with QTS) Course Leader</a:t>
            </a:r>
          </a:p>
          <a:p>
            <a:endParaRPr lang="en-GB" sz="1200" dirty="0" smtClean="0"/>
          </a:p>
          <a:p>
            <a:r>
              <a:rPr lang="en-GB" sz="2200" dirty="0" smtClean="0"/>
              <a:t>Christopher Hughes</a:t>
            </a:r>
          </a:p>
          <a:p>
            <a:pPr>
              <a:buNone/>
            </a:pPr>
            <a:r>
              <a:rPr lang="en-GB" sz="1400" dirty="0" smtClean="0"/>
              <a:t>	Independent Consultant</a:t>
            </a:r>
          </a:p>
          <a:p>
            <a:endParaRPr lang="en-GB" sz="14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</TotalTime>
  <Words>512</Words>
  <Application>Microsoft Office PowerPoint</Application>
  <PresentationFormat>On-screen Show (4:3)</PresentationFormat>
  <Paragraphs>84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Legacy of MTL  TEAN 2011 The Important Role  of Higher Education in Teacher Education</vt:lpstr>
      <vt:lpstr>  What a difference a year makes</vt:lpstr>
      <vt:lpstr>MTL: A brief history</vt:lpstr>
      <vt:lpstr>Slide 4</vt:lpstr>
      <vt:lpstr>About the roundtable</vt:lpstr>
      <vt:lpstr>Slide 6</vt:lpstr>
      <vt:lpstr>Potential areas of debate</vt:lpstr>
      <vt:lpstr>What next?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TEAN 2010 “The Importance of Education”</dc:title>
  <dc:creator>Dawne</dc:creator>
  <cp:lastModifiedBy>Dawne Bell</cp:lastModifiedBy>
  <cp:revision>21</cp:revision>
  <dcterms:created xsi:type="dcterms:W3CDTF">2010-04-22T16:07:08Z</dcterms:created>
  <dcterms:modified xsi:type="dcterms:W3CDTF">2011-04-28T21:34:52Z</dcterms:modified>
</cp:coreProperties>
</file>