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5"/>
  </p:notesMasterIdLst>
  <p:sldIdLst>
    <p:sldId id="261" r:id="rId2"/>
    <p:sldId id="259" r:id="rId3"/>
    <p:sldId id="265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 snapToGrid="0" snapToObjects="1">
      <p:cViewPr>
        <p:scale>
          <a:sx n="100" d="100"/>
          <a:sy n="100" d="100"/>
        </p:scale>
        <p:origin x="-1188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5" d="100"/>
          <a:sy n="85" d="100"/>
        </p:scale>
        <p:origin x="-383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6CD8C7-4DAC-48BE-85FA-D5A73ADFC94F}" type="datetimeFigureOut">
              <a:rPr lang="en-GB" smtClean="0"/>
              <a:t>04/07/2013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A19889-26C3-493E-84F0-07508241A9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38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19889-26C3-493E-84F0-07508241A91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640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089A7-BBE2-184E-8387-36ADEF12784E}" type="datetimeFigureOut">
              <a:rPr lang="en-US" smtClean="0"/>
              <a:t>7/4/2013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46DBE-3E42-314E-B2E4-A9D2C9B4A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115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089A7-BBE2-184E-8387-36ADEF12784E}" type="datetimeFigureOut">
              <a:rPr lang="en-US" smtClean="0"/>
              <a:t>7/4/2013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46DBE-3E42-314E-B2E4-A9D2C9B4A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682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089A7-BBE2-184E-8387-36ADEF12784E}" type="datetimeFigureOut">
              <a:rPr lang="en-US" smtClean="0"/>
              <a:t>7/4/2013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46DBE-3E42-314E-B2E4-A9D2C9B4A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924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089A7-BBE2-184E-8387-36ADEF12784E}" type="datetimeFigureOut">
              <a:rPr lang="en-US" smtClean="0"/>
              <a:t>7/4/2013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46DBE-3E42-314E-B2E4-A9D2C9B4A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894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089A7-BBE2-184E-8387-36ADEF12784E}" type="datetimeFigureOut">
              <a:rPr lang="en-US" smtClean="0"/>
              <a:t>7/4/2013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46DBE-3E42-314E-B2E4-A9D2C9B4A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391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089A7-BBE2-184E-8387-36ADEF12784E}" type="datetimeFigureOut">
              <a:rPr lang="en-US" smtClean="0"/>
              <a:t>7/4/2013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46DBE-3E42-314E-B2E4-A9D2C9B4A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72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089A7-BBE2-184E-8387-36ADEF12784E}" type="datetimeFigureOut">
              <a:rPr lang="en-US" smtClean="0"/>
              <a:t>7/4/2013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46DBE-3E42-314E-B2E4-A9D2C9B4A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56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089A7-BBE2-184E-8387-36ADEF12784E}" type="datetimeFigureOut">
              <a:rPr lang="en-US" smtClean="0"/>
              <a:t>7/4/2013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46DBE-3E42-314E-B2E4-A9D2C9B4A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3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089A7-BBE2-184E-8387-36ADEF12784E}" type="datetimeFigureOut">
              <a:rPr lang="en-US" smtClean="0"/>
              <a:t>7/4/2013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46DBE-3E42-314E-B2E4-A9D2C9B4A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588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089A7-BBE2-184E-8387-36ADEF12784E}" type="datetimeFigureOut">
              <a:rPr lang="en-US" smtClean="0"/>
              <a:t>7/4/2013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46DBE-3E42-314E-B2E4-A9D2C9B4A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678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089A7-BBE2-184E-8387-36ADEF12784E}" type="datetimeFigureOut">
              <a:rPr lang="en-US" smtClean="0"/>
              <a:t>7/4/2013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46DBE-3E42-314E-B2E4-A9D2C9B4A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527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089A7-BBE2-184E-8387-36ADEF12784E}" type="datetimeFigureOut">
              <a:rPr lang="en-US" smtClean="0"/>
              <a:t>7/4/2013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46DBE-3E42-314E-B2E4-A9D2C9B4AD9B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-1" y="187513"/>
            <a:ext cx="9144002" cy="6670487"/>
            <a:chOff x="-1" y="187513"/>
            <a:chExt cx="9144002" cy="6670487"/>
          </a:xfrm>
        </p:grpSpPr>
        <p:pic>
          <p:nvPicPr>
            <p:cNvPr id="8" name="Picture 7" descr="TSA TRansparent logo.jpg"/>
            <p:cNvPicPr>
              <a:picLocks noChangeAspect="1"/>
            </p:cNvPicPr>
            <p:nvPr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573723" y="187513"/>
              <a:ext cx="2570278" cy="2699543"/>
            </a:xfrm>
            <a:prstGeom prst="rect">
              <a:avLst/>
            </a:prstGeom>
            <a:solidFill>
              <a:schemeClr val="bg1">
                <a:alpha val="20000"/>
              </a:schemeClr>
            </a:solidFill>
          </p:spPr>
        </p:pic>
        <p:pic>
          <p:nvPicPr>
            <p:cNvPr id="9" name="Picture 8" descr="TSA HR RGB.jpg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163" y="187513"/>
              <a:ext cx="2431439" cy="784760"/>
            </a:xfrm>
            <a:prstGeom prst="rect">
              <a:avLst/>
            </a:prstGeom>
          </p:spPr>
        </p:pic>
        <p:pic>
          <p:nvPicPr>
            <p:cNvPr id="10" name="Picture 9" descr="Teaching-School-logo.png"/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47173" y="187513"/>
              <a:ext cx="1121085" cy="78476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0" y="6210644"/>
              <a:ext cx="9144000" cy="647356"/>
            </a:xfrm>
            <a:prstGeom prst="rect">
              <a:avLst/>
            </a:prstGeom>
            <a:solidFill>
              <a:srgbClr val="350066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 descr="gold band for tsa powerpoint.jpg"/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101512"/>
              <a:ext cx="9144002" cy="109132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221443" y="6339840"/>
              <a:ext cx="86888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2"/>
                  </a:solidFill>
                </a:rPr>
                <a:t>Email: tsa@outwood.com		www.outwoodtsa.com		Twitter: @outwoodtsa</a:t>
              </a:r>
              <a:endParaRPr lang="en-US" dirty="0">
                <a:solidFill>
                  <a:schemeClr val="bg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80134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dirty="0" smtClean="0">
                <a:latin typeface="Gill Sans MT" pitchFamily="34" charset="0"/>
              </a:rPr>
              <a:t>Emma Foster</a:t>
            </a:r>
          </a:p>
          <a:p>
            <a:pPr marL="0" indent="0" algn="ctr">
              <a:buNone/>
            </a:pPr>
            <a:endParaRPr lang="en-GB" dirty="0">
              <a:latin typeface="Gill Sans MT" pitchFamily="34" charset="0"/>
            </a:endParaRPr>
          </a:p>
          <a:p>
            <a:pPr marL="0" indent="0" algn="ctr">
              <a:buNone/>
            </a:pPr>
            <a:r>
              <a:rPr lang="en-GB" sz="2400" dirty="0" smtClean="0">
                <a:latin typeface="Gill Sans MT" pitchFamily="34" charset="0"/>
              </a:rPr>
              <a:t>Director of Teaching School</a:t>
            </a:r>
          </a:p>
          <a:p>
            <a:pPr marL="0" indent="0" algn="ctr">
              <a:buNone/>
            </a:pPr>
            <a:r>
              <a:rPr lang="en-GB" sz="2400" dirty="0" err="1" smtClean="0">
                <a:latin typeface="Gill Sans MT" pitchFamily="34" charset="0"/>
              </a:rPr>
              <a:t>Outwood</a:t>
            </a:r>
            <a:r>
              <a:rPr lang="en-GB" sz="2400" dirty="0" smtClean="0">
                <a:latin typeface="Gill Sans MT" pitchFamily="34" charset="0"/>
              </a:rPr>
              <a:t> Teaching School Alliance</a:t>
            </a:r>
            <a:endParaRPr lang="en-GB" sz="24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530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 smtClean="0">
                <a:latin typeface="Gill Sans MT" pitchFamily="34" charset="0"/>
              </a:rPr>
              <a:t>Opportunities</a:t>
            </a:r>
          </a:p>
          <a:p>
            <a:pPr marL="0" indent="0" algn="ctr">
              <a:buNone/>
            </a:pPr>
            <a:endParaRPr lang="en-GB" dirty="0">
              <a:latin typeface="Gill Sans MT" pitchFamily="34" charset="0"/>
            </a:endParaRPr>
          </a:p>
          <a:p>
            <a:pPr>
              <a:buFontTx/>
              <a:buChar char="-"/>
            </a:pPr>
            <a:r>
              <a:rPr lang="en-GB" dirty="0" smtClean="0">
                <a:latin typeface="Gill Sans MT" pitchFamily="34" charset="0"/>
              </a:rPr>
              <a:t>Infrastructure</a:t>
            </a:r>
          </a:p>
          <a:p>
            <a:pPr>
              <a:buFontTx/>
              <a:buChar char="-"/>
            </a:pPr>
            <a:r>
              <a:rPr lang="en-GB" dirty="0" smtClean="0">
                <a:latin typeface="Gill Sans MT" pitchFamily="34" charset="0"/>
              </a:rPr>
              <a:t>Marketing</a:t>
            </a:r>
          </a:p>
          <a:p>
            <a:pPr>
              <a:buFontTx/>
              <a:buChar char="-"/>
            </a:pPr>
            <a:r>
              <a:rPr lang="en-GB" dirty="0" smtClean="0">
                <a:latin typeface="Gill Sans MT" pitchFamily="34" charset="0"/>
              </a:rPr>
              <a:t>Recruitment</a:t>
            </a:r>
          </a:p>
          <a:p>
            <a:pPr>
              <a:buFontTx/>
              <a:buChar char="-"/>
            </a:pPr>
            <a:r>
              <a:rPr lang="en-GB" dirty="0" smtClean="0">
                <a:latin typeface="Gill Sans MT" pitchFamily="34" charset="0"/>
              </a:rPr>
              <a:t>Change for the sake of change?</a:t>
            </a:r>
          </a:p>
          <a:p>
            <a:pPr>
              <a:buFontTx/>
              <a:buChar char="-"/>
            </a:pPr>
            <a:r>
              <a:rPr lang="en-GB" dirty="0" smtClean="0">
                <a:latin typeface="Gill Sans MT" pitchFamily="34" charset="0"/>
              </a:rPr>
              <a:t>Accountability</a:t>
            </a:r>
            <a:endParaRPr lang="en-GB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626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SA TRansparent logo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941"/>
          <a:stretch/>
        </p:blipFill>
        <p:spPr>
          <a:xfrm>
            <a:off x="6573723" y="187513"/>
            <a:ext cx="2570278" cy="2699543"/>
          </a:xfrm>
          <a:prstGeom prst="rect">
            <a:avLst/>
          </a:prstGeom>
          <a:solidFill>
            <a:schemeClr val="bg1">
              <a:alpha val="20000"/>
            </a:schemeClr>
          </a:solidFill>
        </p:spPr>
      </p:pic>
      <p:pic>
        <p:nvPicPr>
          <p:cNvPr id="5" name="Picture 4" descr="TSA HR RGB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63" y="187513"/>
            <a:ext cx="2431439" cy="784760"/>
          </a:xfrm>
          <a:prstGeom prst="rect">
            <a:avLst/>
          </a:prstGeom>
        </p:spPr>
      </p:pic>
      <p:pic>
        <p:nvPicPr>
          <p:cNvPr id="6" name="Picture 5" descr="Teaching-School-logo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7173" y="187513"/>
            <a:ext cx="1121085" cy="78476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6210644"/>
            <a:ext cx="9144000" cy="647356"/>
          </a:xfrm>
          <a:prstGeom prst="rect">
            <a:avLst/>
          </a:prstGeom>
          <a:solidFill>
            <a:srgbClr val="35006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gold band for tsa powerpoint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101512"/>
            <a:ext cx="9144002" cy="10913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1443" y="6339840"/>
            <a:ext cx="8688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2"/>
                </a:solidFill>
              </a:rPr>
              <a:t>Email: tsa@outwood.com		www.outwoodtsa.com		Twitter: @outwoodtsa</a:t>
            </a:r>
            <a:endParaRPr lang="en-US" dirty="0">
              <a:solidFill>
                <a:schemeClr val="bg2"/>
              </a:solidFill>
            </a:endParaRPr>
          </a:p>
        </p:txBody>
      </p:sp>
      <p:pic>
        <p:nvPicPr>
          <p:cNvPr id="10" name="Picture 8" descr="OG-8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4678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900113" y="188913"/>
            <a:ext cx="4535487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GB" b="1" dirty="0" smtClean="0">
                <a:solidFill>
                  <a:schemeClr val="bg1"/>
                </a:solidFill>
                <a:latin typeface="Gill Sans MT" pitchFamily="34" charset="0"/>
              </a:rPr>
              <a:t>School Direct? </a:t>
            </a:r>
            <a:r>
              <a:rPr lang="en-GB" b="1" dirty="0">
                <a:solidFill>
                  <a:schemeClr val="bg1"/>
                </a:solidFill>
                <a:latin typeface="Gill Sans MT" pitchFamily="34" charset="0"/>
              </a:rPr>
              <a:t>I</a:t>
            </a:r>
            <a:r>
              <a:rPr lang="en-GB" b="1" dirty="0" smtClean="0">
                <a:solidFill>
                  <a:schemeClr val="bg1"/>
                </a:solidFill>
                <a:latin typeface="Gill Sans MT" pitchFamily="34" charset="0"/>
              </a:rPr>
              <a:t>t’s </a:t>
            </a:r>
            <a:r>
              <a:rPr lang="en-GB" b="1" dirty="0">
                <a:solidFill>
                  <a:schemeClr val="bg1"/>
                </a:solidFill>
                <a:latin typeface="Gill Sans MT" pitchFamily="34" charset="0"/>
              </a:rPr>
              <a:t>about putting …</a:t>
            </a:r>
          </a:p>
          <a:p>
            <a:pPr>
              <a:spcBef>
                <a:spcPct val="50000"/>
              </a:spcBef>
            </a:pPr>
            <a:r>
              <a:rPr lang="en-GB" b="1" dirty="0">
                <a:solidFill>
                  <a:schemeClr val="bg1"/>
                </a:solidFill>
                <a:latin typeface="Gill Sans MT" pitchFamily="34" charset="0"/>
              </a:rPr>
              <a:t>          </a:t>
            </a:r>
            <a:r>
              <a:rPr lang="en-GB" sz="2800" b="1" dirty="0">
                <a:solidFill>
                  <a:schemeClr val="bg1"/>
                </a:solidFill>
                <a:latin typeface="Gill Sans MT" pitchFamily="34" charset="0"/>
              </a:rPr>
              <a:t>STUDENTS FIRST</a:t>
            </a:r>
          </a:p>
        </p:txBody>
      </p:sp>
    </p:spTree>
    <p:extLst>
      <p:ext uri="{BB962C8B-B14F-4D97-AF65-F5344CB8AC3E}">
        <p14:creationId xmlns:p14="http://schemas.microsoft.com/office/powerpoint/2010/main" val="233130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0</TotalTime>
  <Words>36</Words>
  <Application>Microsoft Office PowerPoint</Application>
  <PresentationFormat>On-screen Show (4:3)</PresentationFormat>
  <Paragraphs>16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Template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Emma Foster - School Direct</dc:title>
  <dc:creator/>
  <cp:lastModifiedBy/>
  <cp:revision>1</cp:revision>
  <dcterms:created xsi:type="dcterms:W3CDTF">2013-06-11T10:12:44Z</dcterms:created>
  <dcterms:modified xsi:type="dcterms:W3CDTF">2013-07-04T08:34:47Z</dcterms:modified>
</cp:coreProperties>
</file>