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3" r:id="rId4"/>
    <p:sldId id="264" r:id="rId5"/>
    <p:sldId id="261" r:id="rId6"/>
    <p:sldId id="266" r:id="rId7"/>
    <p:sldId id="268" r:id="rId8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314AA430-EB3B-4E8A-9F6B-62E77A3ECB37}" type="datetimeFigureOut">
              <a:rPr lang="en-GB" smtClean="0"/>
              <a:t>04/07/2013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CF8C3815-02CC-420C-8D08-7712771188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40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13AFA812-93C9-4AC6-B319-8E205EF176E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9DFBDA0C-5154-4E89-94B9-244CA856775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11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FBDA0C-5154-4E89-94B9-244CA856775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27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91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37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42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163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54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86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67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4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19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17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85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80723-1D52-4A14-9433-ACFF7DF5245E}" type="datetimeFigureOut">
              <a:rPr lang="en-GB" smtClean="0"/>
              <a:t>04/07/2013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DFE3C-7CB0-4DB0-8EDA-C8698B2AC20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29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55037" y="2852936"/>
            <a:ext cx="6912768" cy="31700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latin typeface="Trebuchet MS" pitchFamily="34" charset="0"/>
              </a:rPr>
              <a:t>Sheffield Teaching School Alliance</a:t>
            </a:r>
            <a:r>
              <a:rPr lang="en-GB" sz="3200" dirty="0" smtClean="0">
                <a:latin typeface="Trebuchet MS" pitchFamily="34" charset="0"/>
              </a:rPr>
              <a:t>:</a:t>
            </a:r>
          </a:p>
          <a:p>
            <a:pPr algn="ctr"/>
            <a:r>
              <a:rPr lang="en-GB" sz="3200" dirty="0" smtClean="0">
                <a:latin typeface="Trebuchet MS" pitchFamily="34" charset="0"/>
              </a:rPr>
              <a:t>Birley Spa Community Primary School &amp;</a:t>
            </a:r>
          </a:p>
          <a:p>
            <a:pPr algn="ctr"/>
            <a:r>
              <a:rPr lang="en-GB" sz="3200" dirty="0" smtClean="0">
                <a:latin typeface="Trebuchet MS" pitchFamily="34" charset="0"/>
              </a:rPr>
              <a:t>Silverdale School Sheffield</a:t>
            </a:r>
          </a:p>
          <a:p>
            <a:pPr algn="ctr"/>
            <a:endParaRPr lang="en-GB" sz="2400" dirty="0" smtClean="0">
              <a:latin typeface="Trebuchet MS" pitchFamily="34" charset="0"/>
            </a:endParaRPr>
          </a:p>
          <a:p>
            <a:pPr algn="ctr"/>
            <a:r>
              <a:rPr lang="en-GB" sz="2400" dirty="0">
                <a:latin typeface="Trebuchet MS" pitchFamily="34" charset="0"/>
              </a:rPr>
              <a:t>Gaynor Jones</a:t>
            </a:r>
          </a:p>
          <a:p>
            <a:pPr algn="ctr"/>
            <a:r>
              <a:rPr lang="en-GB" sz="2400" dirty="0" smtClean="0">
                <a:latin typeface="Trebuchet MS" pitchFamily="34" charset="0"/>
              </a:rPr>
              <a:t>Strategic </a:t>
            </a:r>
            <a:r>
              <a:rPr lang="en-GB" sz="2400" dirty="0" smtClean="0">
                <a:latin typeface="Trebuchet MS" pitchFamily="34" charset="0"/>
              </a:rPr>
              <a:t>Manager/Assistant Headteacher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32656"/>
            <a:ext cx="2051720" cy="2058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4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671372" cy="4506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332656"/>
            <a:ext cx="252028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Primary = 152</a:t>
            </a:r>
          </a:p>
          <a:p>
            <a:r>
              <a:rPr lang="en-GB" dirty="0" smtClean="0"/>
              <a:t>Undergrad = 48</a:t>
            </a:r>
          </a:p>
          <a:p>
            <a:r>
              <a:rPr lang="en-GB" dirty="0" smtClean="0"/>
              <a:t>PGCE = 83</a:t>
            </a:r>
          </a:p>
          <a:p>
            <a:r>
              <a:rPr lang="en-GB" dirty="0" smtClean="0"/>
              <a:t>GTP = 19</a:t>
            </a:r>
          </a:p>
          <a:p>
            <a:r>
              <a:rPr lang="en-GB" dirty="0" smtClean="0"/>
              <a:t>SCITT = 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301291" y="162506"/>
            <a:ext cx="252028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Secondary = 129</a:t>
            </a:r>
          </a:p>
          <a:p>
            <a:r>
              <a:rPr lang="en-GB" dirty="0" smtClean="0"/>
              <a:t>Undergrad = 9</a:t>
            </a:r>
          </a:p>
          <a:p>
            <a:r>
              <a:rPr lang="en-GB" dirty="0" smtClean="0"/>
              <a:t>PGCE = 101</a:t>
            </a:r>
          </a:p>
          <a:p>
            <a:r>
              <a:rPr lang="en-GB" dirty="0" smtClean="0"/>
              <a:t>GTP = 17</a:t>
            </a:r>
          </a:p>
          <a:p>
            <a:r>
              <a:rPr lang="en-GB" dirty="0" smtClean="0"/>
              <a:t>SCITT = 1</a:t>
            </a:r>
          </a:p>
          <a:p>
            <a:r>
              <a:rPr lang="en-GB" dirty="0" smtClean="0"/>
              <a:t>Teach First =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599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025" y="2056076"/>
            <a:ext cx="3681759" cy="277198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6480212" y="448796"/>
            <a:ext cx="208823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Application system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17468" y="571906"/>
            <a:ext cx="2034668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800" dirty="0" smtClean="0">
                <a:latin typeface="Trebuchet MS" pitchFamily="34" charset="0"/>
              </a:rPr>
              <a:t>Intention to employ</a:t>
            </a:r>
            <a:endParaRPr lang="en-GB" sz="2800" dirty="0"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92280" y="4006805"/>
            <a:ext cx="1728192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Joint interviews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76256" y="1783849"/>
            <a:ext cx="208823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Agreements about entry requirements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6491" y="264130"/>
            <a:ext cx="208823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Building an alliance of schools in September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5672" y="5391800"/>
            <a:ext cx="201622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Partnership agreements and funding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491" y="2760310"/>
            <a:ext cx="1584176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Working together with a new balance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7312" y="5098770"/>
            <a:ext cx="2664296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Programme development in schools and staff capacity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7" y="5229200"/>
            <a:ext cx="1872209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latin typeface="Trebuchet MS" pitchFamily="34" charset="0"/>
              </a:rPr>
              <a:t>Communications – NCTL – HEI - Applicants</a:t>
            </a:r>
            <a:endParaRPr lang="en-GB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05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787" y="2472639"/>
            <a:ext cx="3252310" cy="243609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4" name="TextBox 3"/>
          <p:cNvSpPr txBox="1"/>
          <p:nvPr/>
        </p:nvSpPr>
        <p:spPr>
          <a:xfrm>
            <a:off x="399964" y="347525"/>
            <a:ext cx="215581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UCAS system and experience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3808" y="347525"/>
            <a:ext cx="2860549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Closer relationships between schools &amp; HEI colleagues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2864" y="347525"/>
            <a:ext cx="323985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Trebuchet MS" pitchFamily="34" charset="0"/>
              </a:rPr>
              <a:t>School Direct Reference Group and other means of communicating our desire to redefine partnership but not lose any expertise.</a:t>
            </a:r>
            <a:endParaRPr lang="en-GB" sz="2000" dirty="0"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6706" y="2488485"/>
            <a:ext cx="2317782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Genuine collaboration at subject level.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56578" y="4486701"/>
            <a:ext cx="201622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New roles for school colleagues.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3808" y="5089112"/>
            <a:ext cx="165618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New roles for academic colleagues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964" y="2026820"/>
            <a:ext cx="180020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latin typeface="Trebuchet MS" pitchFamily="34" charset="0"/>
              </a:rPr>
              <a:t>Linking School Direct to other TSA priorities: R&amp;D, Masters study, CPD and school 2 school support.</a:t>
            </a:r>
            <a:endParaRPr lang="en-GB" dirty="0">
              <a:latin typeface="Trebuchet MS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35960" y="5903569"/>
            <a:ext cx="2004274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Trebuchet MS" pitchFamily="34" charset="0"/>
              </a:rPr>
              <a:t>Alliance Mentor Coordinator</a:t>
            </a:r>
            <a:endParaRPr lang="en-GB" sz="2000" dirty="0">
              <a:latin typeface="Trebuchet MS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742" y="4526093"/>
            <a:ext cx="1972255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Innovative courses to meet the needs of schools</a:t>
            </a:r>
            <a:endParaRPr lang="en-GB" sz="24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90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65731" y="1124744"/>
            <a:ext cx="8496944" cy="485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GB" u="sng" dirty="0" smtClean="0">
                <a:effectLst/>
                <a:latin typeface="Trebuchet MS"/>
                <a:ea typeface="Calibri"/>
                <a:cs typeface="Times New Roman"/>
              </a:rPr>
              <a:t>Definitions of Schools:</a:t>
            </a:r>
          </a:p>
          <a:p>
            <a:pPr>
              <a:spcAft>
                <a:spcPts val="1000"/>
              </a:spcAft>
            </a:pPr>
            <a:r>
              <a:rPr lang="en-GB" u="sng" dirty="0" smtClean="0">
                <a:effectLst/>
                <a:latin typeface="Trebuchet MS"/>
                <a:ea typeface="Calibri"/>
                <a:cs typeface="Times New Roman"/>
              </a:rPr>
              <a:t>Cluster Lead School/TSA: </a:t>
            </a: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	</a:t>
            </a:r>
          </a:p>
          <a:p>
            <a:pPr>
              <a:spcAft>
                <a:spcPts val="1000"/>
              </a:spcAft>
            </a:pP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Birley Spa Community Primary and Silverdale School (Sheffield TSA) The cluster administrative hub. Alliance Mentor Coordinator.</a:t>
            </a:r>
            <a:r>
              <a:rPr lang="en-GB" dirty="0" smtClean="0">
                <a:latin typeface="Trebuchet MS"/>
                <a:ea typeface="Calibri"/>
                <a:cs typeface="Times New Roman"/>
              </a:rPr>
              <a:t> </a:t>
            </a:r>
            <a:endParaRPr lang="en-GB" dirty="0">
              <a:ea typeface="Calibri"/>
              <a:cs typeface="Times New Roman"/>
            </a:endParaRPr>
          </a:p>
          <a:p>
            <a:pPr marL="1828800" indent="-1828800">
              <a:spcAft>
                <a:spcPts val="1000"/>
              </a:spcAft>
            </a:pPr>
            <a:endParaRPr lang="en-GB" u="sng" dirty="0" smtClean="0">
              <a:effectLst/>
              <a:latin typeface="Trebuchet MS"/>
              <a:ea typeface="Calibri"/>
              <a:cs typeface="Times New Roman"/>
            </a:endParaRPr>
          </a:p>
          <a:p>
            <a:pPr marL="1828800" indent="-1828800">
              <a:spcAft>
                <a:spcPts val="1000"/>
              </a:spcAft>
            </a:pPr>
            <a:r>
              <a:rPr lang="en-GB" u="sng" dirty="0" smtClean="0">
                <a:effectLst/>
                <a:latin typeface="Trebuchet MS"/>
                <a:ea typeface="Calibri"/>
                <a:cs typeface="Times New Roman"/>
              </a:rPr>
              <a:t>Training School:</a:t>
            </a: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	</a:t>
            </a:r>
          </a:p>
          <a:p>
            <a:pPr marL="1828800" indent="-1828800">
              <a:spcAft>
                <a:spcPts val="1000"/>
              </a:spcAft>
            </a:pP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A partner school with the commitment to host a trainee in a specific subject or </a:t>
            </a:r>
          </a:p>
          <a:p>
            <a:pPr marL="1828800" indent="-1828800">
              <a:spcAft>
                <a:spcPts val="1000"/>
              </a:spcAft>
            </a:pP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Phase for 2/3 of a year. </a:t>
            </a:r>
          </a:p>
          <a:p>
            <a:pPr marL="1828800" indent="-1828800">
              <a:spcAft>
                <a:spcPts val="1000"/>
              </a:spcAft>
            </a:pPr>
            <a:endParaRPr lang="en-GB" u="sng" dirty="0" smtClean="0">
              <a:effectLst/>
              <a:latin typeface="Trebuchet MS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en-GB" u="sng" dirty="0" smtClean="0">
                <a:effectLst/>
                <a:latin typeface="Trebuchet MS"/>
                <a:ea typeface="Calibri"/>
                <a:cs typeface="Times New Roman"/>
              </a:rPr>
              <a:t>Placement School</a:t>
            </a: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:</a:t>
            </a:r>
          </a:p>
          <a:p>
            <a:pPr marL="180000">
              <a:lnSpc>
                <a:spcPct val="150000"/>
              </a:lnSpc>
            </a:pP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A partner school with a commitment to take a trainee for a 4-6 week</a:t>
            </a:r>
          </a:p>
          <a:p>
            <a:pPr marL="180000">
              <a:lnSpc>
                <a:spcPct val="150000"/>
              </a:lnSpc>
            </a:pPr>
            <a:r>
              <a:rPr lang="en-GB" dirty="0" smtClean="0">
                <a:effectLst/>
                <a:latin typeface="Trebuchet MS"/>
                <a:ea typeface="Calibri"/>
                <a:cs typeface="Times New Roman"/>
              </a:rPr>
              <a:t>diagnostic/contrasting placement.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5731" y="260648"/>
            <a:ext cx="833871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itchFamily="34" charset="0"/>
              </a:rPr>
              <a:t>The Naming of the New Partnership</a:t>
            </a:r>
            <a:endParaRPr lang="en-GB" sz="32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27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Or 1"/>
          <p:cNvSpPr/>
          <p:nvPr/>
        </p:nvSpPr>
        <p:spPr>
          <a:xfrm>
            <a:off x="2051720" y="981440"/>
            <a:ext cx="4824536" cy="4535792"/>
          </a:xfrm>
          <a:prstGeom prst="flowChartOr">
            <a:avLst/>
          </a:prstGeom>
          <a:gradFill>
            <a:gsLst>
              <a:gs pos="0">
                <a:srgbClr val="FFFF00"/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latin typeface="Trebuchet M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55143" y="2400670"/>
            <a:ext cx="1152128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Trebuchet MS" pitchFamily="34" charset="0"/>
              </a:rPr>
              <a:t>TSA</a:t>
            </a:r>
            <a:endParaRPr lang="en-GB" sz="4400" dirty="0">
              <a:latin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55143" y="3372125"/>
            <a:ext cx="1545882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itchFamily="34" charset="0"/>
              </a:rPr>
              <a:t>TRAINING SCHOOL</a:t>
            </a:r>
            <a:endParaRPr lang="en-GB" sz="2400" dirty="0"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3372125"/>
            <a:ext cx="1872208" cy="10156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 smtClean="0">
                <a:latin typeface="Trebuchet MS" pitchFamily="34" charset="0"/>
              </a:rPr>
              <a:t>DIAGNOSTIC PLACEMENT SCHOOL</a:t>
            </a:r>
            <a:endParaRPr lang="en-GB" sz="2000" dirty="0"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5732" y="2400671"/>
            <a:ext cx="1152128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latin typeface="Trebuchet MS" pitchFamily="34" charset="0"/>
              </a:rPr>
              <a:t>HEI</a:t>
            </a:r>
            <a:endParaRPr lang="en-GB" sz="4400" dirty="0">
              <a:latin typeface="Trebuchet MS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963701" y="86970"/>
            <a:ext cx="3164663" cy="2981990"/>
            <a:chOff x="5662778" y="72004"/>
            <a:chExt cx="2914618" cy="2852530"/>
          </a:xfrm>
        </p:grpSpPr>
        <p:sp>
          <p:nvSpPr>
            <p:cNvPr id="8" name="Rounded Rectangle 7"/>
            <p:cNvSpPr/>
            <p:nvPr/>
          </p:nvSpPr>
          <p:spPr>
            <a:xfrm>
              <a:off x="5662778" y="72004"/>
              <a:ext cx="2914618" cy="2770582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1"/>
              </a:solidFill>
            </a:ln>
          </p:spPr>
          <p:style>
            <a:lnRef idx="2">
              <a:schemeClr val="accent5">
                <a:hueOff val="-3311292"/>
                <a:satOff val="13270"/>
                <a:lumOff val="287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5806487" y="131759"/>
              <a:ext cx="2711152" cy="2792775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GB" sz="1600" dirty="0">
                  <a:latin typeface="Trebuchet MS" pitchFamily="34" charset="0"/>
                </a:rPr>
                <a:t>Strategic </a:t>
              </a:r>
              <a:r>
                <a:rPr lang="en-GB" sz="1600" dirty="0" smtClean="0">
                  <a:latin typeface="Trebuchet MS" pitchFamily="34" charset="0"/>
                </a:rPr>
                <a:t>direction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Innovation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Alliance building</a:t>
              </a:r>
            </a:p>
            <a:p>
              <a:pPr marL="171450" lvl="1" indent="-171450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Overview of recruitment</a:t>
              </a:r>
              <a:endParaRPr lang="en-GB" sz="1600" dirty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Marketing </a:t>
              </a:r>
              <a:endParaRPr lang="en-GB" sz="1600" kern="1200" dirty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Recruitment &amp; Selection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Administration &amp; liaison</a:t>
              </a:r>
              <a:endParaRPr lang="en-GB" sz="1600" kern="1200" dirty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Coordination of placements &amp; training</a:t>
              </a:r>
              <a:endParaRPr lang="en-GB" sz="1600" kern="1200" dirty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Alliance Mentor Coordinator</a:t>
              </a:r>
              <a:endParaRPr lang="en-GB" sz="1600" kern="1200" dirty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Management of NQT ‘pool’</a:t>
              </a:r>
              <a:endParaRPr lang="en-GB" sz="1600" kern="1200" dirty="0">
                <a:latin typeface="Trebuchet MS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87637" y="4537923"/>
            <a:ext cx="3678313" cy="1958617"/>
            <a:chOff x="5359196" y="4162062"/>
            <a:chExt cx="3212765" cy="1958617"/>
          </a:xfrm>
        </p:grpSpPr>
        <p:sp>
          <p:nvSpPr>
            <p:cNvPr id="11" name="Rounded Rectangle 10"/>
            <p:cNvSpPr/>
            <p:nvPr/>
          </p:nvSpPr>
          <p:spPr>
            <a:xfrm>
              <a:off x="5359196" y="4162062"/>
              <a:ext cx="3023615" cy="19586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-4966938"/>
                <a:satOff val="19906"/>
                <a:lumOff val="431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4"/>
            <p:cNvSpPr/>
            <p:nvPr/>
          </p:nvSpPr>
          <p:spPr>
            <a:xfrm>
              <a:off x="5359197" y="4162062"/>
              <a:ext cx="3212764" cy="19155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School Needs Analysis</a:t>
              </a:r>
              <a:endParaRPr lang="en-GB" sz="1600" kern="1200" dirty="0">
                <a:latin typeface="Trebuchet MS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Recruitment and selection</a:t>
              </a:r>
              <a:endParaRPr lang="en-GB" sz="1600" kern="1200" dirty="0" smtClean="0">
                <a:latin typeface="Trebuchet MS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Main ITT placement in ‘sandwich model’</a:t>
              </a:r>
              <a:endParaRPr lang="en-GB" sz="1600" kern="1200" dirty="0">
                <a:latin typeface="Trebuchet MS" pitchFamily="34" charset="0"/>
              </a:endParaRP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 Subject delivery/enhancement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Mentor support</a:t>
              </a:r>
            </a:p>
            <a:p>
              <a:pPr marL="114300" lvl="1" indent="-114300" algn="l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Intention to employ</a:t>
              </a:r>
              <a:endParaRPr lang="en-GB" sz="1600" kern="1200" dirty="0">
                <a:latin typeface="Trebuchet MS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45760" y="4735112"/>
            <a:ext cx="3023615" cy="1718404"/>
            <a:chOff x="425928" y="4162062"/>
            <a:chExt cx="3023615" cy="1958617"/>
          </a:xfrm>
        </p:grpSpPr>
        <p:sp>
          <p:nvSpPr>
            <p:cNvPr id="14" name="Rounded Rectangle 13"/>
            <p:cNvSpPr/>
            <p:nvPr/>
          </p:nvSpPr>
          <p:spPr>
            <a:xfrm>
              <a:off x="425928" y="4162062"/>
              <a:ext cx="3023615" cy="19586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-9933876"/>
                <a:satOff val="39811"/>
                <a:lumOff val="862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468952" y="4162062"/>
              <a:ext cx="2836575" cy="19155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Building capacity 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ITT placements for 6 weeks – diagnostic and personalised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Mentor support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Access to the NQT pool</a:t>
              </a:r>
              <a:endParaRPr lang="en-GB" sz="1600" kern="1200" dirty="0">
                <a:latin typeface="Trebuchet MS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0695" y="150729"/>
            <a:ext cx="3215161" cy="2556320"/>
            <a:chOff x="330155" y="0"/>
            <a:chExt cx="3215161" cy="1958617"/>
          </a:xfrm>
          <a:solidFill>
            <a:schemeClr val="bg1"/>
          </a:solidFill>
        </p:grpSpPr>
        <p:sp>
          <p:nvSpPr>
            <p:cNvPr id="17" name="Rounded Rectangle 16"/>
            <p:cNvSpPr/>
            <p:nvPr/>
          </p:nvSpPr>
          <p:spPr>
            <a:xfrm>
              <a:off x="330155" y="0"/>
              <a:ext cx="3215161" cy="1958617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373179" y="43024"/>
              <a:ext cx="3072776" cy="179508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t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Awarding body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CPD for mentors</a:t>
              </a:r>
              <a:endParaRPr lang="en-GB" sz="1600" kern="1200" dirty="0" smtClean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Extensive experience of ITT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Subject expertise</a:t>
              </a:r>
              <a:endParaRPr lang="en-GB" sz="1600" kern="1200" dirty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Masters level work</a:t>
              </a:r>
              <a:endParaRPr lang="en-GB" sz="1600" kern="1200" dirty="0">
                <a:latin typeface="Trebuchet MS" pitchFamily="34" charset="0"/>
              </a:endParaRP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University link tutor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dirty="0" smtClean="0">
                  <a:latin typeface="Trebuchet MS" pitchFamily="34" charset="0"/>
                </a:rPr>
                <a:t>Research and development</a:t>
              </a:r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sz="1600" kern="1200" dirty="0" smtClean="0">
                  <a:latin typeface="Trebuchet MS" pitchFamily="34" charset="0"/>
                </a:rPr>
                <a:t>Links to NQT year CPD onwards</a:t>
              </a:r>
              <a:endParaRPr lang="en-GB" sz="1600" kern="1200" dirty="0">
                <a:latin typeface="Trebuchet MS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704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ilfile01\staffdata$\gjones12\Documents\My Pictures\g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7502"/>
            <a:ext cx="7056784" cy="428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3347864" y="1553135"/>
            <a:ext cx="1080120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37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291</Words>
  <Application>Microsoft Office PowerPoint</Application>
  <PresentationFormat>On-screen Show (4:3)</PresentationFormat>
  <Paragraphs>80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Gaynor Jones - Sheffield Teaching School Alliance</dc:title>
  <dc:creator>gjones12</dc:creator>
  <cp:lastModifiedBy>robert.donnelly</cp:lastModifiedBy>
  <cp:revision>28</cp:revision>
  <cp:lastPrinted>2013-06-26T07:06:20Z</cp:lastPrinted>
  <dcterms:created xsi:type="dcterms:W3CDTF">2013-05-07T12:20:37Z</dcterms:created>
  <dcterms:modified xsi:type="dcterms:W3CDTF">2013-07-04T08:32:58Z</dcterms:modified>
</cp:coreProperties>
</file>