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handoutMasterIdLst>
    <p:handoutMasterId r:id="rId26"/>
  </p:handoutMasterIdLst>
  <p:sldIdLst>
    <p:sldId id="256" r:id="rId2"/>
    <p:sldId id="259" r:id="rId3"/>
    <p:sldId id="266" r:id="rId4"/>
    <p:sldId id="275" r:id="rId5"/>
    <p:sldId id="276" r:id="rId6"/>
    <p:sldId id="277" r:id="rId7"/>
    <p:sldId id="278" r:id="rId8"/>
    <p:sldId id="293" r:id="rId9"/>
    <p:sldId id="279" r:id="rId10"/>
    <p:sldId id="269" r:id="rId11"/>
    <p:sldId id="257" r:id="rId12"/>
    <p:sldId id="270" r:id="rId13"/>
    <p:sldId id="272" r:id="rId14"/>
    <p:sldId id="281" r:id="rId15"/>
    <p:sldId id="282" r:id="rId16"/>
    <p:sldId id="283" r:id="rId17"/>
    <p:sldId id="288" r:id="rId18"/>
    <p:sldId id="284" r:id="rId19"/>
    <p:sldId id="290" r:id="rId20"/>
    <p:sldId id="285" r:id="rId21"/>
    <p:sldId id="286" r:id="rId22"/>
    <p:sldId id="287" r:id="rId23"/>
    <p:sldId id="289" r:id="rId24"/>
    <p:sldId id="29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366E41-C5CD-4F80-9ECF-02ED50C92E6C}"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GB"/>
        </a:p>
      </dgm:t>
    </dgm:pt>
    <dgm:pt modelId="{3A121C6D-2B0F-439F-96DD-C5FBF83822A5}">
      <dgm:prSet phldrT="[Text]"/>
      <dgm:spPr/>
      <dgm:t>
        <a:bodyPr/>
        <a:lstStyle/>
        <a:p>
          <a:r>
            <a:rPr lang="en-GB" b="1" cap="none" baseline="0" dirty="0" smtClean="0">
              <a:solidFill>
                <a:schemeClr val="tx1"/>
              </a:solidFill>
              <a:latin typeface="Arial" pitchFamily="34" charset="0"/>
            </a:rPr>
            <a:t>This will mean extending </a:t>
          </a:r>
          <a:r>
            <a:rPr lang="en-GB" b="1" cap="none" baseline="0" dirty="0" smtClean="0">
              <a:solidFill>
                <a:schemeClr val="tx1"/>
              </a:solidFill>
              <a:latin typeface="Arial" pitchFamily="34" charset="0"/>
            </a:rPr>
            <a:t>the approaches </a:t>
          </a:r>
          <a:r>
            <a:rPr lang="en-GB" b="1" cap="none" baseline="0" dirty="0" smtClean="0">
              <a:solidFill>
                <a:schemeClr val="tx1"/>
              </a:solidFill>
              <a:latin typeface="Arial" pitchFamily="34" charset="0"/>
            </a:rPr>
            <a:t>which are used in pre-school into the early years of primary, emphasising the importance of opportunities for children to learn through purposeful, well-planned play </a:t>
          </a:r>
          <a:endParaRPr lang="en-GB" b="1" cap="none" baseline="0" dirty="0" smtClean="0">
            <a:solidFill>
              <a:schemeClr val="tx1"/>
            </a:solidFill>
            <a:latin typeface="Arial" pitchFamily="34" charset="0"/>
          </a:endParaRPr>
        </a:p>
        <a:p>
          <a:r>
            <a:rPr lang="en-GB" b="1" cap="none" baseline="0" dirty="0" smtClean="0">
              <a:solidFill>
                <a:schemeClr val="tx1"/>
              </a:solidFill>
              <a:latin typeface="Arial" pitchFamily="34" charset="0"/>
            </a:rPr>
            <a:t>( </a:t>
          </a:r>
          <a:r>
            <a:rPr lang="en-GB" b="1" cap="none" baseline="0" dirty="0" smtClean="0">
              <a:solidFill>
                <a:schemeClr val="tx1"/>
              </a:solidFill>
              <a:latin typeface="Arial" pitchFamily="34" charset="0"/>
            </a:rPr>
            <a:t>CfE, Ministerial Response, 2004)</a:t>
          </a:r>
          <a:endParaRPr lang="en-GB" b="1" baseline="0" dirty="0">
            <a:solidFill>
              <a:schemeClr val="tx1"/>
            </a:solidFill>
          </a:endParaRPr>
        </a:p>
      </dgm:t>
    </dgm:pt>
    <dgm:pt modelId="{B79C33DF-26E1-4ED6-ABD7-CC4843CE6F39}" type="sibTrans" cxnId="{531C5641-A660-4A99-854D-2D738D65A33E}">
      <dgm:prSet/>
      <dgm:spPr/>
      <dgm:t>
        <a:bodyPr/>
        <a:lstStyle/>
        <a:p>
          <a:endParaRPr lang="en-GB" dirty="0"/>
        </a:p>
      </dgm:t>
    </dgm:pt>
    <dgm:pt modelId="{23F73C26-81FA-43BD-AB9B-0EFF59C6D2BD}" type="parTrans" cxnId="{531C5641-A660-4A99-854D-2D738D65A33E}">
      <dgm:prSet/>
      <dgm:spPr/>
      <dgm:t>
        <a:bodyPr/>
        <a:lstStyle/>
        <a:p>
          <a:endParaRPr lang="en-GB"/>
        </a:p>
      </dgm:t>
    </dgm:pt>
    <dgm:pt modelId="{A5021DA6-A80A-450A-A0BC-00E4673028CB}">
      <dgm:prSet phldrT="[Text]"/>
      <dgm:spPr/>
      <dgm:t>
        <a:bodyPr/>
        <a:lstStyle/>
        <a:p>
          <a:r>
            <a:rPr lang="en-GB" dirty="0" smtClean="0"/>
            <a:t>.</a:t>
          </a:r>
          <a:r>
            <a:rPr lang="en-GB" b="1" dirty="0" smtClean="0">
              <a:solidFill>
                <a:schemeClr val="tx1"/>
              </a:solidFill>
            </a:rPr>
            <a:t>Another consistent theme running through thinking about young children's learning is the positive value of play. However, it should be noted that the efficacy of play as a medium for learning is more often asserted than evidenced and our understanding of the role of play is limited. ( Stephen, 2006)</a:t>
          </a:r>
          <a:endParaRPr lang="en-GB" dirty="0" smtClean="0"/>
        </a:p>
      </dgm:t>
    </dgm:pt>
    <dgm:pt modelId="{0DCD6837-D4C5-43C2-9832-F389917C5BF8}" type="sibTrans" cxnId="{6C6A45F8-7450-4706-BF97-F27F0EDE8AC3}">
      <dgm:prSet/>
      <dgm:spPr/>
      <dgm:t>
        <a:bodyPr/>
        <a:lstStyle/>
        <a:p>
          <a:endParaRPr lang="en-GB"/>
        </a:p>
      </dgm:t>
    </dgm:pt>
    <dgm:pt modelId="{BDCABDB7-5FDF-4216-99A1-557A5D5BE514}" type="parTrans" cxnId="{6C6A45F8-7450-4706-BF97-F27F0EDE8AC3}">
      <dgm:prSet/>
      <dgm:spPr/>
      <dgm:t>
        <a:bodyPr/>
        <a:lstStyle/>
        <a:p>
          <a:endParaRPr lang="en-GB"/>
        </a:p>
      </dgm:t>
    </dgm:pt>
    <dgm:pt modelId="{54C2069F-4BBE-42B7-A485-4AAA6CFF9F06}" type="pres">
      <dgm:prSet presAssocID="{49366E41-C5CD-4F80-9ECF-02ED50C92E6C}" presName="outerComposite" presStyleCnt="0">
        <dgm:presLayoutVars>
          <dgm:chMax val="5"/>
          <dgm:dir/>
          <dgm:resizeHandles val="exact"/>
        </dgm:presLayoutVars>
      </dgm:prSet>
      <dgm:spPr/>
      <dgm:t>
        <a:bodyPr/>
        <a:lstStyle/>
        <a:p>
          <a:endParaRPr lang="en-GB"/>
        </a:p>
      </dgm:t>
    </dgm:pt>
    <dgm:pt modelId="{482AB3B9-428D-4188-A935-1101AB42F8BA}" type="pres">
      <dgm:prSet presAssocID="{49366E41-C5CD-4F80-9ECF-02ED50C92E6C}" presName="dummyMaxCanvas" presStyleCnt="0">
        <dgm:presLayoutVars/>
      </dgm:prSet>
      <dgm:spPr/>
    </dgm:pt>
    <dgm:pt modelId="{6D5107CE-F808-4669-AD23-98DF2524BB89}" type="pres">
      <dgm:prSet presAssocID="{49366E41-C5CD-4F80-9ECF-02ED50C92E6C}" presName="TwoNodes_1" presStyleLbl="node1" presStyleIdx="0" presStyleCnt="2">
        <dgm:presLayoutVars>
          <dgm:bulletEnabled val="1"/>
        </dgm:presLayoutVars>
      </dgm:prSet>
      <dgm:spPr/>
      <dgm:t>
        <a:bodyPr/>
        <a:lstStyle/>
        <a:p>
          <a:endParaRPr lang="en-GB"/>
        </a:p>
      </dgm:t>
    </dgm:pt>
    <dgm:pt modelId="{067CB442-EFB5-4956-8A94-E2AB79570E6D}" type="pres">
      <dgm:prSet presAssocID="{49366E41-C5CD-4F80-9ECF-02ED50C92E6C}" presName="TwoNodes_2" presStyleLbl="node1" presStyleIdx="1" presStyleCnt="2">
        <dgm:presLayoutVars>
          <dgm:bulletEnabled val="1"/>
        </dgm:presLayoutVars>
      </dgm:prSet>
      <dgm:spPr/>
      <dgm:t>
        <a:bodyPr/>
        <a:lstStyle/>
        <a:p>
          <a:endParaRPr lang="en-GB"/>
        </a:p>
      </dgm:t>
    </dgm:pt>
    <dgm:pt modelId="{BC86EC74-AEB1-4CE6-B7AF-D9274B85DDE6}" type="pres">
      <dgm:prSet presAssocID="{49366E41-C5CD-4F80-9ECF-02ED50C92E6C}" presName="TwoConn_1-2" presStyleLbl="fgAccFollowNode1" presStyleIdx="0" presStyleCnt="1">
        <dgm:presLayoutVars>
          <dgm:bulletEnabled val="1"/>
        </dgm:presLayoutVars>
      </dgm:prSet>
      <dgm:spPr/>
      <dgm:t>
        <a:bodyPr/>
        <a:lstStyle/>
        <a:p>
          <a:endParaRPr lang="en-GB"/>
        </a:p>
      </dgm:t>
    </dgm:pt>
    <dgm:pt modelId="{FD667618-8172-40C4-9465-86C172985B31}" type="pres">
      <dgm:prSet presAssocID="{49366E41-C5CD-4F80-9ECF-02ED50C92E6C}" presName="TwoNodes_1_text" presStyleLbl="node1" presStyleIdx="1" presStyleCnt="2">
        <dgm:presLayoutVars>
          <dgm:bulletEnabled val="1"/>
        </dgm:presLayoutVars>
      </dgm:prSet>
      <dgm:spPr/>
      <dgm:t>
        <a:bodyPr/>
        <a:lstStyle/>
        <a:p>
          <a:endParaRPr lang="en-GB"/>
        </a:p>
      </dgm:t>
    </dgm:pt>
    <dgm:pt modelId="{C0B062E7-CDC5-44D6-8E29-C711730CBD5A}" type="pres">
      <dgm:prSet presAssocID="{49366E41-C5CD-4F80-9ECF-02ED50C92E6C}" presName="TwoNodes_2_text" presStyleLbl="node1" presStyleIdx="1" presStyleCnt="2">
        <dgm:presLayoutVars>
          <dgm:bulletEnabled val="1"/>
        </dgm:presLayoutVars>
      </dgm:prSet>
      <dgm:spPr/>
      <dgm:t>
        <a:bodyPr/>
        <a:lstStyle/>
        <a:p>
          <a:endParaRPr lang="en-GB"/>
        </a:p>
      </dgm:t>
    </dgm:pt>
  </dgm:ptLst>
  <dgm:cxnLst>
    <dgm:cxn modelId="{CEE90916-8834-4572-A6EA-7A91F76EF2FD}" type="presOf" srcId="{3A121C6D-2B0F-439F-96DD-C5FBF83822A5}" destId="{FD667618-8172-40C4-9465-86C172985B31}" srcOrd="1" destOrd="0" presId="urn:microsoft.com/office/officeart/2005/8/layout/vProcess5"/>
    <dgm:cxn modelId="{6E42A985-E87F-4319-B1B9-6A63876A6826}" type="presOf" srcId="{A5021DA6-A80A-450A-A0BC-00E4673028CB}" destId="{067CB442-EFB5-4956-8A94-E2AB79570E6D}" srcOrd="0" destOrd="0" presId="urn:microsoft.com/office/officeart/2005/8/layout/vProcess5"/>
    <dgm:cxn modelId="{3C88CC1E-2CBB-4051-9C28-57A5D1B6010A}" type="presOf" srcId="{A5021DA6-A80A-450A-A0BC-00E4673028CB}" destId="{C0B062E7-CDC5-44D6-8E29-C711730CBD5A}" srcOrd="1" destOrd="0" presId="urn:microsoft.com/office/officeart/2005/8/layout/vProcess5"/>
    <dgm:cxn modelId="{6C6A45F8-7450-4706-BF97-F27F0EDE8AC3}" srcId="{49366E41-C5CD-4F80-9ECF-02ED50C92E6C}" destId="{A5021DA6-A80A-450A-A0BC-00E4673028CB}" srcOrd="1" destOrd="0" parTransId="{BDCABDB7-5FDF-4216-99A1-557A5D5BE514}" sibTransId="{0DCD6837-D4C5-43C2-9832-F389917C5BF8}"/>
    <dgm:cxn modelId="{2EE7D81D-2AAF-48A8-8F5F-139AFDB55A94}" type="presOf" srcId="{49366E41-C5CD-4F80-9ECF-02ED50C92E6C}" destId="{54C2069F-4BBE-42B7-A485-4AAA6CFF9F06}" srcOrd="0" destOrd="0" presId="urn:microsoft.com/office/officeart/2005/8/layout/vProcess5"/>
    <dgm:cxn modelId="{ADAF1C43-4859-4FBA-B69F-8C8C6BA1CEE7}" type="presOf" srcId="{B79C33DF-26E1-4ED6-ABD7-CC4843CE6F39}" destId="{BC86EC74-AEB1-4CE6-B7AF-D9274B85DDE6}" srcOrd="0" destOrd="0" presId="urn:microsoft.com/office/officeart/2005/8/layout/vProcess5"/>
    <dgm:cxn modelId="{531C5641-A660-4A99-854D-2D738D65A33E}" srcId="{49366E41-C5CD-4F80-9ECF-02ED50C92E6C}" destId="{3A121C6D-2B0F-439F-96DD-C5FBF83822A5}" srcOrd="0" destOrd="0" parTransId="{23F73C26-81FA-43BD-AB9B-0EFF59C6D2BD}" sibTransId="{B79C33DF-26E1-4ED6-ABD7-CC4843CE6F39}"/>
    <dgm:cxn modelId="{DE724358-0CA4-44E0-9570-65D76C838537}" type="presOf" srcId="{3A121C6D-2B0F-439F-96DD-C5FBF83822A5}" destId="{6D5107CE-F808-4669-AD23-98DF2524BB89}" srcOrd="0" destOrd="0" presId="urn:microsoft.com/office/officeart/2005/8/layout/vProcess5"/>
    <dgm:cxn modelId="{53A27D6C-593F-448C-B21E-89BA99A1570C}" type="presParOf" srcId="{54C2069F-4BBE-42B7-A485-4AAA6CFF9F06}" destId="{482AB3B9-428D-4188-A935-1101AB42F8BA}" srcOrd="0" destOrd="0" presId="urn:microsoft.com/office/officeart/2005/8/layout/vProcess5"/>
    <dgm:cxn modelId="{068FECB9-D6AC-45B2-BE4E-9CCE0AE8B2B5}" type="presParOf" srcId="{54C2069F-4BBE-42B7-A485-4AAA6CFF9F06}" destId="{6D5107CE-F808-4669-AD23-98DF2524BB89}" srcOrd="1" destOrd="0" presId="urn:microsoft.com/office/officeart/2005/8/layout/vProcess5"/>
    <dgm:cxn modelId="{058763E4-32A1-40A4-A1E3-AD515E80693A}" type="presParOf" srcId="{54C2069F-4BBE-42B7-A485-4AAA6CFF9F06}" destId="{067CB442-EFB5-4956-8A94-E2AB79570E6D}" srcOrd="2" destOrd="0" presId="urn:microsoft.com/office/officeart/2005/8/layout/vProcess5"/>
    <dgm:cxn modelId="{E5C618AF-D1C5-47C1-9229-DDAA5A790F9F}" type="presParOf" srcId="{54C2069F-4BBE-42B7-A485-4AAA6CFF9F06}" destId="{BC86EC74-AEB1-4CE6-B7AF-D9274B85DDE6}" srcOrd="3" destOrd="0" presId="urn:microsoft.com/office/officeart/2005/8/layout/vProcess5"/>
    <dgm:cxn modelId="{7F8C83FA-C42E-4CA6-8437-F43E60B9130F}" type="presParOf" srcId="{54C2069F-4BBE-42B7-A485-4AAA6CFF9F06}" destId="{FD667618-8172-40C4-9465-86C172985B31}" srcOrd="4" destOrd="0" presId="urn:microsoft.com/office/officeart/2005/8/layout/vProcess5"/>
    <dgm:cxn modelId="{D1FFCE35-BB12-4054-A8AA-93ADA3FD8E7F}" type="presParOf" srcId="{54C2069F-4BBE-42B7-A485-4AAA6CFF9F06}" destId="{C0B062E7-CDC5-44D6-8E29-C711730CBD5A}" srcOrd="5"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B64178-99F0-4838-BF8A-BD7680DD590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3745B6A1-E9FC-48D2-A474-6C970E4262FB}">
      <dgm:prSet phldrT="[Text]"/>
      <dgm:spPr/>
      <dgm:t>
        <a:bodyPr/>
        <a:lstStyle/>
        <a:p>
          <a:r>
            <a:rPr lang="en-GB" b="1" baseline="0" dirty="0" smtClean="0">
              <a:solidFill>
                <a:schemeClr val="tx1"/>
              </a:solidFill>
            </a:rPr>
            <a:t>Aspects for Improvement....Staff Interaction with children which extends and challenges children’s learning  ( HMIE, 2009)</a:t>
          </a:r>
          <a:endParaRPr lang="en-GB" dirty="0"/>
        </a:p>
      </dgm:t>
    </dgm:pt>
    <dgm:pt modelId="{D62F7687-F046-4DE5-984F-E013A91E6D42}" type="parTrans" cxnId="{23B0DF43-3076-4D4B-8A19-D54909D7629D}">
      <dgm:prSet/>
      <dgm:spPr/>
      <dgm:t>
        <a:bodyPr/>
        <a:lstStyle/>
        <a:p>
          <a:endParaRPr lang="en-GB"/>
        </a:p>
      </dgm:t>
    </dgm:pt>
    <dgm:pt modelId="{50C9AEDB-3246-4EAB-8FFB-9E3F98FF6BC2}" type="sibTrans" cxnId="{23B0DF43-3076-4D4B-8A19-D54909D7629D}">
      <dgm:prSet/>
      <dgm:spPr/>
      <dgm:t>
        <a:bodyPr/>
        <a:lstStyle/>
        <a:p>
          <a:endParaRPr lang="en-GB"/>
        </a:p>
      </dgm:t>
    </dgm:pt>
    <dgm:pt modelId="{E6F2EF85-7128-409C-89C1-2A0AF8E12F9E}">
      <dgm:prSet phldrT="[Text]" phldr="1"/>
      <dgm:spPr/>
      <dgm:t>
        <a:bodyPr/>
        <a:lstStyle/>
        <a:p>
          <a:endParaRPr lang="en-GB" dirty="0"/>
        </a:p>
      </dgm:t>
    </dgm:pt>
    <dgm:pt modelId="{012A993F-EFA8-4387-B679-CE7B332C8DC8}" type="parTrans" cxnId="{4F545165-8294-47C7-BFB2-96398DB5EF5F}">
      <dgm:prSet/>
      <dgm:spPr/>
      <dgm:t>
        <a:bodyPr/>
        <a:lstStyle/>
        <a:p>
          <a:endParaRPr lang="en-GB"/>
        </a:p>
      </dgm:t>
    </dgm:pt>
    <dgm:pt modelId="{43CF2201-039A-4694-8E1F-B0F4DD86B984}" type="sibTrans" cxnId="{4F545165-8294-47C7-BFB2-96398DB5EF5F}">
      <dgm:prSet/>
      <dgm:spPr/>
      <dgm:t>
        <a:bodyPr/>
        <a:lstStyle/>
        <a:p>
          <a:endParaRPr lang="en-GB"/>
        </a:p>
      </dgm:t>
    </dgm:pt>
    <dgm:pt modelId="{964BAA27-7223-44EF-B764-58601313A075}">
      <dgm:prSet phldrT="[Text]"/>
      <dgm:spPr/>
      <dgm:t>
        <a:bodyPr/>
        <a:lstStyle/>
        <a:p>
          <a:r>
            <a:rPr lang="en-GB" b="1" baseline="0" dirty="0" smtClean="0">
              <a:solidFill>
                <a:schemeClr val="tx1"/>
              </a:solidFill>
            </a:rPr>
            <a:t>Active learning is learning which engages and challenges children’s thinking using real life and imaginary situations. It takes full advantage of opportunities for learning through spontaneous play, planned purposeful play, investigating and exploring, life events and experiences and focused learning, supported when necessary through sensitive adult  interaction to support and extend play  ( Scottish Executive, 2007)</a:t>
          </a:r>
          <a:endParaRPr lang="en-GB" dirty="0"/>
        </a:p>
      </dgm:t>
    </dgm:pt>
    <dgm:pt modelId="{F7AD43E1-CBAD-479E-81FB-1B141913DAF2}" type="parTrans" cxnId="{54043116-60AA-41BE-A15A-59B9D8F0E78E}">
      <dgm:prSet/>
      <dgm:spPr/>
      <dgm:t>
        <a:bodyPr/>
        <a:lstStyle/>
        <a:p>
          <a:endParaRPr lang="en-GB"/>
        </a:p>
      </dgm:t>
    </dgm:pt>
    <dgm:pt modelId="{3AFD3B28-511E-48F5-8E21-5E48D48A8CAE}" type="sibTrans" cxnId="{54043116-60AA-41BE-A15A-59B9D8F0E78E}">
      <dgm:prSet/>
      <dgm:spPr/>
      <dgm:t>
        <a:bodyPr/>
        <a:lstStyle/>
        <a:p>
          <a:endParaRPr lang="en-GB"/>
        </a:p>
      </dgm:t>
    </dgm:pt>
    <dgm:pt modelId="{6430DE9A-9198-403C-B2D3-CAEAF91EC52F}">
      <dgm:prSet phldrT="[Text]" phldr="1"/>
      <dgm:spPr/>
      <dgm:t>
        <a:bodyPr/>
        <a:lstStyle/>
        <a:p>
          <a:endParaRPr lang="en-GB" dirty="0"/>
        </a:p>
      </dgm:t>
    </dgm:pt>
    <dgm:pt modelId="{4634D2FD-3C42-4480-B6EE-ACA8449C0698}" type="parTrans" cxnId="{CEF1E389-665A-42B4-BDE2-C6CF53B9E656}">
      <dgm:prSet/>
      <dgm:spPr/>
      <dgm:t>
        <a:bodyPr/>
        <a:lstStyle/>
        <a:p>
          <a:endParaRPr lang="en-GB"/>
        </a:p>
      </dgm:t>
    </dgm:pt>
    <dgm:pt modelId="{A17183CB-9653-4A07-AC62-5A99192F0117}" type="sibTrans" cxnId="{CEF1E389-665A-42B4-BDE2-C6CF53B9E656}">
      <dgm:prSet/>
      <dgm:spPr/>
      <dgm:t>
        <a:bodyPr/>
        <a:lstStyle/>
        <a:p>
          <a:endParaRPr lang="en-GB"/>
        </a:p>
      </dgm:t>
    </dgm:pt>
    <dgm:pt modelId="{12C15B35-2841-42EB-956F-959772225E72}" type="pres">
      <dgm:prSet presAssocID="{14B64178-99F0-4838-BF8A-BD7680DD5907}" presName="linear" presStyleCnt="0">
        <dgm:presLayoutVars>
          <dgm:animLvl val="lvl"/>
          <dgm:resizeHandles val="exact"/>
        </dgm:presLayoutVars>
      </dgm:prSet>
      <dgm:spPr/>
    </dgm:pt>
    <dgm:pt modelId="{F9A6606A-AC81-4F0B-8F7C-68700F41A494}" type="pres">
      <dgm:prSet presAssocID="{3745B6A1-E9FC-48D2-A474-6C970E4262FB}" presName="parentText" presStyleLbl="node1" presStyleIdx="0" presStyleCnt="2" custLinFactNeighborX="-383" custLinFactNeighborY="23066">
        <dgm:presLayoutVars>
          <dgm:chMax val="0"/>
          <dgm:bulletEnabled val="1"/>
        </dgm:presLayoutVars>
      </dgm:prSet>
      <dgm:spPr/>
      <dgm:t>
        <a:bodyPr/>
        <a:lstStyle/>
        <a:p>
          <a:endParaRPr lang="en-GB"/>
        </a:p>
      </dgm:t>
    </dgm:pt>
    <dgm:pt modelId="{E6C542E7-2761-4388-B940-46879AE6B2BC}" type="pres">
      <dgm:prSet presAssocID="{3745B6A1-E9FC-48D2-A474-6C970E4262FB}" presName="childText" presStyleLbl="revTx" presStyleIdx="0" presStyleCnt="2">
        <dgm:presLayoutVars>
          <dgm:bulletEnabled val="1"/>
        </dgm:presLayoutVars>
      </dgm:prSet>
      <dgm:spPr/>
    </dgm:pt>
    <dgm:pt modelId="{2F6EDD9F-8694-4217-A05F-4B0EEB3A76FE}" type="pres">
      <dgm:prSet presAssocID="{964BAA27-7223-44EF-B764-58601313A075}" presName="parentText" presStyleLbl="node1" presStyleIdx="1" presStyleCnt="2">
        <dgm:presLayoutVars>
          <dgm:chMax val="0"/>
          <dgm:bulletEnabled val="1"/>
        </dgm:presLayoutVars>
      </dgm:prSet>
      <dgm:spPr/>
      <dgm:t>
        <a:bodyPr/>
        <a:lstStyle/>
        <a:p>
          <a:endParaRPr lang="en-GB"/>
        </a:p>
      </dgm:t>
    </dgm:pt>
    <dgm:pt modelId="{BA6D8827-4AC2-46A8-A854-050B7D60EEB5}" type="pres">
      <dgm:prSet presAssocID="{964BAA27-7223-44EF-B764-58601313A075}" presName="childText" presStyleLbl="revTx" presStyleIdx="1" presStyleCnt="2">
        <dgm:presLayoutVars>
          <dgm:bulletEnabled val="1"/>
        </dgm:presLayoutVars>
      </dgm:prSet>
      <dgm:spPr/>
    </dgm:pt>
  </dgm:ptLst>
  <dgm:cxnLst>
    <dgm:cxn modelId="{2130AA50-DCA9-42C6-8F8A-9C8639B6155E}" type="presOf" srcId="{14B64178-99F0-4838-BF8A-BD7680DD5907}" destId="{12C15B35-2841-42EB-956F-959772225E72}" srcOrd="0" destOrd="0" presId="urn:microsoft.com/office/officeart/2005/8/layout/vList2"/>
    <dgm:cxn modelId="{ECF09CE7-6F97-40AD-9301-A8EB5FA5BFF2}" type="presOf" srcId="{E6F2EF85-7128-409C-89C1-2A0AF8E12F9E}" destId="{E6C542E7-2761-4388-B940-46879AE6B2BC}" srcOrd="0" destOrd="0" presId="urn:microsoft.com/office/officeart/2005/8/layout/vList2"/>
    <dgm:cxn modelId="{3BC45D34-60DB-41F7-9038-32F834928B3D}" type="presOf" srcId="{6430DE9A-9198-403C-B2D3-CAEAF91EC52F}" destId="{BA6D8827-4AC2-46A8-A854-050B7D60EEB5}" srcOrd="0" destOrd="0" presId="urn:microsoft.com/office/officeart/2005/8/layout/vList2"/>
    <dgm:cxn modelId="{DBB156B6-42A1-4845-BAE0-4AC161C126B6}" type="presOf" srcId="{3745B6A1-E9FC-48D2-A474-6C970E4262FB}" destId="{F9A6606A-AC81-4F0B-8F7C-68700F41A494}" srcOrd="0" destOrd="0" presId="urn:microsoft.com/office/officeart/2005/8/layout/vList2"/>
    <dgm:cxn modelId="{54043116-60AA-41BE-A15A-59B9D8F0E78E}" srcId="{14B64178-99F0-4838-BF8A-BD7680DD5907}" destId="{964BAA27-7223-44EF-B764-58601313A075}" srcOrd="1" destOrd="0" parTransId="{F7AD43E1-CBAD-479E-81FB-1B141913DAF2}" sibTransId="{3AFD3B28-511E-48F5-8E21-5E48D48A8CAE}"/>
    <dgm:cxn modelId="{4F545165-8294-47C7-BFB2-96398DB5EF5F}" srcId="{3745B6A1-E9FC-48D2-A474-6C970E4262FB}" destId="{E6F2EF85-7128-409C-89C1-2A0AF8E12F9E}" srcOrd="0" destOrd="0" parTransId="{012A993F-EFA8-4387-B679-CE7B332C8DC8}" sibTransId="{43CF2201-039A-4694-8E1F-B0F4DD86B984}"/>
    <dgm:cxn modelId="{7314695F-1E41-448E-AA43-534FADD43B33}" type="presOf" srcId="{964BAA27-7223-44EF-B764-58601313A075}" destId="{2F6EDD9F-8694-4217-A05F-4B0EEB3A76FE}" srcOrd="0" destOrd="0" presId="urn:microsoft.com/office/officeart/2005/8/layout/vList2"/>
    <dgm:cxn modelId="{CEF1E389-665A-42B4-BDE2-C6CF53B9E656}" srcId="{964BAA27-7223-44EF-B764-58601313A075}" destId="{6430DE9A-9198-403C-B2D3-CAEAF91EC52F}" srcOrd="0" destOrd="0" parTransId="{4634D2FD-3C42-4480-B6EE-ACA8449C0698}" sibTransId="{A17183CB-9653-4A07-AC62-5A99192F0117}"/>
    <dgm:cxn modelId="{23B0DF43-3076-4D4B-8A19-D54909D7629D}" srcId="{14B64178-99F0-4838-BF8A-BD7680DD5907}" destId="{3745B6A1-E9FC-48D2-A474-6C970E4262FB}" srcOrd="0" destOrd="0" parTransId="{D62F7687-F046-4DE5-984F-E013A91E6D42}" sibTransId="{50C9AEDB-3246-4EAB-8FFB-9E3F98FF6BC2}"/>
    <dgm:cxn modelId="{0A406057-16FC-486C-8E2C-9C6D8E88D5B3}" type="presParOf" srcId="{12C15B35-2841-42EB-956F-959772225E72}" destId="{F9A6606A-AC81-4F0B-8F7C-68700F41A494}" srcOrd="0" destOrd="0" presId="urn:microsoft.com/office/officeart/2005/8/layout/vList2"/>
    <dgm:cxn modelId="{C6FBF8EA-EDA7-4110-8775-F65FEA60CE84}" type="presParOf" srcId="{12C15B35-2841-42EB-956F-959772225E72}" destId="{E6C542E7-2761-4388-B940-46879AE6B2BC}" srcOrd="1" destOrd="0" presId="urn:microsoft.com/office/officeart/2005/8/layout/vList2"/>
    <dgm:cxn modelId="{E3DA349E-DB06-416D-94CB-A90F9D5F82FF}" type="presParOf" srcId="{12C15B35-2841-42EB-956F-959772225E72}" destId="{2F6EDD9F-8694-4217-A05F-4B0EEB3A76FE}" srcOrd="2" destOrd="0" presId="urn:microsoft.com/office/officeart/2005/8/layout/vList2"/>
    <dgm:cxn modelId="{A691B6EC-2948-4113-81D8-7BE2F1DDD0AC}" type="presParOf" srcId="{12C15B35-2841-42EB-956F-959772225E72}" destId="{BA6D8827-4AC2-46A8-A854-050B7D60EEB5}"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A81422-C714-4F8C-A2D3-A323DD5F978A}"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GB"/>
        </a:p>
      </dgm:t>
    </dgm:pt>
    <dgm:pt modelId="{DEBB1CCC-5F2D-4A9F-AB04-BB5921F50B6D}">
      <dgm:prSet phldrT="[Text]"/>
      <dgm:spPr/>
      <dgm:t>
        <a:bodyPr/>
        <a:lstStyle/>
        <a:p>
          <a:r>
            <a:rPr lang="en-GB" baseline="0" dirty="0" smtClean="0">
              <a:solidFill>
                <a:schemeClr val="tx1"/>
              </a:solidFill>
            </a:rPr>
            <a:t>The socio-cultural paradigm involves both children and teachers working together towards the upper end of their zones of proximal development ( ZPDs) as they co- construct meaning in higher order thinking ( Vygotsky, 1926) . Two terms which have become associated with working in the socio-cultural paradigm are “scaffolding” and “co- construction”... Both terms can be related to teacher- child interaction  ( Jordan 2004)</a:t>
          </a:r>
          <a:endParaRPr lang="en-GB" baseline="0" dirty="0">
            <a:solidFill>
              <a:schemeClr val="tx1"/>
            </a:solidFill>
          </a:endParaRPr>
        </a:p>
      </dgm:t>
    </dgm:pt>
    <dgm:pt modelId="{4FE279D7-C70D-43B2-A3A4-1C98C9C4E82D}" type="parTrans" cxnId="{10E09CD3-0FD1-422C-9EDD-C88F77F31FB2}">
      <dgm:prSet/>
      <dgm:spPr/>
      <dgm:t>
        <a:bodyPr/>
        <a:lstStyle/>
        <a:p>
          <a:endParaRPr lang="en-GB"/>
        </a:p>
      </dgm:t>
    </dgm:pt>
    <dgm:pt modelId="{AEF4A825-80B5-4445-BE20-01484026DEA6}" type="sibTrans" cxnId="{10E09CD3-0FD1-422C-9EDD-C88F77F31FB2}">
      <dgm:prSet/>
      <dgm:spPr/>
      <dgm:t>
        <a:bodyPr/>
        <a:lstStyle/>
        <a:p>
          <a:endParaRPr lang="en-GB" dirty="0"/>
        </a:p>
      </dgm:t>
    </dgm:pt>
    <dgm:pt modelId="{2FBAEFDA-DD70-41CA-A76C-C529CBC1412B}">
      <dgm:prSet phldrT="[Text]"/>
      <dgm:spPr/>
      <dgm:t>
        <a:bodyPr/>
        <a:lstStyle/>
        <a:p>
          <a:r>
            <a:rPr lang="en-GB" baseline="0" dirty="0" smtClean="0">
              <a:solidFill>
                <a:schemeClr val="tx1"/>
              </a:solidFill>
            </a:rPr>
            <a:t>We have found  that practitioners endorsed active learning pedagogical rhetoric....but the reality of children’s learning experiences was varied and there was not always evidence of the degree of pedagogic awareness on the part of practitioners ( all with teacher education qualifications) that might be expected  ( Stephen , 2010)</a:t>
          </a:r>
          <a:endParaRPr lang="en-GB" baseline="0" dirty="0">
            <a:solidFill>
              <a:schemeClr val="tx1"/>
            </a:solidFill>
          </a:endParaRPr>
        </a:p>
      </dgm:t>
    </dgm:pt>
    <dgm:pt modelId="{66DACD81-85DA-4146-AC74-03E846C407D1}" type="parTrans" cxnId="{9511B223-0928-4B51-9B02-CC5FCADF6DDC}">
      <dgm:prSet/>
      <dgm:spPr/>
      <dgm:t>
        <a:bodyPr/>
        <a:lstStyle/>
        <a:p>
          <a:endParaRPr lang="en-GB"/>
        </a:p>
      </dgm:t>
    </dgm:pt>
    <dgm:pt modelId="{A721F9D3-05BD-476F-8985-470484659C03}" type="sibTrans" cxnId="{9511B223-0928-4B51-9B02-CC5FCADF6DDC}">
      <dgm:prSet/>
      <dgm:spPr/>
      <dgm:t>
        <a:bodyPr/>
        <a:lstStyle/>
        <a:p>
          <a:endParaRPr lang="en-GB"/>
        </a:p>
      </dgm:t>
    </dgm:pt>
    <dgm:pt modelId="{017E18AE-8A3E-48F5-B198-4F4F989EA4FB}" type="pres">
      <dgm:prSet presAssocID="{39A81422-C714-4F8C-A2D3-A323DD5F978A}" presName="outerComposite" presStyleCnt="0">
        <dgm:presLayoutVars>
          <dgm:chMax val="5"/>
          <dgm:dir/>
          <dgm:resizeHandles val="exact"/>
        </dgm:presLayoutVars>
      </dgm:prSet>
      <dgm:spPr/>
      <dgm:t>
        <a:bodyPr/>
        <a:lstStyle/>
        <a:p>
          <a:endParaRPr lang="en-GB"/>
        </a:p>
      </dgm:t>
    </dgm:pt>
    <dgm:pt modelId="{968B8DBC-A12A-4707-AE6D-6A1AA35F586A}" type="pres">
      <dgm:prSet presAssocID="{39A81422-C714-4F8C-A2D3-A323DD5F978A}" presName="dummyMaxCanvas" presStyleCnt="0">
        <dgm:presLayoutVars/>
      </dgm:prSet>
      <dgm:spPr/>
    </dgm:pt>
    <dgm:pt modelId="{168139AF-3EE6-45DA-9312-A4246A425362}" type="pres">
      <dgm:prSet presAssocID="{39A81422-C714-4F8C-A2D3-A323DD5F978A}" presName="TwoNodes_1" presStyleLbl="node1" presStyleIdx="0" presStyleCnt="2">
        <dgm:presLayoutVars>
          <dgm:bulletEnabled val="1"/>
        </dgm:presLayoutVars>
      </dgm:prSet>
      <dgm:spPr/>
      <dgm:t>
        <a:bodyPr/>
        <a:lstStyle/>
        <a:p>
          <a:endParaRPr lang="en-GB"/>
        </a:p>
      </dgm:t>
    </dgm:pt>
    <dgm:pt modelId="{18A8716F-88B1-489E-9943-0761D6038829}" type="pres">
      <dgm:prSet presAssocID="{39A81422-C714-4F8C-A2D3-A323DD5F978A}" presName="TwoNodes_2" presStyleLbl="node1" presStyleIdx="1" presStyleCnt="2">
        <dgm:presLayoutVars>
          <dgm:bulletEnabled val="1"/>
        </dgm:presLayoutVars>
      </dgm:prSet>
      <dgm:spPr/>
      <dgm:t>
        <a:bodyPr/>
        <a:lstStyle/>
        <a:p>
          <a:endParaRPr lang="en-GB"/>
        </a:p>
      </dgm:t>
    </dgm:pt>
    <dgm:pt modelId="{4BF8B728-E3DD-4AA5-9F57-BD6F2B484B6B}" type="pres">
      <dgm:prSet presAssocID="{39A81422-C714-4F8C-A2D3-A323DD5F978A}" presName="TwoConn_1-2" presStyleLbl="fgAccFollowNode1" presStyleIdx="0" presStyleCnt="1">
        <dgm:presLayoutVars>
          <dgm:bulletEnabled val="1"/>
        </dgm:presLayoutVars>
      </dgm:prSet>
      <dgm:spPr/>
      <dgm:t>
        <a:bodyPr/>
        <a:lstStyle/>
        <a:p>
          <a:endParaRPr lang="en-GB"/>
        </a:p>
      </dgm:t>
    </dgm:pt>
    <dgm:pt modelId="{3AC119AB-22A5-45C4-A6FD-D4F23B7C2419}" type="pres">
      <dgm:prSet presAssocID="{39A81422-C714-4F8C-A2D3-A323DD5F978A}" presName="TwoNodes_1_text" presStyleLbl="node1" presStyleIdx="1" presStyleCnt="2">
        <dgm:presLayoutVars>
          <dgm:bulletEnabled val="1"/>
        </dgm:presLayoutVars>
      </dgm:prSet>
      <dgm:spPr/>
      <dgm:t>
        <a:bodyPr/>
        <a:lstStyle/>
        <a:p>
          <a:endParaRPr lang="en-GB"/>
        </a:p>
      </dgm:t>
    </dgm:pt>
    <dgm:pt modelId="{169C40E3-7E93-49D9-981D-CD5C0A1BA5D9}" type="pres">
      <dgm:prSet presAssocID="{39A81422-C714-4F8C-A2D3-A323DD5F978A}" presName="TwoNodes_2_text" presStyleLbl="node1" presStyleIdx="1" presStyleCnt="2">
        <dgm:presLayoutVars>
          <dgm:bulletEnabled val="1"/>
        </dgm:presLayoutVars>
      </dgm:prSet>
      <dgm:spPr/>
      <dgm:t>
        <a:bodyPr/>
        <a:lstStyle/>
        <a:p>
          <a:endParaRPr lang="en-GB"/>
        </a:p>
      </dgm:t>
    </dgm:pt>
  </dgm:ptLst>
  <dgm:cxnLst>
    <dgm:cxn modelId="{9511B223-0928-4B51-9B02-CC5FCADF6DDC}" srcId="{39A81422-C714-4F8C-A2D3-A323DD5F978A}" destId="{2FBAEFDA-DD70-41CA-A76C-C529CBC1412B}" srcOrd="1" destOrd="0" parTransId="{66DACD81-85DA-4146-AC74-03E846C407D1}" sibTransId="{A721F9D3-05BD-476F-8985-470484659C03}"/>
    <dgm:cxn modelId="{124CD84C-8EBB-4F45-805A-5E42979BD211}" type="presOf" srcId="{39A81422-C714-4F8C-A2D3-A323DD5F978A}" destId="{017E18AE-8A3E-48F5-B198-4F4F989EA4FB}" srcOrd="0" destOrd="0" presId="urn:microsoft.com/office/officeart/2005/8/layout/vProcess5"/>
    <dgm:cxn modelId="{3D9624DB-2EB1-4F2A-9299-ED15D909AD92}" type="presOf" srcId="{DEBB1CCC-5F2D-4A9F-AB04-BB5921F50B6D}" destId="{3AC119AB-22A5-45C4-A6FD-D4F23B7C2419}" srcOrd="1" destOrd="0" presId="urn:microsoft.com/office/officeart/2005/8/layout/vProcess5"/>
    <dgm:cxn modelId="{0ACF2F6F-1A86-40B1-9AEF-6327972C3FF1}" type="presOf" srcId="{DEBB1CCC-5F2D-4A9F-AB04-BB5921F50B6D}" destId="{168139AF-3EE6-45DA-9312-A4246A425362}" srcOrd="0" destOrd="0" presId="urn:microsoft.com/office/officeart/2005/8/layout/vProcess5"/>
    <dgm:cxn modelId="{03DF0C21-3579-446B-B3A7-F4CE6ABDEE74}" type="presOf" srcId="{2FBAEFDA-DD70-41CA-A76C-C529CBC1412B}" destId="{169C40E3-7E93-49D9-981D-CD5C0A1BA5D9}" srcOrd="1" destOrd="0" presId="urn:microsoft.com/office/officeart/2005/8/layout/vProcess5"/>
    <dgm:cxn modelId="{839FEE85-7FE2-4732-8BDE-2205D863A47A}" type="presOf" srcId="{AEF4A825-80B5-4445-BE20-01484026DEA6}" destId="{4BF8B728-E3DD-4AA5-9F57-BD6F2B484B6B}" srcOrd="0" destOrd="0" presId="urn:microsoft.com/office/officeart/2005/8/layout/vProcess5"/>
    <dgm:cxn modelId="{10E09CD3-0FD1-422C-9EDD-C88F77F31FB2}" srcId="{39A81422-C714-4F8C-A2D3-A323DD5F978A}" destId="{DEBB1CCC-5F2D-4A9F-AB04-BB5921F50B6D}" srcOrd="0" destOrd="0" parTransId="{4FE279D7-C70D-43B2-A3A4-1C98C9C4E82D}" sibTransId="{AEF4A825-80B5-4445-BE20-01484026DEA6}"/>
    <dgm:cxn modelId="{A7C0E9EF-B811-4A4E-85ED-03FE3CC2E87C}" type="presOf" srcId="{2FBAEFDA-DD70-41CA-A76C-C529CBC1412B}" destId="{18A8716F-88B1-489E-9943-0761D6038829}" srcOrd="0" destOrd="0" presId="urn:microsoft.com/office/officeart/2005/8/layout/vProcess5"/>
    <dgm:cxn modelId="{A82178CF-1DE6-4F8B-A4BE-8CEC1CCB9C2C}" type="presParOf" srcId="{017E18AE-8A3E-48F5-B198-4F4F989EA4FB}" destId="{968B8DBC-A12A-4707-AE6D-6A1AA35F586A}" srcOrd="0" destOrd="0" presId="urn:microsoft.com/office/officeart/2005/8/layout/vProcess5"/>
    <dgm:cxn modelId="{384ED229-CC41-4CF7-9529-985F2449960D}" type="presParOf" srcId="{017E18AE-8A3E-48F5-B198-4F4F989EA4FB}" destId="{168139AF-3EE6-45DA-9312-A4246A425362}" srcOrd="1" destOrd="0" presId="urn:microsoft.com/office/officeart/2005/8/layout/vProcess5"/>
    <dgm:cxn modelId="{C40308C2-D34C-441C-9DAF-CD76FD2CC312}" type="presParOf" srcId="{017E18AE-8A3E-48F5-B198-4F4F989EA4FB}" destId="{18A8716F-88B1-489E-9943-0761D6038829}" srcOrd="2" destOrd="0" presId="urn:microsoft.com/office/officeart/2005/8/layout/vProcess5"/>
    <dgm:cxn modelId="{28EFB66A-8895-4DAE-BD83-AB803BC627E2}" type="presParOf" srcId="{017E18AE-8A3E-48F5-B198-4F4F989EA4FB}" destId="{4BF8B728-E3DD-4AA5-9F57-BD6F2B484B6B}" srcOrd="3" destOrd="0" presId="urn:microsoft.com/office/officeart/2005/8/layout/vProcess5"/>
    <dgm:cxn modelId="{84BCDEDC-4249-4179-B793-362B89BBEC0D}" type="presParOf" srcId="{017E18AE-8A3E-48F5-B198-4F4F989EA4FB}" destId="{3AC119AB-22A5-45C4-A6FD-D4F23B7C2419}" srcOrd="4" destOrd="0" presId="urn:microsoft.com/office/officeart/2005/8/layout/vProcess5"/>
    <dgm:cxn modelId="{73ABD0E8-CDC0-4F50-B502-49977E92B574}" type="presParOf" srcId="{017E18AE-8A3E-48F5-B198-4F4F989EA4FB}" destId="{169C40E3-7E93-49D9-981D-CD5C0A1BA5D9}" srcOrd="5"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15C6BF8-9406-40BE-BD92-78B0352AB025}" type="doc">
      <dgm:prSet loTypeId="urn:microsoft.com/office/officeart/2005/8/layout/pyramid2" loCatId="pyramid" qsTypeId="urn:microsoft.com/office/officeart/2005/8/quickstyle/simple1" qsCatId="simple" csTypeId="urn:microsoft.com/office/officeart/2005/8/colors/accent1_2" csCatId="accent1" phldr="1"/>
      <dgm:spPr/>
    </dgm:pt>
    <dgm:pt modelId="{D86D2788-82A5-42D8-9FB8-A3F0439C0124}">
      <dgm:prSet phldrT="[Text]"/>
      <dgm:spPr/>
      <dgm:t>
        <a:bodyPr/>
        <a:lstStyle/>
        <a:p>
          <a:r>
            <a:rPr lang="en-GB" dirty="0" smtClean="0"/>
            <a:t>The public context-knowledge from different disciplines</a:t>
          </a:r>
          <a:endParaRPr lang="en-GB" dirty="0"/>
        </a:p>
      </dgm:t>
    </dgm:pt>
    <dgm:pt modelId="{7243D4B4-3EC8-4010-835C-CA8975630302}" type="parTrans" cxnId="{42CA7D85-9722-4F3E-A486-C6E74FE3B61C}">
      <dgm:prSet/>
      <dgm:spPr/>
      <dgm:t>
        <a:bodyPr/>
        <a:lstStyle/>
        <a:p>
          <a:endParaRPr lang="en-GB"/>
        </a:p>
      </dgm:t>
    </dgm:pt>
    <dgm:pt modelId="{459D7D69-8602-4BDF-9BCF-E6715A76871F}" type="sibTrans" cxnId="{42CA7D85-9722-4F3E-A486-C6E74FE3B61C}">
      <dgm:prSet/>
      <dgm:spPr/>
      <dgm:t>
        <a:bodyPr/>
        <a:lstStyle/>
        <a:p>
          <a:endParaRPr lang="en-GB"/>
        </a:p>
      </dgm:t>
    </dgm:pt>
    <dgm:pt modelId="{5DC33035-C628-425C-995D-79F3BEA10B8D}">
      <dgm:prSet phldrT="[Text]"/>
      <dgm:spPr/>
      <dgm:t>
        <a:bodyPr/>
        <a:lstStyle/>
        <a:p>
          <a:r>
            <a:rPr lang="en-GB" dirty="0" smtClean="0"/>
            <a:t>The shared context-knowledge of the present student learning process</a:t>
          </a:r>
          <a:endParaRPr lang="en-GB" dirty="0"/>
        </a:p>
      </dgm:t>
    </dgm:pt>
    <dgm:pt modelId="{DD5DB04F-05F1-4943-86C6-93106A475D54}" type="parTrans" cxnId="{9D83502C-6680-499A-B7B5-149D9DA2696E}">
      <dgm:prSet/>
      <dgm:spPr/>
      <dgm:t>
        <a:bodyPr/>
        <a:lstStyle/>
        <a:p>
          <a:endParaRPr lang="en-GB"/>
        </a:p>
      </dgm:t>
    </dgm:pt>
    <dgm:pt modelId="{43F95872-52E4-4511-A82B-A4E079A049B9}" type="sibTrans" cxnId="{9D83502C-6680-499A-B7B5-149D9DA2696E}">
      <dgm:prSet/>
      <dgm:spPr/>
      <dgm:t>
        <a:bodyPr/>
        <a:lstStyle/>
        <a:p>
          <a:endParaRPr lang="en-GB"/>
        </a:p>
      </dgm:t>
    </dgm:pt>
    <dgm:pt modelId="{4BC1E693-6C11-475E-A9BB-36696F9D40D0}">
      <dgm:prSet phldrT="[Text]"/>
      <dgm:spPr/>
      <dgm:t>
        <a:bodyPr/>
        <a:lstStyle/>
        <a:p>
          <a:r>
            <a:rPr lang="en-GB" dirty="0" smtClean="0"/>
            <a:t>The personal context-knowledge from different personal experiences, reflection</a:t>
          </a:r>
          <a:endParaRPr lang="en-GB" dirty="0"/>
        </a:p>
      </dgm:t>
    </dgm:pt>
    <dgm:pt modelId="{CA830467-6478-4E45-B3B4-CBCCA940CD86}" type="parTrans" cxnId="{FF6A09A9-98C4-4237-9344-84C4A9A75DEA}">
      <dgm:prSet/>
      <dgm:spPr/>
      <dgm:t>
        <a:bodyPr/>
        <a:lstStyle/>
        <a:p>
          <a:endParaRPr lang="en-GB"/>
        </a:p>
      </dgm:t>
    </dgm:pt>
    <dgm:pt modelId="{49776407-AE79-411F-8EDA-AC4BFB249E02}" type="sibTrans" cxnId="{FF6A09A9-98C4-4237-9344-84C4A9A75DEA}">
      <dgm:prSet/>
      <dgm:spPr/>
      <dgm:t>
        <a:bodyPr/>
        <a:lstStyle/>
        <a:p>
          <a:endParaRPr lang="en-GB"/>
        </a:p>
      </dgm:t>
    </dgm:pt>
    <dgm:pt modelId="{9F477857-298B-4E74-B713-A0218CEBB1C7}" type="pres">
      <dgm:prSet presAssocID="{515C6BF8-9406-40BE-BD92-78B0352AB025}" presName="compositeShape" presStyleCnt="0">
        <dgm:presLayoutVars>
          <dgm:dir/>
          <dgm:resizeHandles/>
        </dgm:presLayoutVars>
      </dgm:prSet>
      <dgm:spPr/>
    </dgm:pt>
    <dgm:pt modelId="{C52CF181-90D2-4E62-8D54-7CD18B241C97}" type="pres">
      <dgm:prSet presAssocID="{515C6BF8-9406-40BE-BD92-78B0352AB025}" presName="pyramid" presStyleLbl="node1" presStyleIdx="0" presStyleCnt="1"/>
      <dgm:spPr/>
    </dgm:pt>
    <dgm:pt modelId="{905371A1-CF9A-4E61-B708-9E033BB04B27}" type="pres">
      <dgm:prSet presAssocID="{515C6BF8-9406-40BE-BD92-78B0352AB025}" presName="theList" presStyleCnt="0"/>
      <dgm:spPr/>
    </dgm:pt>
    <dgm:pt modelId="{0B2A4058-16C8-4820-BFEE-FE11FFB9E8E2}" type="pres">
      <dgm:prSet presAssocID="{D86D2788-82A5-42D8-9FB8-A3F0439C0124}" presName="aNode" presStyleLbl="fgAcc1" presStyleIdx="0" presStyleCnt="3" custLinFactY="-32639" custLinFactNeighborX="-49169" custLinFactNeighborY="-100000">
        <dgm:presLayoutVars>
          <dgm:bulletEnabled val="1"/>
        </dgm:presLayoutVars>
      </dgm:prSet>
      <dgm:spPr/>
      <dgm:t>
        <a:bodyPr/>
        <a:lstStyle/>
        <a:p>
          <a:endParaRPr lang="en-GB"/>
        </a:p>
      </dgm:t>
    </dgm:pt>
    <dgm:pt modelId="{67CF91AA-28CE-4999-8BE8-4680F9F54354}" type="pres">
      <dgm:prSet presAssocID="{D86D2788-82A5-42D8-9FB8-A3F0439C0124}" presName="aSpace" presStyleCnt="0"/>
      <dgm:spPr/>
    </dgm:pt>
    <dgm:pt modelId="{049C414D-AE76-426F-AB0B-B0B1D8062E0B}" type="pres">
      <dgm:prSet presAssocID="{5DC33035-C628-425C-995D-79F3BEA10B8D}" presName="aNode" presStyleLbl="fgAcc1" presStyleIdx="1" presStyleCnt="3" custLinFactY="137417" custLinFactNeighborX="40678" custLinFactNeighborY="200000">
        <dgm:presLayoutVars>
          <dgm:bulletEnabled val="1"/>
        </dgm:presLayoutVars>
      </dgm:prSet>
      <dgm:spPr/>
      <dgm:t>
        <a:bodyPr/>
        <a:lstStyle/>
        <a:p>
          <a:endParaRPr lang="en-GB"/>
        </a:p>
      </dgm:t>
    </dgm:pt>
    <dgm:pt modelId="{9936FA75-19CA-45A8-98D6-B7E6471D470D}" type="pres">
      <dgm:prSet presAssocID="{5DC33035-C628-425C-995D-79F3BEA10B8D}" presName="aSpace" presStyleCnt="0"/>
      <dgm:spPr/>
    </dgm:pt>
    <dgm:pt modelId="{DE0126F8-0746-44F3-ACAE-FD9CDAA09293}" type="pres">
      <dgm:prSet presAssocID="{4BC1E693-6C11-475E-A9BB-36696F9D40D0}" presName="aNode" presStyleLbl="fgAcc1" presStyleIdx="2" presStyleCnt="3" custLinFactX="-24447" custLinFactY="44085" custLinFactNeighborX="-100000" custLinFactNeighborY="100000">
        <dgm:presLayoutVars>
          <dgm:bulletEnabled val="1"/>
        </dgm:presLayoutVars>
      </dgm:prSet>
      <dgm:spPr/>
      <dgm:t>
        <a:bodyPr/>
        <a:lstStyle/>
        <a:p>
          <a:endParaRPr lang="en-GB"/>
        </a:p>
      </dgm:t>
    </dgm:pt>
    <dgm:pt modelId="{A4B8D717-D228-43E5-A913-348ED4C977D0}" type="pres">
      <dgm:prSet presAssocID="{4BC1E693-6C11-475E-A9BB-36696F9D40D0}" presName="aSpace" presStyleCnt="0"/>
      <dgm:spPr/>
    </dgm:pt>
  </dgm:ptLst>
  <dgm:cxnLst>
    <dgm:cxn modelId="{A3101E51-3D7B-4006-9F7F-72EDAC74288A}" type="presOf" srcId="{515C6BF8-9406-40BE-BD92-78B0352AB025}" destId="{9F477857-298B-4E74-B713-A0218CEBB1C7}" srcOrd="0" destOrd="0" presId="urn:microsoft.com/office/officeart/2005/8/layout/pyramid2"/>
    <dgm:cxn modelId="{28C07D58-36AF-452D-8F90-74619BCC20FE}" type="presOf" srcId="{5DC33035-C628-425C-995D-79F3BEA10B8D}" destId="{049C414D-AE76-426F-AB0B-B0B1D8062E0B}" srcOrd="0" destOrd="0" presId="urn:microsoft.com/office/officeart/2005/8/layout/pyramid2"/>
    <dgm:cxn modelId="{FF6A09A9-98C4-4237-9344-84C4A9A75DEA}" srcId="{515C6BF8-9406-40BE-BD92-78B0352AB025}" destId="{4BC1E693-6C11-475E-A9BB-36696F9D40D0}" srcOrd="2" destOrd="0" parTransId="{CA830467-6478-4E45-B3B4-CBCCA940CD86}" sibTransId="{49776407-AE79-411F-8EDA-AC4BFB249E02}"/>
    <dgm:cxn modelId="{0BE5E728-52AF-415A-9570-35C6E596EC50}" type="presOf" srcId="{4BC1E693-6C11-475E-A9BB-36696F9D40D0}" destId="{DE0126F8-0746-44F3-ACAE-FD9CDAA09293}" srcOrd="0" destOrd="0" presId="urn:microsoft.com/office/officeart/2005/8/layout/pyramid2"/>
    <dgm:cxn modelId="{FC6C3E93-61F4-40FE-A30C-19CC245E8BDA}" type="presOf" srcId="{D86D2788-82A5-42D8-9FB8-A3F0439C0124}" destId="{0B2A4058-16C8-4820-BFEE-FE11FFB9E8E2}" srcOrd="0" destOrd="0" presId="urn:microsoft.com/office/officeart/2005/8/layout/pyramid2"/>
    <dgm:cxn modelId="{42CA7D85-9722-4F3E-A486-C6E74FE3B61C}" srcId="{515C6BF8-9406-40BE-BD92-78B0352AB025}" destId="{D86D2788-82A5-42D8-9FB8-A3F0439C0124}" srcOrd="0" destOrd="0" parTransId="{7243D4B4-3EC8-4010-835C-CA8975630302}" sibTransId="{459D7D69-8602-4BDF-9BCF-E6715A76871F}"/>
    <dgm:cxn modelId="{9D83502C-6680-499A-B7B5-149D9DA2696E}" srcId="{515C6BF8-9406-40BE-BD92-78B0352AB025}" destId="{5DC33035-C628-425C-995D-79F3BEA10B8D}" srcOrd="1" destOrd="0" parTransId="{DD5DB04F-05F1-4943-86C6-93106A475D54}" sibTransId="{43F95872-52E4-4511-A82B-A4E079A049B9}"/>
    <dgm:cxn modelId="{C0322C4D-358E-46A5-8926-4E4BCE792816}" type="presParOf" srcId="{9F477857-298B-4E74-B713-A0218CEBB1C7}" destId="{C52CF181-90D2-4E62-8D54-7CD18B241C97}" srcOrd="0" destOrd="0" presId="urn:microsoft.com/office/officeart/2005/8/layout/pyramid2"/>
    <dgm:cxn modelId="{E9AB33F1-B4D8-4002-9235-562BD35F3677}" type="presParOf" srcId="{9F477857-298B-4E74-B713-A0218CEBB1C7}" destId="{905371A1-CF9A-4E61-B708-9E033BB04B27}" srcOrd="1" destOrd="0" presId="urn:microsoft.com/office/officeart/2005/8/layout/pyramid2"/>
    <dgm:cxn modelId="{9BDD5751-A2D2-4382-A51D-9A643E8F01DE}" type="presParOf" srcId="{905371A1-CF9A-4E61-B708-9E033BB04B27}" destId="{0B2A4058-16C8-4820-BFEE-FE11FFB9E8E2}" srcOrd="0" destOrd="0" presId="urn:microsoft.com/office/officeart/2005/8/layout/pyramid2"/>
    <dgm:cxn modelId="{27142E81-FDB3-4FB4-B97E-B1DFFC1C2630}" type="presParOf" srcId="{905371A1-CF9A-4E61-B708-9E033BB04B27}" destId="{67CF91AA-28CE-4999-8BE8-4680F9F54354}" srcOrd="1" destOrd="0" presId="urn:microsoft.com/office/officeart/2005/8/layout/pyramid2"/>
    <dgm:cxn modelId="{F44C8CF8-3E97-46DF-859A-E57987981529}" type="presParOf" srcId="{905371A1-CF9A-4E61-B708-9E033BB04B27}" destId="{049C414D-AE76-426F-AB0B-B0B1D8062E0B}" srcOrd="2" destOrd="0" presId="urn:microsoft.com/office/officeart/2005/8/layout/pyramid2"/>
    <dgm:cxn modelId="{2C21F878-277B-4A1C-BD1A-C40072A80A3B}" type="presParOf" srcId="{905371A1-CF9A-4E61-B708-9E033BB04B27}" destId="{9936FA75-19CA-45A8-98D6-B7E6471D470D}" srcOrd="3" destOrd="0" presId="urn:microsoft.com/office/officeart/2005/8/layout/pyramid2"/>
    <dgm:cxn modelId="{C120E598-9F13-4361-BB04-C529ECEC1706}" type="presParOf" srcId="{905371A1-CF9A-4E61-B708-9E033BB04B27}" destId="{DE0126F8-0746-44F3-ACAE-FD9CDAA09293}" srcOrd="4" destOrd="0" presId="urn:microsoft.com/office/officeart/2005/8/layout/pyramid2"/>
    <dgm:cxn modelId="{99EBA635-5A7B-4190-8510-A14F83308FA6}" type="presParOf" srcId="{905371A1-CF9A-4E61-B708-9E033BB04B27}" destId="{A4B8D717-D228-43E5-A913-348ED4C977D0}" srcOrd="5"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3351810-260F-43C1-A8C7-76FF935AE67F}" type="doc">
      <dgm:prSet loTypeId="urn:microsoft.com/office/officeart/2005/8/layout/pyramid2" loCatId="pyramid" qsTypeId="urn:microsoft.com/office/officeart/2005/8/quickstyle/simple1" qsCatId="simple" csTypeId="urn:microsoft.com/office/officeart/2005/8/colors/accent1_2" csCatId="accent1" phldr="1"/>
      <dgm:spPr/>
    </dgm:pt>
    <dgm:pt modelId="{21C46734-320A-4949-A413-0E404778BFFC}">
      <dgm:prSet phldrT="[Text]"/>
      <dgm:spPr/>
      <dgm:t>
        <a:bodyPr/>
        <a:lstStyle/>
        <a:p>
          <a:r>
            <a:rPr lang="en-GB" dirty="0" smtClean="0"/>
            <a:t>Developmental psychology, early childhood pedagogy , childhood and family studies, government guidance on early childhood practice</a:t>
          </a:r>
          <a:endParaRPr lang="en-GB" dirty="0"/>
        </a:p>
      </dgm:t>
    </dgm:pt>
    <dgm:pt modelId="{34325EC1-1D7E-44F5-B9DF-E4F229C3FD1B}" type="parTrans" cxnId="{7E237503-CEAC-4677-93B0-C5C306AE33B8}">
      <dgm:prSet/>
      <dgm:spPr/>
    </dgm:pt>
    <dgm:pt modelId="{3BCAF04A-8AFB-44E2-B662-B9B8C27AAB52}" type="sibTrans" cxnId="{7E237503-CEAC-4677-93B0-C5C306AE33B8}">
      <dgm:prSet/>
      <dgm:spPr/>
    </dgm:pt>
    <dgm:pt modelId="{F92C0EBA-4C42-4042-A3AC-B1DD35B87AB3}">
      <dgm:prSet/>
      <dgm:spPr/>
      <dgm:t>
        <a:bodyPr/>
        <a:lstStyle/>
        <a:p>
          <a:r>
            <a:rPr lang="en-GB" dirty="0" smtClean="0"/>
            <a:t>Private and individual, questioning and reflecting, reflexive acknowledging own attitudes and values-e.g. Provision for play and active learning</a:t>
          </a:r>
          <a:endParaRPr lang="en-GB" dirty="0"/>
        </a:p>
      </dgm:t>
    </dgm:pt>
    <dgm:pt modelId="{8CDD6876-9DA2-42D7-860E-74BF443C2FF3}" type="parTrans" cxnId="{212644D9-64E4-4E6E-9E3F-AF3A0269C1A3}">
      <dgm:prSet/>
      <dgm:spPr/>
      <dgm:t>
        <a:bodyPr/>
        <a:lstStyle/>
        <a:p>
          <a:endParaRPr lang="en-GB"/>
        </a:p>
      </dgm:t>
    </dgm:pt>
    <dgm:pt modelId="{63ADD3E9-4950-43F8-A0FE-49FD9749B10F}" type="sibTrans" cxnId="{212644D9-64E4-4E6E-9E3F-AF3A0269C1A3}">
      <dgm:prSet/>
      <dgm:spPr/>
      <dgm:t>
        <a:bodyPr/>
        <a:lstStyle/>
        <a:p>
          <a:endParaRPr lang="en-GB"/>
        </a:p>
      </dgm:t>
    </dgm:pt>
    <dgm:pt modelId="{CDED37CA-4B61-4770-BAC8-B64159C1DAF9}">
      <dgm:prSet phldrT="[Text]"/>
      <dgm:spPr/>
      <dgm:t>
        <a:bodyPr/>
        <a:lstStyle/>
        <a:p>
          <a:r>
            <a:rPr lang="en-GB" dirty="0" smtClean="0"/>
            <a:t>Tutor valuing and respecting learners, feedback ,evaluation of the learning experience by students, expectation of tutor action</a:t>
          </a:r>
          <a:endParaRPr lang="en-GB" dirty="0"/>
        </a:p>
      </dgm:t>
    </dgm:pt>
    <dgm:pt modelId="{BBA75136-0229-4274-A172-ACA3F8E6573E}" type="sibTrans" cxnId="{0527519D-5B1C-451F-8A86-DE306AC8E38B}">
      <dgm:prSet/>
      <dgm:spPr/>
    </dgm:pt>
    <dgm:pt modelId="{52188028-CE00-4273-AC1A-3C2D82779110}" type="parTrans" cxnId="{0527519D-5B1C-451F-8A86-DE306AC8E38B}">
      <dgm:prSet/>
      <dgm:spPr/>
    </dgm:pt>
    <dgm:pt modelId="{8FCCED0F-9264-45B9-9D78-15662357EE8D}" type="pres">
      <dgm:prSet presAssocID="{93351810-260F-43C1-A8C7-76FF935AE67F}" presName="compositeShape" presStyleCnt="0">
        <dgm:presLayoutVars>
          <dgm:dir/>
          <dgm:resizeHandles/>
        </dgm:presLayoutVars>
      </dgm:prSet>
      <dgm:spPr/>
    </dgm:pt>
    <dgm:pt modelId="{99B64227-CA57-41DD-990C-661212ABBA83}" type="pres">
      <dgm:prSet presAssocID="{93351810-260F-43C1-A8C7-76FF935AE67F}" presName="pyramid" presStyleLbl="node1" presStyleIdx="0" presStyleCnt="1"/>
      <dgm:spPr/>
    </dgm:pt>
    <dgm:pt modelId="{FC7E8A66-A162-42ED-828D-3779D7F20FAF}" type="pres">
      <dgm:prSet presAssocID="{93351810-260F-43C1-A8C7-76FF935AE67F}" presName="theList" presStyleCnt="0"/>
      <dgm:spPr/>
    </dgm:pt>
    <dgm:pt modelId="{F2D70E07-FBF4-4734-A520-FDF2ECFCB1BD}" type="pres">
      <dgm:prSet presAssocID="{21C46734-320A-4949-A413-0E404778BFFC}" presName="aNode" presStyleLbl="fgAcc1" presStyleIdx="0" presStyleCnt="3" custLinFactY="-47373" custLinFactNeighborX="-603" custLinFactNeighborY="-100000">
        <dgm:presLayoutVars>
          <dgm:bulletEnabled val="1"/>
        </dgm:presLayoutVars>
      </dgm:prSet>
      <dgm:spPr/>
      <dgm:t>
        <a:bodyPr/>
        <a:lstStyle/>
        <a:p>
          <a:endParaRPr lang="en-GB"/>
        </a:p>
      </dgm:t>
    </dgm:pt>
    <dgm:pt modelId="{9DFCB841-10CD-4564-AA0B-217C0CFE15B6}" type="pres">
      <dgm:prSet presAssocID="{21C46734-320A-4949-A413-0E404778BFFC}" presName="aSpace" presStyleCnt="0"/>
      <dgm:spPr/>
    </dgm:pt>
    <dgm:pt modelId="{CFF3B986-D46C-41E3-A267-FA775218E242}" type="pres">
      <dgm:prSet presAssocID="{F92C0EBA-4C42-4042-A3AC-B1DD35B87AB3}" presName="aNode" presStyleLbl="fgAcc1" presStyleIdx="1" presStyleCnt="3" custLinFactX="-31732" custLinFactY="151924" custLinFactNeighborX="-100000" custLinFactNeighborY="200000">
        <dgm:presLayoutVars>
          <dgm:bulletEnabled val="1"/>
        </dgm:presLayoutVars>
      </dgm:prSet>
      <dgm:spPr/>
      <dgm:t>
        <a:bodyPr/>
        <a:lstStyle/>
        <a:p>
          <a:endParaRPr lang="en-GB"/>
        </a:p>
      </dgm:t>
    </dgm:pt>
    <dgm:pt modelId="{1A013142-6C81-4116-80F3-798BDB71CD4A}" type="pres">
      <dgm:prSet presAssocID="{F92C0EBA-4C42-4042-A3AC-B1DD35B87AB3}" presName="aSpace" presStyleCnt="0"/>
      <dgm:spPr/>
    </dgm:pt>
    <dgm:pt modelId="{4E8D33C8-01D5-4E35-A8F4-5997F04B9145}" type="pres">
      <dgm:prSet presAssocID="{CDED37CA-4B61-4770-BAC8-B64159C1DAF9}" presName="aNode" presStyleLbl="fgAcc1" presStyleIdx="2" presStyleCnt="3" custLinFactY="60804" custLinFactNeighborX="16395" custLinFactNeighborY="100000">
        <dgm:presLayoutVars>
          <dgm:bulletEnabled val="1"/>
        </dgm:presLayoutVars>
      </dgm:prSet>
      <dgm:spPr/>
      <dgm:t>
        <a:bodyPr/>
        <a:lstStyle/>
        <a:p>
          <a:endParaRPr lang="en-GB"/>
        </a:p>
      </dgm:t>
    </dgm:pt>
    <dgm:pt modelId="{D1FA742B-6773-4EFF-8F9D-9305CAC96F74}" type="pres">
      <dgm:prSet presAssocID="{CDED37CA-4B61-4770-BAC8-B64159C1DAF9}" presName="aSpace" presStyleCnt="0"/>
      <dgm:spPr/>
    </dgm:pt>
  </dgm:ptLst>
  <dgm:cxnLst>
    <dgm:cxn modelId="{7E237503-CEAC-4677-93B0-C5C306AE33B8}" srcId="{93351810-260F-43C1-A8C7-76FF935AE67F}" destId="{21C46734-320A-4949-A413-0E404778BFFC}" srcOrd="0" destOrd="0" parTransId="{34325EC1-1D7E-44F5-B9DF-E4F229C3FD1B}" sibTransId="{3BCAF04A-8AFB-44E2-B662-B9B8C27AAB52}"/>
    <dgm:cxn modelId="{FEEB5796-B887-419E-9FEF-6DC09363FE9F}" type="presOf" srcId="{F92C0EBA-4C42-4042-A3AC-B1DD35B87AB3}" destId="{CFF3B986-D46C-41E3-A267-FA775218E242}" srcOrd="0" destOrd="0" presId="urn:microsoft.com/office/officeart/2005/8/layout/pyramid2"/>
    <dgm:cxn modelId="{09B3E98A-6274-4DE8-8C93-7282ACAA7B22}" type="presOf" srcId="{21C46734-320A-4949-A413-0E404778BFFC}" destId="{F2D70E07-FBF4-4734-A520-FDF2ECFCB1BD}" srcOrd="0" destOrd="0" presId="urn:microsoft.com/office/officeart/2005/8/layout/pyramid2"/>
    <dgm:cxn modelId="{0527519D-5B1C-451F-8A86-DE306AC8E38B}" srcId="{93351810-260F-43C1-A8C7-76FF935AE67F}" destId="{CDED37CA-4B61-4770-BAC8-B64159C1DAF9}" srcOrd="2" destOrd="0" parTransId="{52188028-CE00-4273-AC1A-3C2D82779110}" sibTransId="{BBA75136-0229-4274-A172-ACA3F8E6573E}"/>
    <dgm:cxn modelId="{C779885F-D4BB-4C70-9D84-9A8CBD11B7CA}" type="presOf" srcId="{93351810-260F-43C1-A8C7-76FF935AE67F}" destId="{8FCCED0F-9264-45B9-9D78-15662357EE8D}" srcOrd="0" destOrd="0" presId="urn:microsoft.com/office/officeart/2005/8/layout/pyramid2"/>
    <dgm:cxn modelId="{368B1E1C-E6BD-41A1-9C5D-10994706CA02}" type="presOf" srcId="{CDED37CA-4B61-4770-BAC8-B64159C1DAF9}" destId="{4E8D33C8-01D5-4E35-A8F4-5997F04B9145}" srcOrd="0" destOrd="0" presId="urn:microsoft.com/office/officeart/2005/8/layout/pyramid2"/>
    <dgm:cxn modelId="{212644D9-64E4-4E6E-9E3F-AF3A0269C1A3}" srcId="{93351810-260F-43C1-A8C7-76FF935AE67F}" destId="{F92C0EBA-4C42-4042-A3AC-B1DD35B87AB3}" srcOrd="1" destOrd="0" parTransId="{8CDD6876-9DA2-42D7-860E-74BF443C2FF3}" sibTransId="{63ADD3E9-4950-43F8-A0FE-49FD9749B10F}"/>
    <dgm:cxn modelId="{12EA262A-EFEC-4CB6-BF69-2B31F99EFCBE}" type="presParOf" srcId="{8FCCED0F-9264-45B9-9D78-15662357EE8D}" destId="{99B64227-CA57-41DD-990C-661212ABBA83}" srcOrd="0" destOrd="0" presId="urn:microsoft.com/office/officeart/2005/8/layout/pyramid2"/>
    <dgm:cxn modelId="{395AE520-A145-4540-B5D3-2DA6AF05659B}" type="presParOf" srcId="{8FCCED0F-9264-45B9-9D78-15662357EE8D}" destId="{FC7E8A66-A162-42ED-828D-3779D7F20FAF}" srcOrd="1" destOrd="0" presId="urn:microsoft.com/office/officeart/2005/8/layout/pyramid2"/>
    <dgm:cxn modelId="{CFBFB313-4D7D-4F73-BE8B-5057BF84B7A2}" type="presParOf" srcId="{FC7E8A66-A162-42ED-828D-3779D7F20FAF}" destId="{F2D70E07-FBF4-4734-A520-FDF2ECFCB1BD}" srcOrd="0" destOrd="0" presId="urn:microsoft.com/office/officeart/2005/8/layout/pyramid2"/>
    <dgm:cxn modelId="{ACB7CBA7-B3A7-45FE-BCCB-0D929F85F5B1}" type="presParOf" srcId="{FC7E8A66-A162-42ED-828D-3779D7F20FAF}" destId="{9DFCB841-10CD-4564-AA0B-217C0CFE15B6}" srcOrd="1" destOrd="0" presId="urn:microsoft.com/office/officeart/2005/8/layout/pyramid2"/>
    <dgm:cxn modelId="{DA04390F-C99D-4BF7-ADB1-731D71D72867}" type="presParOf" srcId="{FC7E8A66-A162-42ED-828D-3779D7F20FAF}" destId="{CFF3B986-D46C-41E3-A267-FA775218E242}" srcOrd="2" destOrd="0" presId="urn:microsoft.com/office/officeart/2005/8/layout/pyramid2"/>
    <dgm:cxn modelId="{FB9F6D43-3316-4F40-8812-B7E0ED621040}" type="presParOf" srcId="{FC7E8A66-A162-42ED-828D-3779D7F20FAF}" destId="{1A013142-6C81-4116-80F3-798BDB71CD4A}" srcOrd="3" destOrd="0" presId="urn:microsoft.com/office/officeart/2005/8/layout/pyramid2"/>
    <dgm:cxn modelId="{2375B9EE-D579-4C4F-93E5-2415E5E57936}" type="presParOf" srcId="{FC7E8A66-A162-42ED-828D-3779D7F20FAF}" destId="{4E8D33C8-01D5-4E35-A8F4-5997F04B9145}" srcOrd="4" destOrd="0" presId="urn:microsoft.com/office/officeart/2005/8/layout/pyramid2"/>
    <dgm:cxn modelId="{35EE63FC-E5C0-4C70-92C3-78E56EA68FE0}" type="presParOf" srcId="{FC7E8A66-A162-42ED-828D-3779D7F20FAF}" destId="{D1FA742B-6773-4EFF-8F9D-9305CAC96F74}" srcOrd="5"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D5107CE-F808-4669-AD23-98DF2524BB89}">
      <dsp:nvSpPr>
        <dsp:cNvPr id="0" name=""/>
        <dsp:cNvSpPr/>
      </dsp:nvSpPr>
      <dsp:spPr>
        <a:xfrm>
          <a:off x="0" y="0"/>
          <a:ext cx="6347460" cy="21931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GB" sz="1600" b="1" kern="1200" cap="none" baseline="0" dirty="0" smtClean="0">
              <a:solidFill>
                <a:schemeClr val="tx1"/>
              </a:solidFill>
              <a:latin typeface="Arial" pitchFamily="34" charset="0"/>
            </a:rPr>
            <a:t>This will mean extending </a:t>
          </a:r>
          <a:r>
            <a:rPr lang="en-GB" sz="1600" b="1" kern="1200" cap="none" baseline="0" dirty="0" smtClean="0">
              <a:solidFill>
                <a:schemeClr val="tx1"/>
              </a:solidFill>
              <a:latin typeface="Arial" pitchFamily="34" charset="0"/>
            </a:rPr>
            <a:t>the approaches </a:t>
          </a:r>
          <a:r>
            <a:rPr lang="en-GB" sz="1600" b="1" kern="1200" cap="none" baseline="0" dirty="0" smtClean="0">
              <a:solidFill>
                <a:schemeClr val="tx1"/>
              </a:solidFill>
              <a:latin typeface="Arial" pitchFamily="34" charset="0"/>
            </a:rPr>
            <a:t>which are used in pre-school into the early years of primary, emphasising the importance of opportunities for children to learn through purposeful, well-planned play </a:t>
          </a:r>
          <a:endParaRPr lang="en-GB" sz="1600" b="1" kern="1200" cap="none" baseline="0" dirty="0" smtClean="0">
            <a:solidFill>
              <a:schemeClr val="tx1"/>
            </a:solidFill>
            <a:latin typeface="Arial" pitchFamily="34" charset="0"/>
          </a:endParaRPr>
        </a:p>
        <a:p>
          <a:pPr lvl="0" algn="l" defTabSz="711200">
            <a:lnSpc>
              <a:spcPct val="90000"/>
            </a:lnSpc>
            <a:spcBef>
              <a:spcPct val="0"/>
            </a:spcBef>
            <a:spcAft>
              <a:spcPct val="35000"/>
            </a:spcAft>
          </a:pPr>
          <a:r>
            <a:rPr lang="en-GB" sz="1600" b="1" kern="1200" cap="none" baseline="0" dirty="0" smtClean="0">
              <a:solidFill>
                <a:schemeClr val="tx1"/>
              </a:solidFill>
              <a:latin typeface="Arial" pitchFamily="34" charset="0"/>
            </a:rPr>
            <a:t>( </a:t>
          </a:r>
          <a:r>
            <a:rPr lang="en-GB" sz="1600" b="1" kern="1200" cap="none" baseline="0" dirty="0" smtClean="0">
              <a:solidFill>
                <a:schemeClr val="tx1"/>
              </a:solidFill>
              <a:latin typeface="Arial" pitchFamily="34" charset="0"/>
            </a:rPr>
            <a:t>CfE, Ministerial Response, 2004)</a:t>
          </a:r>
          <a:endParaRPr lang="en-GB" sz="1600" b="1" kern="1200" baseline="0" dirty="0">
            <a:solidFill>
              <a:schemeClr val="tx1"/>
            </a:solidFill>
          </a:endParaRPr>
        </a:p>
      </dsp:txBody>
      <dsp:txXfrm>
        <a:off x="0" y="0"/>
        <a:ext cx="4209157" cy="2193131"/>
      </dsp:txXfrm>
    </dsp:sp>
    <dsp:sp modelId="{067CB442-EFB5-4956-8A94-E2AB79570E6D}">
      <dsp:nvSpPr>
        <dsp:cNvPr id="0" name=""/>
        <dsp:cNvSpPr/>
      </dsp:nvSpPr>
      <dsp:spPr>
        <a:xfrm>
          <a:off x="1120139" y="2680493"/>
          <a:ext cx="6347460" cy="21931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GB" sz="1600" kern="1200" dirty="0" smtClean="0"/>
            <a:t>.</a:t>
          </a:r>
          <a:r>
            <a:rPr lang="en-GB" sz="1600" b="1" kern="1200" dirty="0" smtClean="0">
              <a:solidFill>
                <a:schemeClr val="tx1"/>
              </a:solidFill>
            </a:rPr>
            <a:t>Another consistent theme running through thinking about young children's learning is the positive value of play. However, it should be noted that the efficacy of play as a medium for learning is more often asserted than evidenced and our understanding of the role of play is limited. ( Stephen, 2006)</a:t>
          </a:r>
          <a:endParaRPr lang="en-GB" sz="1600" kern="1200" dirty="0" smtClean="0"/>
        </a:p>
      </dsp:txBody>
      <dsp:txXfrm>
        <a:off x="1120139" y="2680493"/>
        <a:ext cx="3801784" cy="2193131"/>
      </dsp:txXfrm>
    </dsp:sp>
    <dsp:sp modelId="{BC86EC74-AEB1-4CE6-B7AF-D9274B85DDE6}">
      <dsp:nvSpPr>
        <dsp:cNvPr id="0" name=""/>
        <dsp:cNvSpPr/>
      </dsp:nvSpPr>
      <dsp:spPr>
        <a:xfrm>
          <a:off x="4921924" y="1724044"/>
          <a:ext cx="1425535" cy="1425535"/>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GB" sz="3600" kern="1200" dirty="0"/>
        </a:p>
      </dsp:txBody>
      <dsp:txXfrm>
        <a:off x="4921924" y="1724044"/>
        <a:ext cx="1425535" cy="142553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9A6606A-AC81-4F0B-8F7C-68700F41A494}">
      <dsp:nvSpPr>
        <dsp:cNvPr id="0" name=""/>
        <dsp:cNvSpPr/>
      </dsp:nvSpPr>
      <dsp:spPr>
        <a:xfrm>
          <a:off x="0" y="209420"/>
          <a:ext cx="7467600" cy="199806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GB" sz="1800" b="1" kern="1200" baseline="0" dirty="0" smtClean="0">
              <a:solidFill>
                <a:schemeClr val="tx1"/>
              </a:solidFill>
            </a:rPr>
            <a:t>Aspects for Improvement....Staff Interaction with children which extends and challenges children’s learning  ( HMIE, 2009)</a:t>
          </a:r>
          <a:endParaRPr lang="en-GB" sz="1800" kern="1200" dirty="0"/>
        </a:p>
      </dsp:txBody>
      <dsp:txXfrm>
        <a:off x="0" y="209420"/>
        <a:ext cx="7467600" cy="1998067"/>
      </dsp:txXfrm>
    </dsp:sp>
    <dsp:sp modelId="{E6C542E7-2761-4388-B940-46879AE6B2BC}">
      <dsp:nvSpPr>
        <dsp:cNvPr id="0" name=""/>
        <dsp:cNvSpPr/>
      </dsp:nvSpPr>
      <dsp:spPr>
        <a:xfrm>
          <a:off x="0" y="2138732"/>
          <a:ext cx="7467600" cy="298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7096" tIns="22860" rIns="128016" bIns="22860" numCol="1" spcCol="1270" anchor="t" anchorCtr="0">
          <a:noAutofit/>
        </a:bodyPr>
        <a:lstStyle/>
        <a:p>
          <a:pPr marL="114300" lvl="1" indent="-114300" algn="l" defTabSz="622300">
            <a:lnSpc>
              <a:spcPct val="90000"/>
            </a:lnSpc>
            <a:spcBef>
              <a:spcPct val="0"/>
            </a:spcBef>
            <a:spcAft>
              <a:spcPct val="20000"/>
            </a:spcAft>
            <a:buChar char="••"/>
          </a:pPr>
          <a:endParaRPr lang="en-GB" sz="1400" kern="1200"/>
        </a:p>
      </dsp:txBody>
      <dsp:txXfrm>
        <a:off x="0" y="2138732"/>
        <a:ext cx="7467600" cy="298080"/>
      </dsp:txXfrm>
    </dsp:sp>
    <dsp:sp modelId="{2F6EDD9F-8694-4217-A05F-4B0EEB3A76FE}">
      <dsp:nvSpPr>
        <dsp:cNvPr id="0" name=""/>
        <dsp:cNvSpPr/>
      </dsp:nvSpPr>
      <dsp:spPr>
        <a:xfrm>
          <a:off x="0" y="2436812"/>
          <a:ext cx="7467600" cy="199806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GB" sz="1800" b="1" kern="1200" baseline="0" dirty="0" smtClean="0">
              <a:solidFill>
                <a:schemeClr val="tx1"/>
              </a:solidFill>
            </a:rPr>
            <a:t>Active learning is learning which engages and challenges children’s thinking using real life and imaginary situations. It takes full advantage of opportunities for learning through spontaneous play, planned purposeful play, investigating and exploring, life events and experiences and focused learning, supported when necessary through sensitive adult  interaction to support and extend play  ( Scottish Executive, 2007)</a:t>
          </a:r>
          <a:endParaRPr lang="en-GB" sz="1800" kern="1200" dirty="0"/>
        </a:p>
      </dsp:txBody>
      <dsp:txXfrm>
        <a:off x="0" y="2436812"/>
        <a:ext cx="7467600" cy="1998067"/>
      </dsp:txXfrm>
    </dsp:sp>
    <dsp:sp modelId="{BA6D8827-4AC2-46A8-A854-050B7D60EEB5}">
      <dsp:nvSpPr>
        <dsp:cNvPr id="0" name=""/>
        <dsp:cNvSpPr/>
      </dsp:nvSpPr>
      <dsp:spPr>
        <a:xfrm>
          <a:off x="0" y="4434880"/>
          <a:ext cx="7467600" cy="298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7096" tIns="22860" rIns="128016" bIns="22860" numCol="1" spcCol="1270" anchor="t" anchorCtr="0">
          <a:noAutofit/>
        </a:bodyPr>
        <a:lstStyle/>
        <a:p>
          <a:pPr marL="114300" lvl="1" indent="-114300" algn="l" defTabSz="622300">
            <a:lnSpc>
              <a:spcPct val="90000"/>
            </a:lnSpc>
            <a:spcBef>
              <a:spcPct val="0"/>
            </a:spcBef>
            <a:spcAft>
              <a:spcPct val="20000"/>
            </a:spcAft>
            <a:buChar char="••"/>
          </a:pPr>
          <a:endParaRPr lang="en-GB" sz="1400" kern="1200"/>
        </a:p>
      </dsp:txBody>
      <dsp:txXfrm>
        <a:off x="0" y="4434880"/>
        <a:ext cx="7467600" cy="29808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68139AF-3EE6-45DA-9312-A4246A425362}">
      <dsp:nvSpPr>
        <dsp:cNvPr id="0" name=""/>
        <dsp:cNvSpPr/>
      </dsp:nvSpPr>
      <dsp:spPr>
        <a:xfrm>
          <a:off x="0" y="0"/>
          <a:ext cx="6347460" cy="21931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GB" sz="1400" kern="1200" baseline="0" dirty="0" smtClean="0">
              <a:solidFill>
                <a:schemeClr val="tx1"/>
              </a:solidFill>
            </a:rPr>
            <a:t>The socio-cultural paradigm involves both children and teachers working together towards the upper end of their zones of proximal development ( ZPDs) as they co- construct meaning in higher order thinking ( Vygotsky, 1926) . Two terms which have become associated with working in the socio-cultural paradigm are “scaffolding” and “co- construction”... Both terms can be related to teacher- child interaction  ( Jordan 2004)</a:t>
          </a:r>
          <a:endParaRPr lang="en-GB" sz="1400" kern="1200" baseline="0" dirty="0">
            <a:solidFill>
              <a:schemeClr val="tx1"/>
            </a:solidFill>
          </a:endParaRPr>
        </a:p>
      </dsp:txBody>
      <dsp:txXfrm>
        <a:off x="0" y="0"/>
        <a:ext cx="4209157" cy="2193131"/>
      </dsp:txXfrm>
    </dsp:sp>
    <dsp:sp modelId="{18A8716F-88B1-489E-9943-0761D6038829}">
      <dsp:nvSpPr>
        <dsp:cNvPr id="0" name=""/>
        <dsp:cNvSpPr/>
      </dsp:nvSpPr>
      <dsp:spPr>
        <a:xfrm>
          <a:off x="1120139" y="2680493"/>
          <a:ext cx="6347460" cy="21931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GB" sz="1400" kern="1200" baseline="0" dirty="0" smtClean="0">
              <a:solidFill>
                <a:schemeClr val="tx1"/>
              </a:solidFill>
            </a:rPr>
            <a:t>We have found  that practitioners endorsed active learning pedagogical rhetoric....but the reality of children’s learning experiences was varied and there was not always evidence of the degree of pedagogic awareness on the part of practitioners ( all with teacher education qualifications) that might be expected  ( Stephen , 2010)</a:t>
          </a:r>
          <a:endParaRPr lang="en-GB" sz="1400" kern="1200" baseline="0" dirty="0">
            <a:solidFill>
              <a:schemeClr val="tx1"/>
            </a:solidFill>
          </a:endParaRPr>
        </a:p>
      </dsp:txBody>
      <dsp:txXfrm>
        <a:off x="1120139" y="2680493"/>
        <a:ext cx="3801784" cy="2193131"/>
      </dsp:txXfrm>
    </dsp:sp>
    <dsp:sp modelId="{4BF8B728-E3DD-4AA5-9F57-BD6F2B484B6B}">
      <dsp:nvSpPr>
        <dsp:cNvPr id="0" name=""/>
        <dsp:cNvSpPr/>
      </dsp:nvSpPr>
      <dsp:spPr>
        <a:xfrm>
          <a:off x="4921924" y="1724044"/>
          <a:ext cx="1425535" cy="1425535"/>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GB" sz="3600" kern="1200" dirty="0"/>
        </a:p>
      </dsp:txBody>
      <dsp:txXfrm>
        <a:off x="4921924" y="1724044"/>
        <a:ext cx="1425535" cy="142553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52CF181-90D2-4E62-8D54-7CD18B241C97}">
      <dsp:nvSpPr>
        <dsp:cNvPr id="0" name=""/>
        <dsp:cNvSpPr/>
      </dsp:nvSpPr>
      <dsp:spPr>
        <a:xfrm>
          <a:off x="931465" y="0"/>
          <a:ext cx="4873625" cy="4873625"/>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2A4058-16C8-4820-BFEE-FE11FFB9E8E2}">
      <dsp:nvSpPr>
        <dsp:cNvPr id="0" name=""/>
        <dsp:cNvSpPr/>
      </dsp:nvSpPr>
      <dsp:spPr>
        <a:xfrm>
          <a:off x="1810674" y="0"/>
          <a:ext cx="3167856" cy="115367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The public context-knowledge from different disciplines</a:t>
          </a:r>
          <a:endParaRPr lang="en-GB" sz="1700" kern="1200" dirty="0"/>
        </a:p>
      </dsp:txBody>
      <dsp:txXfrm>
        <a:off x="1810674" y="0"/>
        <a:ext cx="3167856" cy="1153678"/>
      </dsp:txXfrm>
    </dsp:sp>
    <dsp:sp modelId="{049C414D-AE76-426F-AB0B-B0B1D8062E0B}">
      <dsp:nvSpPr>
        <dsp:cNvPr id="0" name=""/>
        <dsp:cNvSpPr/>
      </dsp:nvSpPr>
      <dsp:spPr>
        <a:xfrm>
          <a:off x="4299743" y="3661638"/>
          <a:ext cx="3167856" cy="115367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The shared context-knowledge of the present student learning process</a:t>
          </a:r>
          <a:endParaRPr lang="en-GB" sz="1700" kern="1200" dirty="0"/>
        </a:p>
      </dsp:txBody>
      <dsp:txXfrm>
        <a:off x="4299743" y="3661638"/>
        <a:ext cx="3167856" cy="1153678"/>
      </dsp:txXfrm>
    </dsp:sp>
    <dsp:sp modelId="{DE0126F8-0746-44F3-ACAE-FD9CDAA09293}">
      <dsp:nvSpPr>
        <dsp:cNvPr id="0" name=""/>
        <dsp:cNvSpPr/>
      </dsp:nvSpPr>
      <dsp:spPr>
        <a:xfrm>
          <a:off x="0" y="3719946"/>
          <a:ext cx="3167856" cy="115367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The personal context-knowledge from different personal experiences, reflection</a:t>
          </a:r>
          <a:endParaRPr lang="en-GB" sz="1700" kern="1200" dirty="0"/>
        </a:p>
      </dsp:txBody>
      <dsp:txXfrm>
        <a:off x="0" y="3719946"/>
        <a:ext cx="3167856" cy="1153678"/>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9B64227-CA57-41DD-990C-661212ABBA83}">
      <dsp:nvSpPr>
        <dsp:cNvPr id="0" name=""/>
        <dsp:cNvSpPr/>
      </dsp:nvSpPr>
      <dsp:spPr>
        <a:xfrm>
          <a:off x="931465" y="0"/>
          <a:ext cx="4873625" cy="4873625"/>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D70E07-FBF4-4734-A520-FDF2ECFCB1BD}">
      <dsp:nvSpPr>
        <dsp:cNvPr id="0" name=""/>
        <dsp:cNvSpPr/>
      </dsp:nvSpPr>
      <dsp:spPr>
        <a:xfrm>
          <a:off x="3349175" y="0"/>
          <a:ext cx="3167856" cy="115367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Developmental psychology, early childhood pedagogy , childhood and family studies, government guidance on early childhood practice</a:t>
          </a:r>
          <a:endParaRPr lang="en-GB" sz="1400" kern="1200" dirty="0"/>
        </a:p>
      </dsp:txBody>
      <dsp:txXfrm>
        <a:off x="3349175" y="0"/>
        <a:ext cx="3167856" cy="1153678"/>
      </dsp:txXfrm>
    </dsp:sp>
    <dsp:sp modelId="{CFF3B986-D46C-41E3-A267-FA775218E242}">
      <dsp:nvSpPr>
        <dsp:cNvPr id="0" name=""/>
        <dsp:cNvSpPr/>
      </dsp:nvSpPr>
      <dsp:spPr>
        <a:xfrm>
          <a:off x="0" y="3719946"/>
          <a:ext cx="3167856" cy="115367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Private and individual, questioning and reflecting, reflexive acknowledging own attitudes and values-e.g. Provision for play and active learning</a:t>
          </a:r>
          <a:endParaRPr lang="en-GB" sz="1400" kern="1200" dirty="0"/>
        </a:p>
      </dsp:txBody>
      <dsp:txXfrm>
        <a:off x="0" y="3719946"/>
        <a:ext cx="3167856" cy="1153678"/>
      </dsp:txXfrm>
    </dsp:sp>
    <dsp:sp modelId="{4E8D33C8-01D5-4E35-A8F4-5997F04B9145}">
      <dsp:nvSpPr>
        <dsp:cNvPr id="0" name=""/>
        <dsp:cNvSpPr/>
      </dsp:nvSpPr>
      <dsp:spPr>
        <a:xfrm>
          <a:off x="3887648" y="3719946"/>
          <a:ext cx="3167856" cy="115367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Tutor valuing and respecting learners, feedback ,evaluation of the learning experience by students, expectation of tutor action</a:t>
          </a:r>
          <a:endParaRPr lang="en-GB" sz="1400" kern="1200" dirty="0"/>
        </a:p>
      </dsp:txBody>
      <dsp:txXfrm>
        <a:off x="3887648" y="3719946"/>
        <a:ext cx="3167856" cy="1153678"/>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048EF5-173A-4BAE-970B-B33D57A5C2D5}" type="datetimeFigureOut">
              <a:rPr lang="en-US" smtClean="0"/>
              <a:pPr/>
              <a:t>5/12/2010</a:t>
            </a:fld>
            <a:endParaRPr lang="en-GB"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F01FA2A-A5D8-4082-A23F-CDAA8483B999}" type="slidenum">
              <a:rPr lang="en-GB" smtClean="0"/>
              <a:pPr/>
              <a:t>‹#›</a:t>
            </a:fld>
            <a:endParaRPr lang="en-GB"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D5B02637-5D8A-42CB-92EE-21D4BF33A280}" type="datetimeFigureOut">
              <a:rPr lang="en-US" smtClean="0"/>
              <a:pPr/>
              <a:t>5/12/2010</a:t>
            </a:fld>
            <a:endParaRPr lang="en-GB"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GB"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329C369A-8B30-440F-AECA-CE203551345E}" type="slidenum">
              <a:rPr lang="en-GB" smtClean="0"/>
              <a:pPr/>
              <a:t>‹#›</a:t>
            </a:fld>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B02637-5D8A-42CB-92EE-21D4BF33A280}" type="datetimeFigureOut">
              <a:rPr lang="en-US" smtClean="0"/>
              <a:pPr/>
              <a:t>5/12/2010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29C369A-8B30-440F-AECA-CE203551345E}"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B02637-5D8A-42CB-92EE-21D4BF33A280}" type="datetimeFigureOut">
              <a:rPr lang="en-US" smtClean="0"/>
              <a:pPr/>
              <a:t>5/12/2010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29C369A-8B30-440F-AECA-CE203551345E}"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5B02637-5D8A-42CB-92EE-21D4BF33A280}" type="datetimeFigureOut">
              <a:rPr lang="en-US" smtClean="0"/>
              <a:pPr/>
              <a:t>5/12/2010</a:t>
            </a:fld>
            <a:endParaRPr lang="en-GB" dirty="0"/>
          </a:p>
        </p:txBody>
      </p:sp>
      <p:sp>
        <p:nvSpPr>
          <p:cNvPr id="9" name="Slide Number Placeholder 8"/>
          <p:cNvSpPr>
            <a:spLocks noGrp="1"/>
          </p:cNvSpPr>
          <p:nvPr>
            <p:ph type="sldNum" sz="quarter" idx="15"/>
          </p:nvPr>
        </p:nvSpPr>
        <p:spPr/>
        <p:txBody>
          <a:bodyPr rtlCol="0"/>
          <a:lstStyle/>
          <a:p>
            <a:fld id="{329C369A-8B30-440F-AECA-CE203551345E}" type="slidenum">
              <a:rPr lang="en-GB" smtClean="0"/>
              <a:pPr/>
              <a:t>‹#›</a:t>
            </a:fld>
            <a:endParaRPr lang="en-GB" dirty="0"/>
          </a:p>
        </p:txBody>
      </p:sp>
      <p:sp>
        <p:nvSpPr>
          <p:cNvPr id="10" name="Footer Placeholder 9"/>
          <p:cNvSpPr>
            <a:spLocks noGrp="1"/>
          </p:cNvSpPr>
          <p:nvPr>
            <p:ph type="ftr" sz="quarter" idx="16"/>
          </p:nvPr>
        </p:nvSpPr>
        <p:spPr/>
        <p:txBody>
          <a:bodyPr rtlCol="0"/>
          <a:lstStyle/>
          <a:p>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5B02637-5D8A-42CB-92EE-21D4BF33A280}" type="datetimeFigureOut">
              <a:rPr lang="en-US" smtClean="0"/>
              <a:pPr/>
              <a:t>5/12/2010</a:t>
            </a:fld>
            <a:endParaRPr lang="en-GB"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GB"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329C369A-8B30-440F-AECA-CE203551345E}"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5B02637-5D8A-42CB-92EE-21D4BF33A280}" type="datetimeFigureOut">
              <a:rPr lang="en-US" smtClean="0"/>
              <a:pPr/>
              <a:t>5/12/2010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29C369A-8B30-440F-AECA-CE203551345E}" type="slidenum">
              <a:rPr lang="en-GB" smtClean="0"/>
              <a:pPr/>
              <a:t>‹#›</a:t>
            </a:fld>
            <a:endParaRPr lang="en-GB"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5B02637-5D8A-42CB-92EE-21D4BF33A280}" type="datetimeFigureOut">
              <a:rPr lang="en-US" smtClean="0"/>
              <a:pPr/>
              <a:t>5/12/2010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29C369A-8B30-440F-AECA-CE203551345E}" type="slidenum">
              <a:rPr lang="en-GB" smtClean="0"/>
              <a:pPr/>
              <a:t>‹#›</a:t>
            </a:fld>
            <a:endParaRPr lang="en-GB"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5B02637-5D8A-42CB-92EE-21D4BF33A280}" type="datetimeFigureOut">
              <a:rPr lang="en-US" smtClean="0"/>
              <a:pPr/>
              <a:t>5/12/2010</a:t>
            </a:fld>
            <a:endParaRPr lang="en-GB" dirty="0"/>
          </a:p>
        </p:txBody>
      </p:sp>
      <p:sp>
        <p:nvSpPr>
          <p:cNvPr id="7" name="Slide Number Placeholder 6"/>
          <p:cNvSpPr>
            <a:spLocks noGrp="1"/>
          </p:cNvSpPr>
          <p:nvPr>
            <p:ph type="sldNum" sz="quarter" idx="11"/>
          </p:nvPr>
        </p:nvSpPr>
        <p:spPr/>
        <p:txBody>
          <a:bodyPr rtlCol="0"/>
          <a:lstStyle/>
          <a:p>
            <a:fld id="{329C369A-8B30-440F-AECA-CE203551345E}" type="slidenum">
              <a:rPr lang="en-GB" smtClean="0"/>
              <a:pPr/>
              <a:t>‹#›</a:t>
            </a:fld>
            <a:endParaRPr lang="en-GB" dirty="0"/>
          </a:p>
        </p:txBody>
      </p:sp>
      <p:sp>
        <p:nvSpPr>
          <p:cNvPr id="8" name="Footer Placeholder 7"/>
          <p:cNvSpPr>
            <a:spLocks noGrp="1"/>
          </p:cNvSpPr>
          <p:nvPr>
            <p:ph type="ftr" sz="quarter" idx="12"/>
          </p:nvPr>
        </p:nvSpPr>
        <p:spPr/>
        <p:txBody>
          <a:bodyPr rtlCol="0"/>
          <a:lstStyle/>
          <a:p>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B02637-5D8A-42CB-92EE-21D4BF33A280}" type="datetimeFigureOut">
              <a:rPr lang="en-US" smtClean="0"/>
              <a:pPr/>
              <a:t>5/12/2010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29C369A-8B30-440F-AECA-CE203551345E}"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5B02637-5D8A-42CB-92EE-21D4BF33A280}" type="datetimeFigureOut">
              <a:rPr lang="en-US" smtClean="0"/>
              <a:pPr/>
              <a:t>5/12/2010</a:t>
            </a:fld>
            <a:endParaRPr lang="en-GB" dirty="0"/>
          </a:p>
        </p:txBody>
      </p:sp>
      <p:sp>
        <p:nvSpPr>
          <p:cNvPr id="22" name="Slide Number Placeholder 21"/>
          <p:cNvSpPr>
            <a:spLocks noGrp="1"/>
          </p:cNvSpPr>
          <p:nvPr>
            <p:ph type="sldNum" sz="quarter" idx="15"/>
          </p:nvPr>
        </p:nvSpPr>
        <p:spPr/>
        <p:txBody>
          <a:bodyPr rtlCol="0"/>
          <a:lstStyle/>
          <a:p>
            <a:fld id="{329C369A-8B30-440F-AECA-CE203551345E}" type="slidenum">
              <a:rPr lang="en-GB" smtClean="0"/>
              <a:pPr/>
              <a:t>‹#›</a:t>
            </a:fld>
            <a:endParaRPr lang="en-GB" dirty="0"/>
          </a:p>
        </p:txBody>
      </p:sp>
      <p:sp>
        <p:nvSpPr>
          <p:cNvPr id="23" name="Footer Placeholder 22"/>
          <p:cNvSpPr>
            <a:spLocks noGrp="1"/>
          </p:cNvSpPr>
          <p:nvPr>
            <p:ph type="ftr" sz="quarter" idx="16"/>
          </p:nvPr>
        </p:nvSpPr>
        <p:spPr/>
        <p:txBody>
          <a:bodyPr rtlCol="0"/>
          <a:lstStyle/>
          <a:p>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5B02637-5D8A-42CB-92EE-21D4BF33A280}" type="datetimeFigureOut">
              <a:rPr lang="en-US" smtClean="0"/>
              <a:pPr/>
              <a:t>5/12/2010</a:t>
            </a:fld>
            <a:endParaRPr lang="en-GB" dirty="0"/>
          </a:p>
        </p:txBody>
      </p:sp>
      <p:sp>
        <p:nvSpPr>
          <p:cNvPr id="18" name="Slide Number Placeholder 17"/>
          <p:cNvSpPr>
            <a:spLocks noGrp="1"/>
          </p:cNvSpPr>
          <p:nvPr>
            <p:ph type="sldNum" sz="quarter" idx="11"/>
          </p:nvPr>
        </p:nvSpPr>
        <p:spPr/>
        <p:txBody>
          <a:bodyPr rtlCol="0"/>
          <a:lstStyle/>
          <a:p>
            <a:fld id="{329C369A-8B30-440F-AECA-CE203551345E}" type="slidenum">
              <a:rPr lang="en-GB" smtClean="0"/>
              <a:pPr/>
              <a:t>‹#›</a:t>
            </a:fld>
            <a:endParaRPr lang="en-GB" dirty="0"/>
          </a:p>
        </p:txBody>
      </p:sp>
      <p:sp>
        <p:nvSpPr>
          <p:cNvPr id="21" name="Footer Placeholder 20"/>
          <p:cNvSpPr>
            <a:spLocks noGrp="1"/>
          </p:cNvSpPr>
          <p:nvPr>
            <p:ph type="ftr" sz="quarter" idx="12"/>
          </p:nvPr>
        </p:nvSpPr>
        <p:spPr/>
        <p:txBody>
          <a:bodyPr rtlCol="0"/>
          <a:lstStyle/>
          <a:p>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5B02637-5D8A-42CB-92EE-21D4BF33A280}" type="datetimeFigureOut">
              <a:rPr lang="en-US" smtClean="0"/>
              <a:pPr/>
              <a:t>5/12/2010</a:t>
            </a:fld>
            <a:endParaRPr lang="en-GB"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29C369A-8B30-440F-AECA-CE203551345E}"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Giving Early </a:t>
            </a:r>
            <a:r>
              <a:rPr lang="en-GB" dirty="0"/>
              <a:t>L</a:t>
            </a:r>
            <a:r>
              <a:rPr lang="en-GB" dirty="0" smtClean="0"/>
              <a:t>evel Teachers Voice</a:t>
            </a:r>
            <a:endParaRPr lang="en-GB" dirty="0"/>
          </a:p>
        </p:txBody>
      </p:sp>
      <p:sp>
        <p:nvSpPr>
          <p:cNvPr id="3" name="Subtitle 2"/>
          <p:cNvSpPr>
            <a:spLocks noGrp="1"/>
          </p:cNvSpPr>
          <p:nvPr>
            <p:ph type="subTitle" idx="1"/>
          </p:nvPr>
        </p:nvSpPr>
        <p:spPr/>
        <p:txBody>
          <a:bodyPr>
            <a:normAutofit lnSpcReduction="10000"/>
          </a:bodyPr>
          <a:lstStyle/>
          <a:p>
            <a:r>
              <a:rPr lang="en-GB" dirty="0" smtClean="0"/>
              <a:t>Grace Paton</a:t>
            </a:r>
          </a:p>
          <a:p>
            <a:r>
              <a:rPr lang="en-GB" dirty="0"/>
              <a:t> </a:t>
            </a:r>
            <a:r>
              <a:rPr lang="en-GB" dirty="0" smtClean="0"/>
              <a:t>University of the West of Scotland</a:t>
            </a:r>
          </a:p>
          <a:p>
            <a:r>
              <a:rPr lang="en-GB" dirty="0"/>
              <a:t> </a:t>
            </a:r>
            <a:r>
              <a:rPr lang="en-GB" dirty="0" smtClean="0"/>
              <a:t>1</a:t>
            </a:r>
            <a:r>
              <a:rPr lang="en-GB" baseline="30000" dirty="0" smtClean="0"/>
              <a:t>st</a:t>
            </a:r>
            <a:r>
              <a:rPr lang="en-GB" dirty="0" smtClean="0"/>
              <a:t> TEAN Annual Conference</a:t>
            </a:r>
          </a:p>
          <a:p>
            <a:r>
              <a:rPr lang="en-GB" dirty="0"/>
              <a:t> </a:t>
            </a:r>
            <a:r>
              <a:rPr lang="en-GB" dirty="0" smtClean="0"/>
              <a:t>Friday 21</a:t>
            </a:r>
            <a:r>
              <a:rPr lang="en-GB" baseline="30000" dirty="0" smtClean="0"/>
              <a:t>st</a:t>
            </a:r>
            <a:r>
              <a:rPr lang="en-GB" dirty="0" smtClean="0"/>
              <a:t> May</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smtClean="0"/>
              <a:t> Students developing a professional voice</a:t>
            </a:r>
            <a:endParaRPr lang="en-GB" dirty="0"/>
          </a:p>
        </p:txBody>
      </p:sp>
      <p:sp>
        <p:nvSpPr>
          <p:cNvPr id="3" name="Content Placeholder 2"/>
          <p:cNvSpPr>
            <a:spLocks noGrp="1"/>
          </p:cNvSpPr>
          <p:nvPr>
            <p:ph sz="quarter" idx="1"/>
          </p:nvPr>
        </p:nvSpPr>
        <p:spPr/>
        <p:txBody>
          <a:bodyPr/>
          <a:lstStyle/>
          <a:p>
            <a:r>
              <a:rPr lang="en-GB" dirty="0" smtClean="0"/>
              <a:t>Iterative construction of professional knowledge</a:t>
            </a:r>
          </a:p>
          <a:p>
            <a:r>
              <a:rPr lang="en-GB" dirty="0" smtClean="0"/>
              <a:t>Development of skills and justification of their pedagogy</a:t>
            </a:r>
          </a:p>
          <a:p>
            <a:r>
              <a:rPr lang="en-GB" dirty="0" smtClean="0"/>
              <a:t>Opportunity to develop and articulate professional values </a:t>
            </a:r>
          </a:p>
          <a:p>
            <a:r>
              <a:rPr lang="en-GB" dirty="0" smtClean="0"/>
              <a:t>Motivation and skill to  act </a:t>
            </a:r>
            <a:r>
              <a:rPr lang="en-GB" b="1" dirty="0" smtClean="0"/>
              <a:t>appropriately</a:t>
            </a:r>
            <a:r>
              <a:rPr lang="en-GB" dirty="0" smtClean="0"/>
              <a:t> on professional values</a:t>
            </a:r>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smtClean="0"/>
              <a:t>Iterative Constructing Professional Knowledge</a:t>
            </a:r>
            <a:endParaRPr lang="en-GB" dirty="0"/>
          </a:p>
        </p:txBody>
      </p:sp>
      <p:sp>
        <p:nvSpPr>
          <p:cNvPr id="3" name="Content Placeholder 2"/>
          <p:cNvSpPr>
            <a:spLocks noGrp="1"/>
          </p:cNvSpPr>
          <p:nvPr>
            <p:ph sz="quarter" idx="1"/>
          </p:nvPr>
        </p:nvSpPr>
        <p:spPr/>
        <p:txBody>
          <a:bodyPr/>
          <a:lstStyle/>
          <a:p>
            <a:endParaRPr lang="en-GB" dirty="0" smtClean="0"/>
          </a:p>
          <a:p>
            <a:endParaRPr lang="en-GB" dirty="0" smtClean="0"/>
          </a:p>
          <a:p>
            <a:r>
              <a:rPr lang="en-GB" dirty="0" smtClean="0"/>
              <a:t>Engagement with</a:t>
            </a:r>
            <a:r>
              <a:rPr lang="en-GB" b="1" dirty="0" smtClean="0"/>
              <a:t> relevant </a:t>
            </a:r>
            <a:r>
              <a:rPr lang="en-GB" dirty="0" smtClean="0"/>
              <a:t>theoretical perspectives</a:t>
            </a:r>
          </a:p>
          <a:p>
            <a:r>
              <a:rPr lang="en-GB" dirty="0" smtClean="0"/>
              <a:t>Using the knowledge to critically examine practice</a:t>
            </a:r>
          </a:p>
          <a:p>
            <a:r>
              <a:rPr lang="en-GB" dirty="0" smtClean="0"/>
              <a:t>Having opportunities to engage in discussion with colleagues</a:t>
            </a:r>
          </a:p>
          <a:p>
            <a:pPr>
              <a:buNone/>
            </a:pP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Resources for Learning Triangle</a:t>
            </a:r>
            <a:br>
              <a:rPr lang="en-GB" dirty="0" smtClean="0"/>
            </a:br>
            <a:r>
              <a:rPr lang="en-GB" dirty="0" smtClean="0"/>
              <a:t> ( Roland, 2000 in Bolton, 2005)</a:t>
            </a:r>
            <a:endParaRPr lang="en-GB"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The research - The Two Cohorts of ITE Students</a:t>
            </a:r>
            <a:endParaRPr lang="en-GB" dirty="0"/>
          </a:p>
        </p:txBody>
      </p:sp>
      <p:sp>
        <p:nvSpPr>
          <p:cNvPr id="4" name="Content Placeholder 3"/>
          <p:cNvSpPr>
            <a:spLocks noGrp="1"/>
          </p:cNvSpPr>
          <p:nvPr>
            <p:ph sz="quarter" idx="2"/>
          </p:nvPr>
        </p:nvSpPr>
        <p:spPr/>
        <p:txBody>
          <a:bodyPr>
            <a:normAutofit fontScale="70000" lnSpcReduction="20000"/>
          </a:bodyPr>
          <a:lstStyle/>
          <a:p>
            <a:r>
              <a:rPr lang="en-GB" dirty="0" smtClean="0"/>
              <a:t>3</a:t>
            </a:r>
            <a:r>
              <a:rPr lang="en-GB" baseline="30000" dirty="0" smtClean="0"/>
              <a:t>rd</a:t>
            </a:r>
            <a:r>
              <a:rPr lang="en-GB" dirty="0" smtClean="0"/>
              <a:t> placement</a:t>
            </a:r>
          </a:p>
          <a:p>
            <a:r>
              <a:rPr lang="en-GB" dirty="0" smtClean="0"/>
              <a:t>4 week placement</a:t>
            </a:r>
          </a:p>
          <a:p>
            <a:r>
              <a:rPr lang="en-GB" dirty="0" smtClean="0"/>
              <a:t> 80 hours lecturer contact ( 6 weeks)</a:t>
            </a:r>
          </a:p>
          <a:p>
            <a:r>
              <a:rPr lang="en-GB" smtClean="0"/>
              <a:t> </a:t>
            </a:r>
            <a:r>
              <a:rPr lang="en-GB" smtClean="0"/>
              <a:t>Traditional </a:t>
            </a:r>
            <a:r>
              <a:rPr lang="en-GB" dirty="0" smtClean="0"/>
              <a:t>approach to student learning:- Year group lectures, seminars , workshops.</a:t>
            </a:r>
          </a:p>
          <a:p>
            <a:r>
              <a:rPr lang="en-GB" dirty="0" smtClean="0"/>
              <a:t>Minimal contact between university and placement</a:t>
            </a:r>
          </a:p>
          <a:p>
            <a:r>
              <a:rPr lang="en-GB" dirty="0" smtClean="0"/>
              <a:t> Assessment- discursive essay on approaches to learning and teaching in pre-school, drawing on placement experience.</a:t>
            </a:r>
            <a:endParaRPr lang="en-GB" dirty="0"/>
          </a:p>
        </p:txBody>
      </p:sp>
      <p:sp>
        <p:nvSpPr>
          <p:cNvPr id="6" name="Content Placeholder 5"/>
          <p:cNvSpPr>
            <a:spLocks noGrp="1"/>
          </p:cNvSpPr>
          <p:nvPr>
            <p:ph sz="quarter" idx="4"/>
          </p:nvPr>
        </p:nvSpPr>
        <p:spPr/>
        <p:txBody>
          <a:bodyPr>
            <a:normAutofit fontScale="62500" lnSpcReduction="20000"/>
          </a:bodyPr>
          <a:lstStyle/>
          <a:p>
            <a:r>
              <a:rPr lang="en-GB" dirty="0" smtClean="0"/>
              <a:t>I </a:t>
            </a:r>
            <a:r>
              <a:rPr lang="en-GB" dirty="0" smtClean="0"/>
              <a:t>st</a:t>
            </a:r>
            <a:r>
              <a:rPr lang="en-GB" dirty="0" smtClean="0"/>
              <a:t>. placement</a:t>
            </a:r>
          </a:p>
          <a:p>
            <a:r>
              <a:rPr lang="en-GB" dirty="0" smtClean="0"/>
              <a:t> 3 week placement</a:t>
            </a:r>
          </a:p>
          <a:p>
            <a:r>
              <a:rPr lang="en-GB" dirty="0" smtClean="0"/>
              <a:t> 32  hours lecturer contact ( 2weeks)</a:t>
            </a:r>
          </a:p>
          <a:p>
            <a:endParaRPr lang="en-GB" dirty="0" smtClean="0"/>
          </a:p>
          <a:p>
            <a:r>
              <a:rPr lang="en-GB" dirty="0" smtClean="0"/>
              <a:t>A group collaborative learning task, to foster individual and group learning around early childhood pedagogy and Scottish Government policy, supplemented by some lectures and workshops and outdoor learning experience</a:t>
            </a:r>
          </a:p>
          <a:p>
            <a:endParaRPr lang="en-GB" dirty="0" smtClean="0"/>
          </a:p>
          <a:p>
            <a:r>
              <a:rPr lang="en-GB" dirty="0" smtClean="0"/>
              <a:t>Minimal contact between university and placement</a:t>
            </a:r>
          </a:p>
          <a:p>
            <a:r>
              <a:rPr lang="en-GB" dirty="0" smtClean="0"/>
              <a:t> Assessment- reflective statement on own ability to promote active  learning</a:t>
            </a:r>
            <a:endParaRPr lang="en-GB" dirty="0"/>
          </a:p>
        </p:txBody>
      </p:sp>
      <p:sp>
        <p:nvSpPr>
          <p:cNvPr id="3" name="Text Placeholder 2"/>
          <p:cNvSpPr>
            <a:spLocks noGrp="1"/>
          </p:cNvSpPr>
          <p:nvPr>
            <p:ph type="body" sz="quarter" idx="1"/>
          </p:nvPr>
        </p:nvSpPr>
        <p:spPr/>
        <p:txBody>
          <a:bodyPr>
            <a:normAutofit fontScale="85000" lnSpcReduction="10000"/>
          </a:bodyPr>
          <a:lstStyle/>
          <a:p>
            <a:r>
              <a:rPr lang="en-GB" dirty="0" smtClean="0"/>
              <a:t>Bachelor of Education( </a:t>
            </a:r>
            <a:r>
              <a:rPr lang="en-GB" dirty="0" smtClean="0"/>
              <a:t>Hons</a:t>
            </a:r>
            <a:r>
              <a:rPr lang="en-GB" dirty="0" smtClean="0"/>
              <a:t>)- Year 3 of 4 year course</a:t>
            </a:r>
            <a:endParaRPr lang="en-GB" dirty="0"/>
          </a:p>
        </p:txBody>
      </p:sp>
      <p:sp>
        <p:nvSpPr>
          <p:cNvPr id="5" name="Text Placeholder 4"/>
          <p:cNvSpPr>
            <a:spLocks noGrp="1"/>
          </p:cNvSpPr>
          <p:nvPr>
            <p:ph type="body" sz="quarter" idx="3"/>
          </p:nvPr>
        </p:nvSpPr>
        <p:spPr/>
        <p:txBody>
          <a:bodyPr>
            <a:normAutofit fontScale="77500" lnSpcReduction="20000"/>
          </a:bodyPr>
          <a:lstStyle/>
          <a:p>
            <a:r>
              <a:rPr lang="en-GB" dirty="0" smtClean="0"/>
              <a:t>Professional Graduate Diploma in Education(Primary) - 1 year course</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Student Evaluations of the Learning Experience</a:t>
            </a:r>
            <a:endParaRPr lang="en-GB" dirty="0"/>
          </a:p>
        </p:txBody>
      </p:sp>
      <p:sp>
        <p:nvSpPr>
          <p:cNvPr id="4" name="Content Placeholder 3"/>
          <p:cNvSpPr>
            <a:spLocks noGrp="1"/>
          </p:cNvSpPr>
          <p:nvPr>
            <p:ph sz="quarter" idx="2"/>
          </p:nvPr>
        </p:nvSpPr>
        <p:spPr/>
        <p:txBody>
          <a:bodyPr>
            <a:normAutofit fontScale="85000" lnSpcReduction="10000"/>
          </a:bodyPr>
          <a:lstStyle/>
          <a:p>
            <a:r>
              <a:rPr lang="en-GB" dirty="0" smtClean="0"/>
              <a:t>Focus groups- minimal direction- conducted after placement</a:t>
            </a:r>
          </a:p>
          <a:p>
            <a:r>
              <a:rPr lang="en-GB" dirty="0" smtClean="0"/>
              <a:t> Standard module evaluation form</a:t>
            </a:r>
          </a:p>
          <a:p>
            <a:r>
              <a:rPr lang="en-GB" dirty="0" smtClean="0"/>
              <a:t>Very positive evaluation of course as a preparation for placement- enjoyed placement</a:t>
            </a:r>
          </a:p>
          <a:p>
            <a:r>
              <a:rPr lang="en-GB" dirty="0" smtClean="0"/>
              <a:t> Assessment inappropriate- need to assess student work in placement more consistently</a:t>
            </a:r>
          </a:p>
          <a:p>
            <a:endParaRPr lang="en-GB" dirty="0" smtClean="0"/>
          </a:p>
          <a:p>
            <a:pPr>
              <a:buNone/>
            </a:pPr>
            <a:endParaRPr lang="en-GB" dirty="0" smtClean="0"/>
          </a:p>
        </p:txBody>
      </p:sp>
      <p:sp>
        <p:nvSpPr>
          <p:cNvPr id="6" name="Content Placeholder 5"/>
          <p:cNvSpPr>
            <a:spLocks noGrp="1"/>
          </p:cNvSpPr>
          <p:nvPr>
            <p:ph sz="quarter" idx="4"/>
          </p:nvPr>
        </p:nvSpPr>
        <p:spPr/>
        <p:txBody>
          <a:bodyPr>
            <a:normAutofit fontScale="77500" lnSpcReduction="20000"/>
          </a:bodyPr>
          <a:lstStyle/>
          <a:p>
            <a:r>
              <a:rPr lang="en-GB" dirty="0" smtClean="0"/>
              <a:t>Class  evaluation( 25)– with focused  discussion topics- conducted before placement</a:t>
            </a:r>
          </a:p>
          <a:p>
            <a:r>
              <a:rPr lang="en-GB" dirty="0" smtClean="0"/>
              <a:t> Standard Module evaluation form – after placement</a:t>
            </a:r>
          </a:p>
          <a:p>
            <a:r>
              <a:rPr lang="en-GB" dirty="0" smtClean="0"/>
              <a:t>Very positive about peer group learning , outdoor learning, workshops, set reading</a:t>
            </a:r>
          </a:p>
          <a:p>
            <a:r>
              <a:rPr lang="en-GB" dirty="0" smtClean="0"/>
              <a:t> Less positive about lack of time available for tutor conducted seminars</a:t>
            </a:r>
          </a:p>
          <a:p>
            <a:r>
              <a:rPr lang="en-GB" dirty="0" smtClean="0"/>
              <a:t>Enjoyed placement -Would prefer a placement based assessment</a:t>
            </a:r>
          </a:p>
          <a:p>
            <a:endParaRPr lang="en-GB" dirty="0" smtClean="0"/>
          </a:p>
          <a:p>
            <a:endParaRPr lang="en-GB" dirty="0" smtClean="0"/>
          </a:p>
          <a:p>
            <a:endParaRPr lang="en-GB" dirty="0"/>
          </a:p>
        </p:txBody>
      </p:sp>
      <p:sp>
        <p:nvSpPr>
          <p:cNvPr id="3" name="Text Placeholder 2"/>
          <p:cNvSpPr>
            <a:spLocks noGrp="1"/>
          </p:cNvSpPr>
          <p:nvPr>
            <p:ph type="body" sz="quarter" idx="1"/>
          </p:nvPr>
        </p:nvSpPr>
        <p:spPr/>
        <p:txBody>
          <a:bodyPr/>
          <a:lstStyle/>
          <a:p>
            <a:r>
              <a:rPr lang="en-GB" dirty="0" smtClean="0"/>
              <a:t>B Ed. 3 </a:t>
            </a:r>
            <a:endParaRPr lang="en-GB" dirty="0"/>
          </a:p>
        </p:txBody>
      </p:sp>
      <p:sp>
        <p:nvSpPr>
          <p:cNvPr id="5" name="Text Placeholder 4"/>
          <p:cNvSpPr>
            <a:spLocks noGrp="1"/>
          </p:cNvSpPr>
          <p:nvPr>
            <p:ph type="body" sz="quarter" idx="3"/>
          </p:nvPr>
        </p:nvSpPr>
        <p:spPr/>
        <p:txBody>
          <a:bodyPr/>
          <a:lstStyle/>
          <a:p>
            <a:r>
              <a:rPr lang="en-GB" dirty="0" smtClean="0"/>
              <a:t>PDGE(P)</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B.Ed. Quotations</a:t>
            </a:r>
            <a:endParaRPr lang="en-GB" dirty="0"/>
          </a:p>
        </p:txBody>
      </p:sp>
      <p:sp>
        <p:nvSpPr>
          <p:cNvPr id="3" name="Content Placeholder 2"/>
          <p:cNvSpPr>
            <a:spLocks noGrp="1"/>
          </p:cNvSpPr>
          <p:nvPr>
            <p:ph sz="quarter" idx="1"/>
          </p:nvPr>
        </p:nvSpPr>
        <p:spPr/>
        <p:txBody>
          <a:bodyPr>
            <a:normAutofit/>
          </a:bodyPr>
          <a:lstStyle/>
          <a:p>
            <a:r>
              <a:rPr lang="en-GB" b="1" i="1" dirty="0" smtClean="0"/>
              <a:t>“Books published by people who have researched, nothing to do with government. You get a lot from that, even from people who are American…you can get an idea of something you can put into your own practice”</a:t>
            </a:r>
            <a:endParaRPr lang="en-GB" dirty="0" smtClean="0"/>
          </a:p>
          <a:p>
            <a:r>
              <a:rPr lang="en-GB" b="1" i="1" dirty="0" smtClean="0"/>
              <a:t>“ He said a ghost.. I brought in pens, sheets and gave them choice.. so what do you think we should do… so it was very child led.”</a:t>
            </a:r>
          </a:p>
          <a:p>
            <a:r>
              <a:rPr lang="en-GB" b="1" i="1" dirty="0" smtClean="0"/>
              <a:t>The nursery has a health promotion day … and they were getting bags with different types of toys…they could get involved with the child at home”</a:t>
            </a:r>
            <a:r>
              <a:rPr lang="en-GB" b="1" dirty="0" smtClean="0"/>
              <a:t> </a:t>
            </a:r>
            <a:endParaRPr lang="en-GB" dirty="0" smtClean="0"/>
          </a:p>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B.Ed. Quotations</a:t>
            </a:r>
            <a:endParaRPr lang="en-GB" dirty="0"/>
          </a:p>
        </p:txBody>
      </p:sp>
      <p:sp>
        <p:nvSpPr>
          <p:cNvPr id="3" name="Content Placeholder 2"/>
          <p:cNvSpPr>
            <a:spLocks noGrp="1"/>
          </p:cNvSpPr>
          <p:nvPr>
            <p:ph sz="quarter" idx="1"/>
          </p:nvPr>
        </p:nvSpPr>
        <p:spPr/>
        <p:txBody>
          <a:bodyPr>
            <a:normAutofit/>
          </a:bodyPr>
          <a:lstStyle/>
          <a:p>
            <a:r>
              <a:rPr lang="en-GB" b="1" i="1" dirty="0" smtClean="0"/>
              <a:t>We had an HMI visit…one of the things they picked up on was there wasn’t enough photographs of the children. You could say you you’ve got enough observation notes.”</a:t>
            </a:r>
            <a:r>
              <a:rPr lang="en-GB" b="1" dirty="0" smtClean="0"/>
              <a:t> </a:t>
            </a:r>
          </a:p>
          <a:p>
            <a:r>
              <a:rPr lang="en-GB" dirty="0" smtClean="0"/>
              <a:t>“ </a:t>
            </a:r>
            <a:r>
              <a:rPr lang="en-GB" b="1" i="1" dirty="0" smtClean="0"/>
              <a:t>To be called a professional you have to constantly evaluate and reflect on your work”</a:t>
            </a:r>
            <a:endParaRPr lang="en-GB" dirty="0" smtClean="0"/>
          </a:p>
          <a:p>
            <a:r>
              <a:rPr lang="en-GB" b="1" i="1" dirty="0" smtClean="0"/>
              <a:t>“I think you continue to develop as well, going on courses and finding out what’s available and trying to develop your own skills.”</a:t>
            </a:r>
            <a:endParaRPr lang="en-GB" dirty="0" smtClean="0"/>
          </a:p>
          <a:p>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PDGE(P) Quotations </a:t>
            </a:r>
            <a:endParaRPr lang="en-GB" dirty="0"/>
          </a:p>
        </p:txBody>
      </p:sp>
      <p:sp>
        <p:nvSpPr>
          <p:cNvPr id="3" name="Content Placeholder 2"/>
          <p:cNvSpPr>
            <a:spLocks noGrp="1"/>
          </p:cNvSpPr>
          <p:nvPr>
            <p:ph sz="quarter" idx="1"/>
          </p:nvPr>
        </p:nvSpPr>
        <p:spPr/>
        <p:txBody>
          <a:bodyPr>
            <a:normAutofit/>
          </a:bodyPr>
          <a:lstStyle/>
          <a:p>
            <a:pPr>
              <a:buNone/>
            </a:pPr>
            <a:r>
              <a:rPr lang="en-GB" i="1" dirty="0" smtClean="0"/>
              <a:t>“</a:t>
            </a:r>
            <a:r>
              <a:rPr lang="en-GB" b="1" i="1" dirty="0" smtClean="0"/>
              <a:t>This method worked well. Good way of gaining new information. Reinforces own learning and discussion and raises different points”</a:t>
            </a:r>
          </a:p>
          <a:p>
            <a:pPr>
              <a:buNone/>
            </a:pPr>
            <a:r>
              <a:rPr lang="en-GB" b="1" i="1" dirty="0" smtClean="0"/>
              <a:t>“Good to hear about active learning in practice. Effective to hear about how CfE is being used in settings”</a:t>
            </a:r>
          </a:p>
          <a:p>
            <a:pPr>
              <a:buNone/>
            </a:pPr>
            <a:r>
              <a:rPr lang="en-GB" b="1" i="1" dirty="0" smtClean="0"/>
              <a:t>“ More feedback from tutors on discussion of tasks would have been invaluable”</a:t>
            </a:r>
            <a:endParaRPr lang="en-GB" b="1" i="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PDGE(P) Quotations </a:t>
            </a:r>
            <a:endParaRPr lang="en-GB" dirty="0"/>
          </a:p>
        </p:txBody>
      </p:sp>
      <p:sp>
        <p:nvSpPr>
          <p:cNvPr id="3" name="Content Placeholder 2"/>
          <p:cNvSpPr>
            <a:spLocks noGrp="1"/>
          </p:cNvSpPr>
          <p:nvPr>
            <p:ph sz="quarter" idx="1"/>
          </p:nvPr>
        </p:nvSpPr>
        <p:spPr/>
        <p:txBody>
          <a:bodyPr>
            <a:normAutofit/>
          </a:bodyPr>
          <a:lstStyle/>
          <a:p>
            <a:r>
              <a:rPr lang="en-GB" b="1" i="1" dirty="0" smtClean="0"/>
              <a:t>“ Interesting. Good hands on approach. Felt more comfortable than sitting in a lecture theatre” ( Workshops)</a:t>
            </a:r>
          </a:p>
          <a:p>
            <a:r>
              <a:rPr lang="en-GB" b="1" i="1" dirty="0" smtClean="0"/>
              <a:t>“ Very good. Gave lots of practical ideas”</a:t>
            </a:r>
          </a:p>
          <a:p>
            <a:pPr>
              <a:buNone/>
            </a:pPr>
            <a:r>
              <a:rPr lang="en-GB" b="1" i="1" dirty="0" smtClean="0"/>
              <a:t> 	( Outdoor learning)</a:t>
            </a:r>
          </a:p>
          <a:p>
            <a:r>
              <a:rPr lang="en-GB" b="1" i="1" dirty="0" smtClean="0"/>
              <a:t>“More opportunities for outdoor learning. Each subject , a session outdoors” </a:t>
            </a:r>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t>The context for early years education-The distinctive Western features - Stephen(2006)</a:t>
            </a:r>
            <a:endParaRPr lang="en-GB" sz="3200" dirty="0"/>
          </a:p>
        </p:txBody>
      </p:sp>
      <p:sp>
        <p:nvSpPr>
          <p:cNvPr id="3" name="Content Placeholder 2"/>
          <p:cNvSpPr>
            <a:spLocks noGrp="1"/>
          </p:cNvSpPr>
          <p:nvPr>
            <p:ph sz="quarter" idx="1"/>
          </p:nvPr>
        </p:nvSpPr>
        <p:spPr/>
        <p:txBody>
          <a:bodyPr>
            <a:normAutofit/>
          </a:bodyPr>
          <a:lstStyle/>
          <a:p>
            <a:r>
              <a:rPr lang="en-GB" dirty="0" smtClean="0"/>
              <a:t>a focus on individual development</a:t>
            </a:r>
          </a:p>
          <a:p>
            <a:r>
              <a:rPr lang="en-GB" dirty="0" smtClean="0"/>
              <a:t>an emphasis on child-initiated not adult-directed learning</a:t>
            </a:r>
          </a:p>
          <a:p>
            <a:r>
              <a:rPr lang="en-GB" dirty="0" smtClean="0"/>
              <a:t>learning is co-constructed with adults and peers</a:t>
            </a:r>
          </a:p>
          <a:p>
            <a:r>
              <a:rPr lang="en-GB" dirty="0" smtClean="0"/>
              <a:t>children are active agents not passive recipients</a:t>
            </a:r>
          </a:p>
          <a:p>
            <a:r>
              <a:rPr lang="en-GB" dirty="0" smtClean="0"/>
              <a:t>a view of children as competent learners rather than immature adults</a:t>
            </a:r>
          </a:p>
          <a:p>
            <a:r>
              <a:rPr lang="en-GB" dirty="0" smtClean="0"/>
              <a:t>listening to and respecting children and their choices</a:t>
            </a:r>
          </a:p>
          <a:p>
            <a:r>
              <a:rPr lang="en-GB" dirty="0" smtClean="0"/>
              <a:t>learning is shaped by context and community.</a:t>
            </a:r>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Finding Professional Voice</a:t>
            </a:r>
            <a:endParaRPr lang="en-GB" dirty="0"/>
          </a:p>
        </p:txBody>
      </p:sp>
      <p:sp>
        <p:nvSpPr>
          <p:cNvPr id="4" name="Content Placeholder 3"/>
          <p:cNvSpPr>
            <a:spLocks noGrp="1"/>
          </p:cNvSpPr>
          <p:nvPr>
            <p:ph sz="quarter" idx="2"/>
          </p:nvPr>
        </p:nvSpPr>
        <p:spPr/>
        <p:txBody>
          <a:bodyPr>
            <a:normAutofit fontScale="92500" lnSpcReduction="10000"/>
          </a:bodyPr>
          <a:lstStyle/>
          <a:p>
            <a:r>
              <a:rPr lang="en-GB" dirty="0" smtClean="0"/>
              <a:t>Opportunity to evaluate after </a:t>
            </a:r>
            <a:r>
              <a:rPr lang="en-GB" dirty="0" smtClean="0"/>
              <a:t>placement</a:t>
            </a:r>
          </a:p>
          <a:p>
            <a:r>
              <a:rPr lang="en-GB" dirty="0" smtClean="0"/>
              <a:t>Adequate time to assimilate ideas</a:t>
            </a:r>
            <a:endParaRPr lang="en-GB" dirty="0" smtClean="0"/>
          </a:p>
          <a:p>
            <a:r>
              <a:rPr lang="en-GB" dirty="0" smtClean="0"/>
              <a:t> Opportunity  to discuss pedagogy </a:t>
            </a:r>
            <a:r>
              <a:rPr lang="en-GB" dirty="0" smtClean="0"/>
              <a:t>to consolidate understanding</a:t>
            </a:r>
            <a:endParaRPr lang="en-GB" dirty="0" smtClean="0"/>
          </a:p>
          <a:p>
            <a:r>
              <a:rPr lang="en-GB" dirty="0" smtClean="0"/>
              <a:t>Discussion and </a:t>
            </a:r>
            <a:r>
              <a:rPr lang="en-GB" dirty="0" smtClean="0"/>
              <a:t>written assessments indicated </a:t>
            </a:r>
            <a:r>
              <a:rPr lang="en-GB" dirty="0" smtClean="0"/>
              <a:t>developing criticality and personal values</a:t>
            </a:r>
          </a:p>
          <a:p>
            <a:endParaRPr lang="en-GB" dirty="0"/>
          </a:p>
        </p:txBody>
      </p:sp>
      <p:sp>
        <p:nvSpPr>
          <p:cNvPr id="6" name="Content Placeholder 5"/>
          <p:cNvSpPr>
            <a:spLocks noGrp="1"/>
          </p:cNvSpPr>
          <p:nvPr>
            <p:ph sz="quarter" idx="4"/>
          </p:nvPr>
        </p:nvSpPr>
        <p:spPr/>
        <p:txBody>
          <a:bodyPr>
            <a:normAutofit fontScale="85000" lnSpcReduction="20000"/>
          </a:bodyPr>
          <a:lstStyle/>
          <a:p>
            <a:r>
              <a:rPr lang="en-GB" dirty="0" smtClean="0"/>
              <a:t>Evaluation prior to placement </a:t>
            </a:r>
            <a:endParaRPr lang="en-GB" dirty="0" smtClean="0"/>
          </a:p>
          <a:p>
            <a:r>
              <a:rPr lang="en-GB" dirty="0" smtClean="0"/>
              <a:t>Limited time for assimilation of knowledge and skill development</a:t>
            </a:r>
            <a:endParaRPr lang="en-GB" dirty="0" smtClean="0"/>
          </a:p>
          <a:p>
            <a:r>
              <a:rPr lang="en-GB" dirty="0" smtClean="0"/>
              <a:t>Many students were focused on subjects / disciplines rather than  developmental aspects</a:t>
            </a:r>
          </a:p>
          <a:p>
            <a:r>
              <a:rPr lang="en-GB" dirty="0" smtClean="0"/>
              <a:t>The assessment indicated the students tended not to  subject government guidance to critical reflection</a:t>
            </a:r>
          </a:p>
        </p:txBody>
      </p:sp>
      <p:sp>
        <p:nvSpPr>
          <p:cNvPr id="3" name="Text Placeholder 2"/>
          <p:cNvSpPr>
            <a:spLocks noGrp="1"/>
          </p:cNvSpPr>
          <p:nvPr>
            <p:ph type="body" sz="quarter" idx="1"/>
          </p:nvPr>
        </p:nvSpPr>
        <p:spPr/>
        <p:txBody>
          <a:bodyPr/>
          <a:lstStyle/>
          <a:p>
            <a:r>
              <a:rPr lang="en-GB" dirty="0" smtClean="0"/>
              <a:t>BEd </a:t>
            </a:r>
            <a:r>
              <a:rPr lang="en-GB" dirty="0" smtClean="0"/>
              <a:t>3 – Some success</a:t>
            </a:r>
            <a:endParaRPr lang="en-GB" dirty="0"/>
          </a:p>
        </p:txBody>
      </p:sp>
      <p:sp>
        <p:nvSpPr>
          <p:cNvPr id="5" name="Text Placeholder 4"/>
          <p:cNvSpPr>
            <a:spLocks noGrp="1"/>
          </p:cNvSpPr>
          <p:nvPr>
            <p:ph type="body" sz="quarter" idx="3"/>
          </p:nvPr>
        </p:nvSpPr>
        <p:spPr/>
        <p:txBody>
          <a:bodyPr/>
          <a:lstStyle/>
          <a:p>
            <a:r>
              <a:rPr lang="en-GB" dirty="0" smtClean="0"/>
              <a:t>PDGE (P</a:t>
            </a:r>
            <a:r>
              <a:rPr lang="en-GB" dirty="0" smtClean="0"/>
              <a:t>) - unsuccessful</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Elements which facilitate development of professional voice</a:t>
            </a:r>
            <a:endParaRPr lang="en-GB" dirty="0"/>
          </a:p>
        </p:txBody>
      </p:sp>
      <p:sp>
        <p:nvSpPr>
          <p:cNvPr id="3" name="Content Placeholder 2"/>
          <p:cNvSpPr>
            <a:spLocks noGrp="1"/>
          </p:cNvSpPr>
          <p:nvPr>
            <p:ph sz="quarter" idx="1"/>
          </p:nvPr>
        </p:nvSpPr>
        <p:spPr/>
        <p:txBody>
          <a:bodyPr/>
          <a:lstStyle/>
          <a:p>
            <a:endParaRPr lang="en-GB" dirty="0" smtClean="0"/>
          </a:p>
          <a:p>
            <a:r>
              <a:rPr lang="en-GB" dirty="0" smtClean="0"/>
              <a:t>Opportunity </a:t>
            </a:r>
            <a:r>
              <a:rPr lang="en-GB" dirty="0" smtClean="0"/>
              <a:t>to </a:t>
            </a:r>
            <a:r>
              <a:rPr lang="en-GB" dirty="0" smtClean="0"/>
              <a:t>read, </a:t>
            </a:r>
            <a:r>
              <a:rPr lang="en-GB" dirty="0" smtClean="0"/>
              <a:t>assimilate and discuss relevant literature and research</a:t>
            </a:r>
          </a:p>
          <a:p>
            <a:r>
              <a:rPr lang="en-GB" dirty="0" smtClean="0"/>
              <a:t>Open discussion  around pedagogy and with  more experienced </a:t>
            </a:r>
            <a:r>
              <a:rPr lang="en-GB" dirty="0" smtClean="0"/>
              <a:t>colleagues ( Placement and university)  </a:t>
            </a:r>
            <a:endParaRPr lang="en-GB" dirty="0" smtClean="0"/>
          </a:p>
          <a:p>
            <a:r>
              <a:rPr lang="en-GB" dirty="0" smtClean="0"/>
              <a:t>Opportunity to develop practice skill over time</a:t>
            </a:r>
          </a:p>
          <a:p>
            <a:r>
              <a:rPr lang="en-GB" dirty="0" smtClean="0"/>
              <a:t>Opportunity to discover </a:t>
            </a:r>
            <a:r>
              <a:rPr lang="en-GB" dirty="0" smtClean="0"/>
              <a:t>own professional </a:t>
            </a:r>
            <a:r>
              <a:rPr lang="en-GB" dirty="0" smtClean="0"/>
              <a:t>values which inform pedagogy </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Barriers to development of professional voice</a:t>
            </a:r>
            <a:endParaRPr lang="en-GB" dirty="0"/>
          </a:p>
        </p:txBody>
      </p:sp>
      <p:sp>
        <p:nvSpPr>
          <p:cNvPr id="3" name="Content Placeholder 2"/>
          <p:cNvSpPr>
            <a:spLocks noGrp="1"/>
          </p:cNvSpPr>
          <p:nvPr>
            <p:ph sz="quarter" idx="1"/>
          </p:nvPr>
        </p:nvSpPr>
        <p:spPr/>
        <p:txBody>
          <a:bodyPr>
            <a:normAutofit/>
          </a:bodyPr>
          <a:lstStyle/>
          <a:p>
            <a:r>
              <a:rPr lang="en-GB" dirty="0" smtClean="0"/>
              <a:t>The proportion of time allocated to </a:t>
            </a:r>
            <a:r>
              <a:rPr lang="en-GB" dirty="0" smtClean="0"/>
              <a:t>early </a:t>
            </a:r>
            <a:r>
              <a:rPr lang="en-GB" dirty="0" smtClean="0"/>
              <a:t>childhood education ( on campus and in placement)  is inadequate </a:t>
            </a:r>
          </a:p>
          <a:p>
            <a:r>
              <a:rPr lang="en-GB" dirty="0" smtClean="0"/>
              <a:t> Partnership  between university lecturers and placement mentors is underdeveloped</a:t>
            </a:r>
          </a:p>
          <a:p>
            <a:r>
              <a:rPr lang="en-GB" dirty="0" smtClean="0"/>
              <a:t>Greater priority </a:t>
            </a:r>
            <a:r>
              <a:rPr lang="en-GB" dirty="0" smtClean="0"/>
              <a:t>needs </a:t>
            </a:r>
            <a:r>
              <a:rPr lang="en-GB" dirty="0" smtClean="0"/>
              <a:t>to be given to developing student criticality and  allowing students to express professional values</a:t>
            </a:r>
          </a:p>
          <a:p>
            <a:endParaRPr lang="en-GB" dirty="0" smtClean="0"/>
          </a:p>
          <a:p>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Implications for Scottish ITE Practice</a:t>
            </a:r>
            <a:endParaRPr lang="en-GB" dirty="0"/>
          </a:p>
        </p:txBody>
      </p:sp>
      <p:sp>
        <p:nvSpPr>
          <p:cNvPr id="3" name="Content Placeholder 2"/>
          <p:cNvSpPr>
            <a:spLocks noGrp="1"/>
          </p:cNvSpPr>
          <p:nvPr>
            <p:ph sz="quarter" idx="1"/>
          </p:nvPr>
        </p:nvSpPr>
        <p:spPr/>
        <p:txBody>
          <a:bodyPr>
            <a:normAutofit/>
          </a:bodyPr>
          <a:lstStyle/>
          <a:p>
            <a:r>
              <a:rPr lang="en-GB" dirty="0" smtClean="0"/>
              <a:t>CPD </a:t>
            </a:r>
            <a:r>
              <a:rPr lang="en-GB" dirty="0" smtClean="0"/>
              <a:t>to </a:t>
            </a:r>
            <a:r>
              <a:rPr lang="en-GB" dirty="0" smtClean="0"/>
              <a:t>critically examine </a:t>
            </a:r>
            <a:r>
              <a:rPr lang="en-GB" dirty="0" smtClean="0"/>
              <a:t>current curriculum guidance proposals and strengthen University/placement partnership </a:t>
            </a:r>
          </a:p>
          <a:p>
            <a:r>
              <a:rPr lang="en-GB" dirty="0" smtClean="0"/>
              <a:t>A clear message from the Scottish government on the role of the teacher in pre-school</a:t>
            </a:r>
          </a:p>
          <a:p>
            <a:r>
              <a:rPr lang="en-GB" dirty="0" smtClean="0"/>
              <a:t>Evaluation of current pilot </a:t>
            </a:r>
            <a:r>
              <a:rPr lang="en-GB" dirty="0" smtClean="0"/>
              <a:t>of </a:t>
            </a:r>
            <a:r>
              <a:rPr lang="en-GB" dirty="0" smtClean="0"/>
              <a:t>an </a:t>
            </a:r>
            <a:r>
              <a:rPr lang="en-GB" dirty="0" smtClean="0"/>
              <a:t>ITE and </a:t>
            </a:r>
            <a:r>
              <a:rPr lang="en-GB" dirty="0" smtClean="0"/>
              <a:t>a CPD qualification focusing on birth to six age range </a:t>
            </a:r>
          </a:p>
          <a:p>
            <a:r>
              <a:rPr lang="en-GB" dirty="0" smtClean="0"/>
              <a:t>Reform of ITE (currently under review) which takes account of the above</a:t>
            </a:r>
          </a:p>
          <a:p>
            <a:endParaRPr lang="en-GB" dirty="0" smtClean="0"/>
          </a:p>
          <a:p>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sz="quarter" idx="1"/>
          </p:nvPr>
        </p:nvSpPr>
        <p:spPr/>
        <p:txBody>
          <a:bodyPr>
            <a:normAutofit fontScale="70000" lnSpcReduction="20000"/>
          </a:bodyPr>
          <a:lstStyle/>
          <a:p>
            <a:r>
              <a:rPr lang="en-GB" dirty="0" smtClean="0"/>
              <a:t>Bolton. G. ( 2005</a:t>
            </a:r>
            <a:r>
              <a:rPr lang="en-GB" i="1" dirty="0" smtClean="0"/>
              <a:t>) Reflective Practice. Writing and Professional Development</a:t>
            </a:r>
            <a:r>
              <a:rPr lang="en-GB" dirty="0" smtClean="0"/>
              <a:t>. 2</a:t>
            </a:r>
            <a:r>
              <a:rPr lang="en-GB" baseline="30000" dirty="0" smtClean="0"/>
              <a:t>nd</a:t>
            </a:r>
            <a:r>
              <a:rPr lang="en-GB" dirty="0" smtClean="0"/>
              <a:t> edition</a:t>
            </a:r>
            <a:r>
              <a:rPr lang="en-GB" dirty="0" smtClean="0"/>
              <a:t>. Los </a:t>
            </a:r>
            <a:r>
              <a:rPr lang="en-GB" dirty="0" smtClean="0"/>
              <a:t>Angeles</a:t>
            </a:r>
            <a:r>
              <a:rPr lang="en-GB" dirty="0" smtClean="0"/>
              <a:t>, </a:t>
            </a:r>
            <a:r>
              <a:rPr lang="en-GB" dirty="0" smtClean="0"/>
              <a:t>London</a:t>
            </a:r>
            <a:r>
              <a:rPr lang="en-GB" dirty="0" smtClean="0"/>
              <a:t>, </a:t>
            </a:r>
            <a:r>
              <a:rPr lang="en-GB" dirty="0" smtClean="0"/>
              <a:t>New </a:t>
            </a:r>
            <a:r>
              <a:rPr lang="en-GB" dirty="0" smtClean="0"/>
              <a:t>Delhi, </a:t>
            </a:r>
            <a:r>
              <a:rPr lang="en-GB" dirty="0" smtClean="0"/>
              <a:t>Singapore.  Sage Publications.</a:t>
            </a:r>
          </a:p>
          <a:p>
            <a:r>
              <a:rPr lang="en-GB" dirty="0" smtClean="0"/>
              <a:t> </a:t>
            </a:r>
            <a:r>
              <a:rPr lang="en-GB" dirty="0" smtClean="0"/>
              <a:t>Jordan, B (2004) “ Scaffolding learning and co- constructing understandings” in Anning, A. et.al. </a:t>
            </a:r>
            <a:r>
              <a:rPr lang="en-GB" i="1" dirty="0" smtClean="0"/>
              <a:t>Early Childhood Education. Society and Culture. </a:t>
            </a:r>
            <a:r>
              <a:rPr lang="en-GB" dirty="0" smtClean="0"/>
              <a:t>London, Thousand Oaks, New </a:t>
            </a:r>
            <a:r>
              <a:rPr lang="en-GB" dirty="0" smtClean="0"/>
              <a:t>D</a:t>
            </a:r>
            <a:r>
              <a:rPr lang="en-GB" dirty="0" smtClean="0"/>
              <a:t>elhi . Sage Publications</a:t>
            </a:r>
          </a:p>
          <a:p>
            <a:r>
              <a:rPr lang="en-GB" dirty="0" smtClean="0"/>
              <a:t> </a:t>
            </a:r>
            <a:r>
              <a:rPr lang="en-GB" dirty="0" smtClean="0"/>
              <a:t>HMIE (2009) </a:t>
            </a:r>
            <a:r>
              <a:rPr lang="en-GB" i="1" dirty="0" smtClean="0"/>
              <a:t>Improving Scottish Education. A Report by HMIE on Inspection and Review 2005-2008</a:t>
            </a:r>
            <a:r>
              <a:rPr lang="en-GB" dirty="0" smtClean="0"/>
              <a:t>. Edinburgh</a:t>
            </a:r>
          </a:p>
          <a:p>
            <a:r>
              <a:rPr lang="en-GB" dirty="0" smtClean="0"/>
              <a:t> </a:t>
            </a:r>
            <a:r>
              <a:rPr lang="en-GB" dirty="0" smtClean="0"/>
              <a:t>Scottish Office ( 1999) </a:t>
            </a:r>
            <a:r>
              <a:rPr lang="en-GB" i="1" dirty="0" smtClean="0"/>
              <a:t>A Curriculum Framework for Children 3-5</a:t>
            </a:r>
          </a:p>
          <a:p>
            <a:r>
              <a:rPr lang="en-GB" dirty="0" smtClean="0"/>
              <a:t> </a:t>
            </a:r>
            <a:r>
              <a:rPr lang="en-GB" dirty="0" smtClean="0"/>
              <a:t>Scottish Executive (2004) Curriculum for Excellence . Ministerial Response</a:t>
            </a:r>
          </a:p>
          <a:p>
            <a:r>
              <a:rPr lang="en-GB" dirty="0" smtClean="0"/>
              <a:t> </a:t>
            </a:r>
            <a:r>
              <a:rPr lang="en-GB" dirty="0" smtClean="0"/>
              <a:t>Scottish Executive( 2007)</a:t>
            </a:r>
            <a:r>
              <a:rPr lang="en-GB" i="1" dirty="0" smtClean="0"/>
              <a:t> Building the Curriculum  2. Active Learning in the Early Years</a:t>
            </a:r>
          </a:p>
          <a:p>
            <a:r>
              <a:rPr lang="en-GB" i="1" dirty="0" smtClean="0"/>
              <a:t> </a:t>
            </a:r>
            <a:r>
              <a:rPr lang="en-GB" dirty="0" smtClean="0"/>
              <a:t>Scottish Government ( 2010) </a:t>
            </a:r>
            <a:r>
              <a:rPr lang="en-GB" i="1" dirty="0" smtClean="0"/>
              <a:t>Building the Curriculum 5. A Framework for Assessment</a:t>
            </a:r>
          </a:p>
          <a:p>
            <a:r>
              <a:rPr lang="en-GB" dirty="0" smtClean="0"/>
              <a:t> </a:t>
            </a:r>
            <a:r>
              <a:rPr lang="en-GB" dirty="0" smtClean="0"/>
              <a:t>Stephen, C (2006) </a:t>
            </a:r>
            <a:r>
              <a:rPr lang="en-GB" i="1" dirty="0" smtClean="0"/>
              <a:t>Early Years Education: Perspectives from a Review of the International Literature </a:t>
            </a:r>
            <a:r>
              <a:rPr lang="en-GB" dirty="0" smtClean="0"/>
              <a:t>Edinburgh. SEED</a:t>
            </a:r>
          </a:p>
          <a:p>
            <a:r>
              <a:rPr lang="en-GB" dirty="0" smtClean="0"/>
              <a:t> </a:t>
            </a:r>
            <a:r>
              <a:rPr lang="en-GB" dirty="0" smtClean="0"/>
              <a:t>Stephen, C (2010) Pedagogy: The silent partner in early years learning. </a:t>
            </a:r>
            <a:r>
              <a:rPr lang="en-GB" i="1" dirty="0" smtClean="0"/>
              <a:t>Early Years </a:t>
            </a:r>
            <a:r>
              <a:rPr lang="en-GB" dirty="0" smtClean="0"/>
              <a:t>Vol. 30: 1, 15-28</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smtClean="0"/>
              <a:t>The context for early years education-The distinctive Western features - Stephen(2006)</a:t>
            </a:r>
            <a:endParaRPr lang="en-GB" sz="3200" dirty="0"/>
          </a:p>
        </p:txBody>
      </p:sp>
      <p:sp>
        <p:nvSpPr>
          <p:cNvPr id="3" name="Content Placeholder 2"/>
          <p:cNvSpPr>
            <a:spLocks noGrp="1"/>
          </p:cNvSpPr>
          <p:nvPr>
            <p:ph sz="quarter" idx="1"/>
          </p:nvPr>
        </p:nvSpPr>
        <p:spPr/>
        <p:txBody>
          <a:bodyPr>
            <a:normAutofit/>
          </a:bodyPr>
          <a:lstStyle/>
          <a:p>
            <a:r>
              <a:rPr lang="en-GB" dirty="0" smtClean="0"/>
              <a:t>areas of learning to structure the curriculum rather than subjects/disciplines </a:t>
            </a:r>
          </a:p>
          <a:p>
            <a:r>
              <a:rPr lang="en-GB" dirty="0" smtClean="0"/>
              <a:t>general agreement on the areas of development to be addressed:</a:t>
            </a:r>
          </a:p>
          <a:p>
            <a:r>
              <a:rPr lang="en-GB" dirty="0" smtClean="0"/>
              <a:t>social and emotional</a:t>
            </a:r>
          </a:p>
          <a:p>
            <a:r>
              <a:rPr lang="en-GB" dirty="0" smtClean="0"/>
              <a:t>cultural, aesthetic and creative</a:t>
            </a:r>
          </a:p>
          <a:p>
            <a:r>
              <a:rPr lang="en-GB" dirty="0" smtClean="0"/>
              <a:t>physical</a:t>
            </a:r>
          </a:p>
          <a:p>
            <a:r>
              <a:rPr lang="en-GB" dirty="0" smtClean="0"/>
              <a:t>environmental</a:t>
            </a:r>
          </a:p>
          <a:p>
            <a:r>
              <a:rPr lang="en-GB" dirty="0" smtClean="0"/>
              <a:t>language, literacy and numeracy.</a:t>
            </a:r>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The Scottish Context- Curriculum Reform</a:t>
            </a:r>
            <a:endParaRPr lang="en-GB" dirty="0"/>
          </a:p>
        </p:txBody>
      </p:sp>
      <p:graphicFrame>
        <p:nvGraphicFramePr>
          <p:cNvPr id="4" name="Content Placeholder 3"/>
          <p:cNvGraphicFramePr>
            <a:graphicFrameLocks noGrp="1"/>
          </p:cNvGraphicFramePr>
          <p:nvPr>
            <p:ph sz="quarter" idx="1"/>
          </p:nvPr>
        </p:nvGraphicFramePr>
        <p:xfrm>
          <a:off x="500034" y="1596392"/>
          <a:ext cx="8229600" cy="494792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GB" dirty="0" smtClean="0"/>
                        <a:t>Previous  Framework</a:t>
                      </a:r>
                      <a:endParaRPr lang="en-GB" dirty="0"/>
                    </a:p>
                  </a:txBody>
                  <a:tcPr/>
                </a:tc>
                <a:tc>
                  <a:txBody>
                    <a:bodyPr/>
                    <a:lstStyle/>
                    <a:p>
                      <a:r>
                        <a:rPr lang="en-GB" dirty="0" smtClean="0"/>
                        <a:t>Reformed framework</a:t>
                      </a:r>
                      <a:endParaRPr lang="en-GB" dirty="0"/>
                    </a:p>
                  </a:txBody>
                  <a:tcPr/>
                </a:tc>
              </a:tr>
              <a:tr h="370840">
                <a:tc>
                  <a:txBody>
                    <a:bodyPr/>
                    <a:lstStyle/>
                    <a:p>
                      <a:r>
                        <a:rPr lang="en-GB" dirty="0" smtClean="0"/>
                        <a:t>A Curriculum Framework for Children 3-5</a:t>
                      </a:r>
                    </a:p>
                    <a:p>
                      <a:r>
                        <a:rPr lang="en-GB" dirty="0" smtClean="0"/>
                        <a:t>(1999)</a:t>
                      </a:r>
                      <a:endParaRPr lang="en-GB" dirty="0"/>
                    </a:p>
                  </a:txBody>
                  <a:tcPr/>
                </a:tc>
                <a:tc>
                  <a:txBody>
                    <a:bodyPr/>
                    <a:lstStyle/>
                    <a:p>
                      <a:r>
                        <a:rPr lang="en-GB" dirty="0" smtClean="0"/>
                        <a:t>Curriculum for Excellent (CfE)  Early level</a:t>
                      </a:r>
                    </a:p>
                    <a:p>
                      <a:r>
                        <a:rPr lang="en-GB" dirty="0" smtClean="0"/>
                        <a:t>Covers age range 3-6 years</a:t>
                      </a:r>
                    </a:p>
                    <a:p>
                      <a:r>
                        <a:rPr lang="en-GB" dirty="0" smtClean="0"/>
                        <a:t>(2004-present)</a:t>
                      </a:r>
                      <a:endParaRPr lang="en-GB" dirty="0"/>
                    </a:p>
                  </a:txBody>
                  <a:tcPr/>
                </a:tc>
              </a:tr>
              <a:tr h="370840">
                <a:tc>
                  <a:txBody>
                    <a:bodyPr/>
                    <a:lstStyle/>
                    <a:p>
                      <a:r>
                        <a:rPr lang="en-GB" dirty="0" smtClean="0"/>
                        <a:t>5 developmental areas ( Key Aspects)</a:t>
                      </a:r>
                      <a:endParaRPr lang="en-GB" dirty="0"/>
                    </a:p>
                  </a:txBody>
                  <a:tcPr/>
                </a:tc>
                <a:tc>
                  <a:txBody>
                    <a:bodyPr/>
                    <a:lstStyle/>
                    <a:p>
                      <a:r>
                        <a:rPr lang="en-GB" dirty="0" smtClean="0"/>
                        <a:t>8 curricular areas</a:t>
                      </a:r>
                      <a:endParaRPr lang="en-GB" dirty="0"/>
                    </a:p>
                  </a:txBody>
                  <a:tcPr/>
                </a:tc>
              </a:tr>
              <a:tr h="370840">
                <a:tc>
                  <a:txBody>
                    <a:bodyPr/>
                    <a:lstStyle/>
                    <a:p>
                      <a:r>
                        <a:rPr lang="en-GB" dirty="0" smtClean="0"/>
                        <a:t>66</a:t>
                      </a:r>
                      <a:r>
                        <a:rPr lang="en-GB" baseline="0" dirty="0" smtClean="0"/>
                        <a:t> </a:t>
                      </a:r>
                      <a:r>
                        <a:rPr lang="en-GB" dirty="0" smtClean="0"/>
                        <a:t> learning features – plain English</a:t>
                      </a:r>
                      <a:endParaRPr lang="en-GB" dirty="0"/>
                    </a:p>
                  </a:txBody>
                  <a:tcPr/>
                </a:tc>
                <a:tc>
                  <a:txBody>
                    <a:bodyPr/>
                    <a:lstStyle/>
                    <a:p>
                      <a:r>
                        <a:rPr lang="en-GB" dirty="0" smtClean="0"/>
                        <a:t>145 outcomes and experiences – elaborate language</a:t>
                      </a:r>
                      <a:endParaRPr lang="en-GB" dirty="0"/>
                    </a:p>
                  </a:txBody>
                  <a:tcPr/>
                </a:tc>
              </a:tr>
              <a:tr h="319102">
                <a:tc>
                  <a:txBody>
                    <a:bodyPr/>
                    <a:lstStyle/>
                    <a:p>
                      <a:r>
                        <a:rPr lang="en-GB" dirty="0" smtClean="0"/>
                        <a:t>Vital</a:t>
                      </a:r>
                      <a:r>
                        <a:rPr lang="en-GB" baseline="0" dirty="0" smtClean="0"/>
                        <a:t> contribution of pre-school-develop and broaden learning experiences- confident, eager and enthusiastic learners -looking forward to school</a:t>
                      </a:r>
                      <a:endParaRPr lang="en-GB" dirty="0"/>
                    </a:p>
                  </a:txBody>
                  <a:tcPr/>
                </a:tc>
                <a:tc>
                  <a:txBody>
                    <a:bodyPr/>
                    <a:lstStyle/>
                    <a:p>
                      <a:r>
                        <a:rPr lang="en-GB" dirty="0" smtClean="0"/>
                        <a:t>4 purposes- successful learners, confident</a:t>
                      </a:r>
                      <a:r>
                        <a:rPr lang="en-GB" baseline="0" dirty="0" smtClean="0"/>
                        <a:t> individuals, responsible citizens, effective contributors</a:t>
                      </a:r>
                      <a:endParaRPr lang="en-GB" dirty="0"/>
                    </a:p>
                  </a:txBody>
                  <a:tcPr/>
                </a:tc>
              </a:tr>
              <a:tr h="319102">
                <a:tc>
                  <a:txBody>
                    <a:bodyPr/>
                    <a:lstStyle/>
                    <a:p>
                      <a:r>
                        <a:rPr lang="en-GB" dirty="0" smtClean="0"/>
                        <a:t>Assessment</a:t>
                      </a:r>
                      <a:r>
                        <a:rPr lang="en-GB" baseline="0" dirty="0" smtClean="0"/>
                        <a:t>  is for Learning Principles – recorded in profiles matched to the 5 developmental areas</a:t>
                      </a:r>
                      <a:endParaRPr lang="en-GB" dirty="0"/>
                    </a:p>
                  </a:txBody>
                  <a:tcPr/>
                </a:tc>
                <a:tc>
                  <a:txBody>
                    <a:bodyPr/>
                    <a:lstStyle/>
                    <a:p>
                      <a:r>
                        <a:rPr lang="en-GB" dirty="0" smtClean="0"/>
                        <a:t>AIFL principles + A Framework for assessment to support the purposes of learning 3-18</a:t>
                      </a:r>
                      <a:endParaRPr lang="en-GB"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 Framework for assessment to support the purposes of learning 3-18</a:t>
            </a:r>
            <a:endParaRPr lang="en-GB" dirty="0"/>
          </a:p>
        </p:txBody>
      </p:sp>
      <p:sp>
        <p:nvSpPr>
          <p:cNvPr id="3" name="Content Placeholder 2"/>
          <p:cNvSpPr>
            <a:spLocks noGrp="1"/>
          </p:cNvSpPr>
          <p:nvPr>
            <p:ph sz="quarter" idx="1"/>
          </p:nvPr>
        </p:nvSpPr>
        <p:spPr/>
        <p:txBody>
          <a:bodyPr>
            <a:normAutofit/>
          </a:bodyPr>
          <a:lstStyle/>
          <a:p>
            <a:r>
              <a:rPr lang="en-GB" dirty="0" smtClean="0"/>
              <a:t>assess knowledge and understanding, skills, attributes and capabilities</a:t>
            </a:r>
          </a:p>
          <a:p>
            <a:r>
              <a:rPr lang="en-GB" dirty="0" smtClean="0"/>
              <a:t> assessment will place greater emphasis on literacy and numeracy across the curriculum, health and well being, ICT and higher order skills,  including creativity</a:t>
            </a:r>
          </a:p>
          <a:p>
            <a:r>
              <a:rPr lang="en-GB" dirty="0" smtClean="0"/>
              <a:t>secure learning and progression requires enriching and reinforcing of learning experiences</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Assessment Exemplars</a:t>
            </a:r>
            <a:br>
              <a:rPr lang="en-GB" dirty="0" smtClean="0"/>
            </a:br>
            <a:r>
              <a:rPr lang="en-GB" dirty="0" smtClean="0"/>
              <a:t>( In progress accessed 24/4/10)</a:t>
            </a:r>
            <a:endParaRPr lang="en-GB" dirty="0"/>
          </a:p>
        </p:txBody>
      </p:sp>
      <p:sp>
        <p:nvSpPr>
          <p:cNvPr id="3" name="Content Placeholder 2"/>
          <p:cNvSpPr>
            <a:spLocks noGrp="1"/>
          </p:cNvSpPr>
          <p:nvPr>
            <p:ph sz="quarter" idx="1"/>
          </p:nvPr>
        </p:nvSpPr>
        <p:spPr/>
        <p:txBody>
          <a:bodyPr>
            <a:normAutofit/>
          </a:bodyPr>
          <a:lstStyle/>
          <a:p>
            <a:r>
              <a:rPr lang="en-GB" dirty="0" smtClean="0"/>
              <a:t>24 examples for early level -12 making reference to pre-school practice</a:t>
            </a:r>
          </a:p>
          <a:p>
            <a:r>
              <a:rPr lang="en-GB" dirty="0" smtClean="0"/>
              <a:t>4 randomly selected examples, all adult directed, formal learning situations</a:t>
            </a:r>
          </a:p>
          <a:p>
            <a:pPr>
              <a:buFont typeface="Wingdings" pitchFamily="2" charset="2"/>
              <a:buChar char="q"/>
            </a:pPr>
            <a:r>
              <a:rPr lang="en-GB" dirty="0" smtClean="0"/>
              <a:t>Observations about weather</a:t>
            </a:r>
          </a:p>
          <a:p>
            <a:pPr>
              <a:buFont typeface="Wingdings" pitchFamily="2" charset="2"/>
              <a:buChar char="q"/>
            </a:pPr>
            <a:r>
              <a:rPr lang="en-GB" dirty="0" smtClean="0"/>
              <a:t>Exploring numbers through stories and games</a:t>
            </a:r>
          </a:p>
          <a:p>
            <a:pPr>
              <a:buFont typeface="Wingdings" pitchFamily="2" charset="2"/>
              <a:buChar char="q"/>
            </a:pPr>
            <a:r>
              <a:rPr lang="en-GB" dirty="0" smtClean="0"/>
              <a:t>Practise how to do woodwork safely </a:t>
            </a:r>
          </a:p>
          <a:p>
            <a:pPr>
              <a:buFont typeface="Wingdings" pitchFamily="2" charset="2"/>
              <a:buChar char="q"/>
            </a:pPr>
            <a:r>
              <a:rPr lang="en-GB" dirty="0" smtClean="0"/>
              <a:t>Express feelings through art</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Mixed Messages </a:t>
            </a:r>
            <a:endParaRPr lang="en-GB"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Mixed Messages </a:t>
            </a:r>
            <a:endParaRPr lang="en-GB" dirty="0"/>
          </a:p>
        </p:txBody>
      </p:sp>
      <p:graphicFrame>
        <p:nvGraphicFramePr>
          <p:cNvPr id="6" name="Content Placeholder 5"/>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Theory ,Policy, Practice</a:t>
            </a:r>
            <a:endParaRPr lang="en-GB"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502</TotalTime>
  <Words>1791</Words>
  <Application>Microsoft Office PowerPoint</Application>
  <PresentationFormat>On-screen Show (4:3)</PresentationFormat>
  <Paragraphs>159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Oriel</vt:lpstr>
      <vt:lpstr>Giving Early Level Teachers Voice</vt:lpstr>
      <vt:lpstr>The context for early years education-The distinctive Western features - Stephen(2006)</vt:lpstr>
      <vt:lpstr>The context for early years education-The distinctive Western features - Stephen(2006)</vt:lpstr>
      <vt:lpstr>The Scottish Context- Curriculum Reform</vt:lpstr>
      <vt:lpstr>A Framework for assessment to support the purposes of learning 3-18</vt:lpstr>
      <vt:lpstr>Assessment Exemplars ( In progress accessed 24/4/10)</vt:lpstr>
      <vt:lpstr>Mixed Messages </vt:lpstr>
      <vt:lpstr>Mixed Messages </vt:lpstr>
      <vt:lpstr>Theory ,Policy, Practice</vt:lpstr>
      <vt:lpstr> Students developing a professional voice</vt:lpstr>
      <vt:lpstr>Iterative Constructing Professional Knowledge</vt:lpstr>
      <vt:lpstr>Resources for Learning Triangle  ( Roland, 2000 in Bolton, 2005)</vt:lpstr>
      <vt:lpstr>Slide 13</vt:lpstr>
      <vt:lpstr>The research - The Two Cohorts of ITE Students</vt:lpstr>
      <vt:lpstr>Student Evaluations of the Learning Experience</vt:lpstr>
      <vt:lpstr>Some B.Ed. Quotations</vt:lpstr>
      <vt:lpstr>Some B.Ed. Quotations</vt:lpstr>
      <vt:lpstr>Some PDGE(P) Quotations </vt:lpstr>
      <vt:lpstr>Some PDGE(P) Quotations </vt:lpstr>
      <vt:lpstr>Finding Professional Voice</vt:lpstr>
      <vt:lpstr>Elements which facilitate development of professional voice</vt:lpstr>
      <vt:lpstr>Barriers to development of professional voice</vt:lpstr>
      <vt:lpstr>Implications for Scottish ITE Practice</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Giving Early Level Teachers Voice</dc:title>
  <dc:creator>grace paton</dc:creator>
  <cp:lastModifiedBy>grace paton</cp:lastModifiedBy>
  <cp:revision>54</cp:revision>
  <dcterms:created xsi:type="dcterms:W3CDTF">2010-04-07T13:38:39Z</dcterms:created>
  <dcterms:modified xsi:type="dcterms:W3CDTF">2010-05-12T22:22:40Z</dcterms:modified>
</cp:coreProperties>
</file>