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804" r:id="rId2"/>
  </p:sldMasterIdLst>
  <p:notesMasterIdLst>
    <p:notesMasterId r:id="rId14"/>
  </p:notesMasterIdLst>
  <p:handoutMasterIdLst>
    <p:handoutMasterId r:id="rId15"/>
  </p:handoutMasterIdLst>
  <p:sldIdLst>
    <p:sldId id="277" r:id="rId3"/>
    <p:sldId id="304" r:id="rId4"/>
    <p:sldId id="307" r:id="rId5"/>
    <p:sldId id="300" r:id="rId6"/>
    <p:sldId id="297" r:id="rId7"/>
    <p:sldId id="308" r:id="rId8"/>
    <p:sldId id="302" r:id="rId9"/>
    <p:sldId id="303" r:id="rId10"/>
    <p:sldId id="310" r:id="rId11"/>
    <p:sldId id="309" r:id="rId12"/>
    <p:sldId id="311" r:id="rId13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99"/>
    <a:srgbClr val="FFCC66"/>
    <a:srgbClr val="003DB8"/>
    <a:srgbClr val="800000"/>
    <a:srgbClr val="CCFF66"/>
    <a:srgbClr val="FFCC99"/>
    <a:srgbClr val="FF99FF"/>
    <a:srgbClr val="CC3300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79123" autoAdjust="0"/>
  </p:normalViewPr>
  <p:slideViewPr>
    <p:cSldViewPr snapToGrid="0">
      <p:cViewPr>
        <p:scale>
          <a:sx n="75" d="100"/>
          <a:sy n="75" d="100"/>
        </p:scale>
        <p:origin x="-330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28B6BE-5522-498F-839C-11121284B5A4}" type="doc">
      <dgm:prSet loTypeId="urn:microsoft.com/office/officeart/2005/8/layout/venn1" loCatId="relationship" qsTypeId="urn:microsoft.com/office/officeart/2005/8/quickstyle/3d2" qsCatId="3D" csTypeId="urn:microsoft.com/office/officeart/2005/8/colors/accent1_2" csCatId="accent1" phldr="1"/>
      <dgm:spPr/>
    </dgm:pt>
    <dgm:pt modelId="{A78C79E7-02F8-4318-B448-42D1864329A9}">
      <dgm:prSet phldrT="[Text]"/>
      <dgm:spPr>
        <a:solidFill>
          <a:srgbClr val="CC3300"/>
        </a:solidFill>
      </dgm:spPr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Established </a:t>
          </a:r>
        </a:p>
        <a:p>
          <a:r>
            <a:rPr lang="en-GB" dirty="0" smtClean="0">
              <a:latin typeface="Arial" pitchFamily="34" charset="0"/>
              <a:cs typeface="Arial" pitchFamily="34" charset="0"/>
            </a:rPr>
            <a:t>Partnerships with Local Authorities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42CD6B94-434B-496E-BA95-2D9889130EB0}" type="parTrans" cxnId="{F5529428-39FA-46E1-852A-02664DF79DA8}">
      <dgm:prSet/>
      <dgm:spPr/>
      <dgm:t>
        <a:bodyPr/>
        <a:lstStyle/>
        <a:p>
          <a:endParaRPr lang="en-GB"/>
        </a:p>
      </dgm:t>
    </dgm:pt>
    <dgm:pt modelId="{06FCD69E-6942-4FBD-8AEE-EAAA64C8B09F}" type="sibTrans" cxnId="{F5529428-39FA-46E1-852A-02664DF79DA8}">
      <dgm:prSet/>
      <dgm:spPr/>
      <dgm:t>
        <a:bodyPr/>
        <a:lstStyle/>
        <a:p>
          <a:endParaRPr lang="en-GB"/>
        </a:p>
      </dgm:t>
    </dgm:pt>
    <dgm:pt modelId="{6110ECD0-984D-4714-B1BF-C43CB43E5344}">
      <dgm:prSet phldrT="[Text]"/>
      <dgm:spPr>
        <a:solidFill>
          <a:srgbClr val="FFCC66"/>
        </a:solidFill>
      </dgm:spPr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Shortfall funding for</a:t>
          </a:r>
        </a:p>
        <a:p>
          <a:r>
            <a:rPr lang="en-GB" dirty="0" smtClean="0">
              <a:latin typeface="Arial" pitchFamily="34" charset="0"/>
              <a:cs typeface="Arial" pitchFamily="34" charset="0"/>
            </a:rPr>
            <a:t>student numbers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9E597D93-7650-4A86-A509-735A0A3E3DB1}" type="parTrans" cxnId="{13873640-8C81-4CDF-B575-9FD5117CBA1A}">
      <dgm:prSet/>
      <dgm:spPr/>
      <dgm:t>
        <a:bodyPr/>
        <a:lstStyle/>
        <a:p>
          <a:endParaRPr lang="en-GB"/>
        </a:p>
      </dgm:t>
    </dgm:pt>
    <dgm:pt modelId="{6B5A4736-D69B-45AD-85CB-1D8C5E0E973D}" type="sibTrans" cxnId="{13873640-8C81-4CDF-B575-9FD5117CBA1A}">
      <dgm:prSet/>
      <dgm:spPr/>
      <dgm:t>
        <a:bodyPr/>
        <a:lstStyle/>
        <a:p>
          <a:endParaRPr lang="en-GB"/>
        </a:p>
      </dgm:t>
    </dgm:pt>
    <dgm:pt modelId="{94766232-96F7-42CD-B1BF-040B72DE05FD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Policy imperatives:</a:t>
          </a:r>
        </a:p>
        <a:p>
          <a:r>
            <a:rPr lang="en-GB" dirty="0" err="1" smtClean="0">
              <a:latin typeface="Arial" pitchFamily="34" charset="0"/>
              <a:cs typeface="Arial" pitchFamily="34" charset="0"/>
            </a:rPr>
            <a:t>CfE</a:t>
          </a:r>
          <a:endParaRPr lang="en-GB" dirty="0" smtClean="0">
            <a:latin typeface="Arial" pitchFamily="34" charset="0"/>
            <a:cs typeface="Arial" pitchFamily="34" charset="0"/>
          </a:endParaRPr>
        </a:p>
        <a:p>
          <a:r>
            <a:rPr lang="en-GB" dirty="0" smtClean="0">
              <a:latin typeface="Arial" pitchFamily="34" charset="0"/>
              <a:cs typeface="Arial" pitchFamily="34" charset="0"/>
            </a:rPr>
            <a:t>Donaldson Review (2009)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6201DE47-380A-4FE8-9CA6-606B444AA296}" type="parTrans" cxnId="{E5394CF3-B5CB-424F-ADC9-F99C97C58CEB}">
      <dgm:prSet/>
      <dgm:spPr/>
      <dgm:t>
        <a:bodyPr/>
        <a:lstStyle/>
        <a:p>
          <a:endParaRPr lang="en-GB"/>
        </a:p>
      </dgm:t>
    </dgm:pt>
    <dgm:pt modelId="{6BE07B8B-7694-4107-9155-C84C932BA382}" type="sibTrans" cxnId="{E5394CF3-B5CB-424F-ADC9-F99C97C58CEB}">
      <dgm:prSet/>
      <dgm:spPr/>
      <dgm:t>
        <a:bodyPr/>
        <a:lstStyle/>
        <a:p>
          <a:endParaRPr lang="en-GB"/>
        </a:p>
      </dgm:t>
    </dgm:pt>
    <dgm:pt modelId="{55B20500-0958-4128-A812-E89A0469E8B6}" type="pres">
      <dgm:prSet presAssocID="{1128B6BE-5522-498F-839C-11121284B5A4}" presName="compositeShape" presStyleCnt="0">
        <dgm:presLayoutVars>
          <dgm:chMax val="7"/>
          <dgm:dir/>
          <dgm:resizeHandles val="exact"/>
        </dgm:presLayoutVars>
      </dgm:prSet>
      <dgm:spPr/>
    </dgm:pt>
    <dgm:pt modelId="{85CB72F6-EE81-4E55-8C13-B298BF787837}" type="pres">
      <dgm:prSet presAssocID="{A78C79E7-02F8-4318-B448-42D1864329A9}" presName="circ1" presStyleLbl="vennNode1" presStyleIdx="0" presStyleCnt="3"/>
      <dgm:spPr/>
      <dgm:t>
        <a:bodyPr/>
        <a:lstStyle/>
        <a:p>
          <a:endParaRPr lang="en-GB"/>
        </a:p>
      </dgm:t>
    </dgm:pt>
    <dgm:pt modelId="{53F142F5-A586-448E-BD7C-F45FA6DB862E}" type="pres">
      <dgm:prSet presAssocID="{A78C79E7-02F8-4318-B448-42D1864329A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C481E4-2707-4BB5-B153-24126B6AD947}" type="pres">
      <dgm:prSet presAssocID="{6110ECD0-984D-4714-B1BF-C43CB43E5344}" presName="circ2" presStyleLbl="vennNode1" presStyleIdx="1" presStyleCnt="3"/>
      <dgm:spPr/>
      <dgm:t>
        <a:bodyPr/>
        <a:lstStyle/>
        <a:p>
          <a:endParaRPr lang="en-GB"/>
        </a:p>
      </dgm:t>
    </dgm:pt>
    <dgm:pt modelId="{B31A9FFD-878F-42F1-AFFE-ACDD7DD7571D}" type="pres">
      <dgm:prSet presAssocID="{6110ECD0-984D-4714-B1BF-C43CB43E534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6CFF4B-A194-4E7E-93C5-90C095E399A8}" type="pres">
      <dgm:prSet presAssocID="{94766232-96F7-42CD-B1BF-040B72DE05FD}" presName="circ3" presStyleLbl="vennNode1" presStyleIdx="2" presStyleCnt="3"/>
      <dgm:spPr/>
      <dgm:t>
        <a:bodyPr/>
        <a:lstStyle/>
        <a:p>
          <a:endParaRPr lang="en-GB"/>
        </a:p>
      </dgm:t>
    </dgm:pt>
    <dgm:pt modelId="{BF1FFADB-6601-45C0-967D-4661609F9BF0}" type="pres">
      <dgm:prSet presAssocID="{94766232-96F7-42CD-B1BF-040B72DE05F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20C7726-24E6-4965-9E3E-296428B520A4}" type="presOf" srcId="{A78C79E7-02F8-4318-B448-42D1864329A9}" destId="{53F142F5-A586-448E-BD7C-F45FA6DB862E}" srcOrd="1" destOrd="0" presId="urn:microsoft.com/office/officeart/2005/8/layout/venn1"/>
    <dgm:cxn modelId="{B38794E5-BAD9-476F-B04B-3C119C3999F1}" type="presOf" srcId="{6110ECD0-984D-4714-B1BF-C43CB43E5344}" destId="{EFC481E4-2707-4BB5-B153-24126B6AD947}" srcOrd="0" destOrd="0" presId="urn:microsoft.com/office/officeart/2005/8/layout/venn1"/>
    <dgm:cxn modelId="{55282A1F-3D27-436A-BA33-CD8208E2F4D7}" type="presOf" srcId="{94766232-96F7-42CD-B1BF-040B72DE05FD}" destId="{F36CFF4B-A194-4E7E-93C5-90C095E399A8}" srcOrd="0" destOrd="0" presId="urn:microsoft.com/office/officeart/2005/8/layout/venn1"/>
    <dgm:cxn modelId="{D3FF7D58-C6DD-4D1A-8275-815D84977CD6}" type="presOf" srcId="{1128B6BE-5522-498F-839C-11121284B5A4}" destId="{55B20500-0958-4128-A812-E89A0469E8B6}" srcOrd="0" destOrd="0" presId="urn:microsoft.com/office/officeart/2005/8/layout/venn1"/>
    <dgm:cxn modelId="{CEB834E6-5575-4DAC-A4AA-A25E9415A119}" type="presOf" srcId="{94766232-96F7-42CD-B1BF-040B72DE05FD}" destId="{BF1FFADB-6601-45C0-967D-4661609F9BF0}" srcOrd="1" destOrd="0" presId="urn:microsoft.com/office/officeart/2005/8/layout/venn1"/>
    <dgm:cxn modelId="{E5394CF3-B5CB-424F-ADC9-F99C97C58CEB}" srcId="{1128B6BE-5522-498F-839C-11121284B5A4}" destId="{94766232-96F7-42CD-B1BF-040B72DE05FD}" srcOrd="2" destOrd="0" parTransId="{6201DE47-380A-4FE8-9CA6-606B444AA296}" sibTransId="{6BE07B8B-7694-4107-9155-C84C932BA382}"/>
    <dgm:cxn modelId="{23E0C78A-AC30-444A-BDC2-4D98A0AFADC1}" type="presOf" srcId="{A78C79E7-02F8-4318-B448-42D1864329A9}" destId="{85CB72F6-EE81-4E55-8C13-B298BF787837}" srcOrd="0" destOrd="0" presId="urn:microsoft.com/office/officeart/2005/8/layout/venn1"/>
    <dgm:cxn modelId="{F5529428-39FA-46E1-852A-02664DF79DA8}" srcId="{1128B6BE-5522-498F-839C-11121284B5A4}" destId="{A78C79E7-02F8-4318-B448-42D1864329A9}" srcOrd="0" destOrd="0" parTransId="{42CD6B94-434B-496E-BA95-2D9889130EB0}" sibTransId="{06FCD69E-6942-4FBD-8AEE-EAAA64C8B09F}"/>
    <dgm:cxn modelId="{3219E077-7D74-4907-A6BE-7F3A3E8AC660}" type="presOf" srcId="{6110ECD0-984D-4714-B1BF-C43CB43E5344}" destId="{B31A9FFD-878F-42F1-AFFE-ACDD7DD7571D}" srcOrd="1" destOrd="0" presId="urn:microsoft.com/office/officeart/2005/8/layout/venn1"/>
    <dgm:cxn modelId="{13873640-8C81-4CDF-B575-9FD5117CBA1A}" srcId="{1128B6BE-5522-498F-839C-11121284B5A4}" destId="{6110ECD0-984D-4714-B1BF-C43CB43E5344}" srcOrd="1" destOrd="0" parTransId="{9E597D93-7650-4A86-A509-735A0A3E3DB1}" sibTransId="{6B5A4736-D69B-45AD-85CB-1D8C5E0E973D}"/>
    <dgm:cxn modelId="{8DCF3548-F287-43F4-BF2A-D74A47415197}" type="presParOf" srcId="{55B20500-0958-4128-A812-E89A0469E8B6}" destId="{85CB72F6-EE81-4E55-8C13-B298BF787837}" srcOrd="0" destOrd="0" presId="urn:microsoft.com/office/officeart/2005/8/layout/venn1"/>
    <dgm:cxn modelId="{F7281096-BC87-4102-88D4-3B6A00A38C48}" type="presParOf" srcId="{55B20500-0958-4128-A812-E89A0469E8B6}" destId="{53F142F5-A586-448E-BD7C-F45FA6DB862E}" srcOrd="1" destOrd="0" presId="urn:microsoft.com/office/officeart/2005/8/layout/venn1"/>
    <dgm:cxn modelId="{2F9D047B-1E16-421B-9A4A-3767194A255D}" type="presParOf" srcId="{55B20500-0958-4128-A812-E89A0469E8B6}" destId="{EFC481E4-2707-4BB5-B153-24126B6AD947}" srcOrd="2" destOrd="0" presId="urn:microsoft.com/office/officeart/2005/8/layout/venn1"/>
    <dgm:cxn modelId="{B549E764-1445-42EA-96E5-8D8672A88235}" type="presParOf" srcId="{55B20500-0958-4128-A812-E89A0469E8B6}" destId="{B31A9FFD-878F-42F1-AFFE-ACDD7DD7571D}" srcOrd="3" destOrd="0" presId="urn:microsoft.com/office/officeart/2005/8/layout/venn1"/>
    <dgm:cxn modelId="{53EE9784-A474-4C96-9E86-134EB1E5B3BC}" type="presParOf" srcId="{55B20500-0958-4128-A812-E89A0469E8B6}" destId="{F36CFF4B-A194-4E7E-93C5-90C095E399A8}" srcOrd="4" destOrd="0" presId="urn:microsoft.com/office/officeart/2005/8/layout/venn1"/>
    <dgm:cxn modelId="{01981177-AD2A-487E-BDB3-78203564FBAB}" type="presParOf" srcId="{55B20500-0958-4128-A812-E89A0469E8B6}" destId="{BF1FFADB-6601-45C0-967D-4661609F9BF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8ED6BB-6AE0-4CCA-8DE8-B46782575EEF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2E6F494C-2B7D-4F95-9FBB-496D459F6255}">
      <dgm:prSet phldrT="[Text]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en-GB" dirty="0" smtClean="0"/>
            <a:t>Aberdeen University</a:t>
          </a:r>
          <a:endParaRPr lang="en-GB" dirty="0"/>
        </a:p>
      </dgm:t>
    </dgm:pt>
    <dgm:pt modelId="{FCAEAEEA-32CC-4DE2-9039-ADCE2CCC9924}" type="parTrans" cxnId="{AF669FAC-67CA-4D2C-82BF-3F364F52DD91}">
      <dgm:prSet/>
      <dgm:spPr/>
      <dgm:t>
        <a:bodyPr/>
        <a:lstStyle/>
        <a:p>
          <a:endParaRPr lang="en-GB"/>
        </a:p>
      </dgm:t>
    </dgm:pt>
    <dgm:pt modelId="{4F18AA51-6331-45A1-8AE9-24E82F7A9311}" type="sibTrans" cxnId="{AF669FAC-67CA-4D2C-82BF-3F364F52DD91}">
      <dgm:prSet/>
      <dgm:spPr/>
      <dgm:t>
        <a:bodyPr/>
        <a:lstStyle/>
        <a:p>
          <a:endParaRPr lang="en-GB"/>
        </a:p>
      </dgm:t>
    </dgm:pt>
    <dgm:pt modelId="{EC4F3CF1-D436-4472-8033-BE192ED2D075}">
      <dgm:prSet phldrT="[Text]"/>
      <dgm:spPr>
        <a:solidFill>
          <a:srgbClr val="CCFF66">
            <a:alpha val="50000"/>
          </a:srgbClr>
        </a:solidFill>
      </dgm:spPr>
      <dgm:t>
        <a:bodyPr/>
        <a:lstStyle/>
        <a:p>
          <a:r>
            <a:rPr lang="en-GB" dirty="0" smtClean="0"/>
            <a:t>Glasgow University</a:t>
          </a:r>
          <a:endParaRPr lang="en-GB" dirty="0"/>
        </a:p>
      </dgm:t>
    </dgm:pt>
    <dgm:pt modelId="{C769DC88-8215-47B7-BBD5-8E3E214A4BC8}" type="parTrans" cxnId="{BAD42EF4-6D8B-400A-9CB2-C161BA747788}">
      <dgm:prSet/>
      <dgm:spPr/>
      <dgm:t>
        <a:bodyPr/>
        <a:lstStyle/>
        <a:p>
          <a:endParaRPr lang="en-GB"/>
        </a:p>
      </dgm:t>
    </dgm:pt>
    <dgm:pt modelId="{7C4932F8-A7A3-47A9-82BB-10A31BD2655B}" type="sibTrans" cxnId="{BAD42EF4-6D8B-400A-9CB2-C161BA747788}">
      <dgm:prSet/>
      <dgm:spPr/>
      <dgm:t>
        <a:bodyPr/>
        <a:lstStyle/>
        <a:p>
          <a:endParaRPr lang="en-GB"/>
        </a:p>
      </dgm:t>
    </dgm:pt>
    <dgm:pt modelId="{FF52D060-4F52-4A89-9D8E-6026362711A4}">
      <dgm:prSet phldrT="[Text]"/>
      <dgm:spPr>
        <a:solidFill>
          <a:schemeClr val="accent1">
            <a:lumMod val="75000"/>
            <a:alpha val="50000"/>
          </a:schemeClr>
        </a:solidFill>
      </dgm:spPr>
      <dgm:t>
        <a:bodyPr/>
        <a:lstStyle/>
        <a:p>
          <a:r>
            <a:rPr lang="en-GB" dirty="0" smtClean="0"/>
            <a:t>Local Authorities</a:t>
          </a:r>
          <a:endParaRPr lang="en-GB" dirty="0"/>
        </a:p>
      </dgm:t>
    </dgm:pt>
    <dgm:pt modelId="{7BAC8547-868D-4254-A657-BB80A8FC9A4E}" type="parTrans" cxnId="{2CA0D07B-497E-471A-A2CF-1BF0B4748169}">
      <dgm:prSet/>
      <dgm:spPr/>
      <dgm:t>
        <a:bodyPr/>
        <a:lstStyle/>
        <a:p>
          <a:endParaRPr lang="en-GB"/>
        </a:p>
      </dgm:t>
    </dgm:pt>
    <dgm:pt modelId="{9914BEEB-7A2F-4707-B72F-8B7C139BA0DD}" type="sibTrans" cxnId="{2CA0D07B-497E-471A-A2CF-1BF0B4748169}">
      <dgm:prSet/>
      <dgm:spPr/>
      <dgm:t>
        <a:bodyPr/>
        <a:lstStyle/>
        <a:p>
          <a:endParaRPr lang="en-GB"/>
        </a:p>
      </dgm:t>
    </dgm:pt>
    <dgm:pt modelId="{12C2BA6D-A21F-483D-A32C-18AC27ABC941}" type="pres">
      <dgm:prSet presAssocID="{F68ED6BB-6AE0-4CCA-8DE8-B46782575EEF}" presName="compositeShape" presStyleCnt="0">
        <dgm:presLayoutVars>
          <dgm:chMax val="7"/>
          <dgm:dir/>
          <dgm:resizeHandles val="exact"/>
        </dgm:presLayoutVars>
      </dgm:prSet>
      <dgm:spPr/>
    </dgm:pt>
    <dgm:pt modelId="{C5127500-33D6-408C-9051-72D0010F8A5E}" type="pres">
      <dgm:prSet presAssocID="{2E6F494C-2B7D-4F95-9FBB-496D459F6255}" presName="circ1" presStyleLbl="vennNode1" presStyleIdx="0" presStyleCnt="3"/>
      <dgm:spPr/>
      <dgm:t>
        <a:bodyPr/>
        <a:lstStyle/>
        <a:p>
          <a:endParaRPr lang="en-GB"/>
        </a:p>
      </dgm:t>
    </dgm:pt>
    <dgm:pt modelId="{FF7157A6-2A10-4675-91CD-439058BC96A2}" type="pres">
      <dgm:prSet presAssocID="{2E6F494C-2B7D-4F95-9FBB-496D459F625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916DF3-31F0-42CA-8098-B0D770947936}" type="pres">
      <dgm:prSet presAssocID="{EC4F3CF1-D436-4472-8033-BE192ED2D075}" presName="circ2" presStyleLbl="vennNode1" presStyleIdx="1" presStyleCnt="3"/>
      <dgm:spPr/>
      <dgm:t>
        <a:bodyPr/>
        <a:lstStyle/>
        <a:p>
          <a:endParaRPr lang="en-GB"/>
        </a:p>
      </dgm:t>
    </dgm:pt>
    <dgm:pt modelId="{1742B26E-7EDF-4E32-A2F4-793BD1B74525}" type="pres">
      <dgm:prSet presAssocID="{EC4F3CF1-D436-4472-8033-BE192ED2D07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06FD78-7C85-4741-ABDF-26F5861CC771}" type="pres">
      <dgm:prSet presAssocID="{FF52D060-4F52-4A89-9D8E-6026362711A4}" presName="circ3" presStyleLbl="vennNode1" presStyleIdx="2" presStyleCnt="3"/>
      <dgm:spPr/>
      <dgm:t>
        <a:bodyPr/>
        <a:lstStyle/>
        <a:p>
          <a:endParaRPr lang="en-GB"/>
        </a:p>
      </dgm:t>
    </dgm:pt>
    <dgm:pt modelId="{EB9E2696-3033-452A-AD1B-E0E7327BCEFC}" type="pres">
      <dgm:prSet presAssocID="{FF52D060-4F52-4A89-9D8E-6026362711A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EE21AD1-4A25-470F-AD4E-E22818AD801E}" type="presOf" srcId="{FF52D060-4F52-4A89-9D8E-6026362711A4}" destId="{EB9E2696-3033-452A-AD1B-E0E7327BCEFC}" srcOrd="1" destOrd="0" presId="urn:microsoft.com/office/officeart/2005/8/layout/venn1"/>
    <dgm:cxn modelId="{8B7A3F8D-7F23-4C0E-A675-5FD218B6853E}" type="presOf" srcId="{EC4F3CF1-D436-4472-8033-BE192ED2D075}" destId="{3C916DF3-31F0-42CA-8098-B0D770947936}" srcOrd="0" destOrd="0" presId="urn:microsoft.com/office/officeart/2005/8/layout/venn1"/>
    <dgm:cxn modelId="{7FD81715-EC92-4F32-B4B3-A1FA7682544F}" type="presOf" srcId="{F68ED6BB-6AE0-4CCA-8DE8-B46782575EEF}" destId="{12C2BA6D-A21F-483D-A32C-18AC27ABC941}" srcOrd="0" destOrd="0" presId="urn:microsoft.com/office/officeart/2005/8/layout/venn1"/>
    <dgm:cxn modelId="{AF669FAC-67CA-4D2C-82BF-3F364F52DD91}" srcId="{F68ED6BB-6AE0-4CCA-8DE8-B46782575EEF}" destId="{2E6F494C-2B7D-4F95-9FBB-496D459F6255}" srcOrd="0" destOrd="0" parTransId="{FCAEAEEA-32CC-4DE2-9039-ADCE2CCC9924}" sibTransId="{4F18AA51-6331-45A1-8AE9-24E82F7A9311}"/>
    <dgm:cxn modelId="{9F4B2683-66B0-4982-93A7-02BE94C5F8CC}" type="presOf" srcId="{2E6F494C-2B7D-4F95-9FBB-496D459F6255}" destId="{FF7157A6-2A10-4675-91CD-439058BC96A2}" srcOrd="1" destOrd="0" presId="urn:microsoft.com/office/officeart/2005/8/layout/venn1"/>
    <dgm:cxn modelId="{2CA0D07B-497E-471A-A2CF-1BF0B4748169}" srcId="{F68ED6BB-6AE0-4CCA-8DE8-B46782575EEF}" destId="{FF52D060-4F52-4A89-9D8E-6026362711A4}" srcOrd="2" destOrd="0" parTransId="{7BAC8547-868D-4254-A657-BB80A8FC9A4E}" sibTransId="{9914BEEB-7A2F-4707-B72F-8B7C139BA0DD}"/>
    <dgm:cxn modelId="{BAD42EF4-6D8B-400A-9CB2-C161BA747788}" srcId="{F68ED6BB-6AE0-4CCA-8DE8-B46782575EEF}" destId="{EC4F3CF1-D436-4472-8033-BE192ED2D075}" srcOrd="1" destOrd="0" parTransId="{C769DC88-8215-47B7-BBD5-8E3E214A4BC8}" sibTransId="{7C4932F8-A7A3-47A9-82BB-10A31BD2655B}"/>
    <dgm:cxn modelId="{A8F27CB4-9806-4870-9F67-342DB7AD5B0C}" type="presOf" srcId="{2E6F494C-2B7D-4F95-9FBB-496D459F6255}" destId="{C5127500-33D6-408C-9051-72D0010F8A5E}" srcOrd="0" destOrd="0" presId="urn:microsoft.com/office/officeart/2005/8/layout/venn1"/>
    <dgm:cxn modelId="{31667D8F-ADD7-44BC-94D7-B2407D51DCD9}" type="presOf" srcId="{EC4F3CF1-D436-4472-8033-BE192ED2D075}" destId="{1742B26E-7EDF-4E32-A2F4-793BD1B74525}" srcOrd="1" destOrd="0" presId="urn:microsoft.com/office/officeart/2005/8/layout/venn1"/>
    <dgm:cxn modelId="{233DBC67-3443-4DF9-9F56-81735DCE1D73}" type="presOf" srcId="{FF52D060-4F52-4A89-9D8E-6026362711A4}" destId="{AA06FD78-7C85-4741-ABDF-26F5861CC771}" srcOrd="0" destOrd="0" presId="urn:microsoft.com/office/officeart/2005/8/layout/venn1"/>
    <dgm:cxn modelId="{852A2A16-7429-45CB-8952-4DB822E330BF}" type="presParOf" srcId="{12C2BA6D-A21F-483D-A32C-18AC27ABC941}" destId="{C5127500-33D6-408C-9051-72D0010F8A5E}" srcOrd="0" destOrd="0" presId="urn:microsoft.com/office/officeart/2005/8/layout/venn1"/>
    <dgm:cxn modelId="{96DDDCB5-2D15-4A0F-9191-24396A4BD65D}" type="presParOf" srcId="{12C2BA6D-A21F-483D-A32C-18AC27ABC941}" destId="{FF7157A6-2A10-4675-91CD-439058BC96A2}" srcOrd="1" destOrd="0" presId="urn:microsoft.com/office/officeart/2005/8/layout/venn1"/>
    <dgm:cxn modelId="{7A3A207A-6485-4E5D-8BF6-F220D9425598}" type="presParOf" srcId="{12C2BA6D-A21F-483D-A32C-18AC27ABC941}" destId="{3C916DF3-31F0-42CA-8098-B0D770947936}" srcOrd="2" destOrd="0" presId="urn:microsoft.com/office/officeart/2005/8/layout/venn1"/>
    <dgm:cxn modelId="{620C92E2-EFCF-4F49-BB16-F699A3A35390}" type="presParOf" srcId="{12C2BA6D-A21F-483D-A32C-18AC27ABC941}" destId="{1742B26E-7EDF-4E32-A2F4-793BD1B74525}" srcOrd="3" destOrd="0" presId="urn:microsoft.com/office/officeart/2005/8/layout/venn1"/>
    <dgm:cxn modelId="{03BD0DE6-EA48-4413-9944-D12D6CF76102}" type="presParOf" srcId="{12C2BA6D-A21F-483D-A32C-18AC27ABC941}" destId="{AA06FD78-7C85-4741-ABDF-26F5861CC771}" srcOrd="4" destOrd="0" presId="urn:microsoft.com/office/officeart/2005/8/layout/venn1"/>
    <dgm:cxn modelId="{A69C9EC9-C1D1-4748-B1B3-5387588A3800}" type="presParOf" srcId="{12C2BA6D-A21F-483D-A32C-18AC27ABC941}" destId="{EB9E2696-3033-452A-AD1B-E0E7327BCEF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8ED6BB-6AE0-4CCA-8DE8-B46782575EEF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2E6F494C-2B7D-4F95-9FBB-496D459F6255}">
      <dgm:prSet phldrT="[Text]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en-GB" dirty="0" smtClean="0"/>
            <a:t>Aberdeen University</a:t>
          </a:r>
          <a:endParaRPr lang="en-GB" dirty="0"/>
        </a:p>
      </dgm:t>
    </dgm:pt>
    <dgm:pt modelId="{FCAEAEEA-32CC-4DE2-9039-ADCE2CCC9924}" type="parTrans" cxnId="{AF669FAC-67CA-4D2C-82BF-3F364F52DD91}">
      <dgm:prSet/>
      <dgm:spPr/>
      <dgm:t>
        <a:bodyPr/>
        <a:lstStyle/>
        <a:p>
          <a:endParaRPr lang="en-GB"/>
        </a:p>
      </dgm:t>
    </dgm:pt>
    <dgm:pt modelId="{4F18AA51-6331-45A1-8AE9-24E82F7A9311}" type="sibTrans" cxnId="{AF669FAC-67CA-4D2C-82BF-3F364F52DD91}">
      <dgm:prSet/>
      <dgm:spPr/>
      <dgm:t>
        <a:bodyPr/>
        <a:lstStyle/>
        <a:p>
          <a:endParaRPr lang="en-GB"/>
        </a:p>
      </dgm:t>
    </dgm:pt>
    <dgm:pt modelId="{EC4F3CF1-D436-4472-8033-BE192ED2D075}">
      <dgm:prSet phldrT="[Text]"/>
      <dgm:spPr>
        <a:solidFill>
          <a:srgbClr val="CCFF66">
            <a:alpha val="50000"/>
          </a:srgbClr>
        </a:solidFill>
      </dgm:spPr>
      <dgm:t>
        <a:bodyPr/>
        <a:lstStyle/>
        <a:p>
          <a:r>
            <a:rPr lang="en-GB" dirty="0" smtClean="0"/>
            <a:t>Glasgow University</a:t>
          </a:r>
          <a:endParaRPr lang="en-GB" dirty="0"/>
        </a:p>
      </dgm:t>
    </dgm:pt>
    <dgm:pt modelId="{C769DC88-8215-47B7-BBD5-8E3E214A4BC8}" type="parTrans" cxnId="{BAD42EF4-6D8B-400A-9CB2-C161BA747788}">
      <dgm:prSet/>
      <dgm:spPr/>
      <dgm:t>
        <a:bodyPr/>
        <a:lstStyle/>
        <a:p>
          <a:endParaRPr lang="en-GB"/>
        </a:p>
      </dgm:t>
    </dgm:pt>
    <dgm:pt modelId="{7C4932F8-A7A3-47A9-82BB-10A31BD2655B}" type="sibTrans" cxnId="{BAD42EF4-6D8B-400A-9CB2-C161BA747788}">
      <dgm:prSet/>
      <dgm:spPr/>
      <dgm:t>
        <a:bodyPr/>
        <a:lstStyle/>
        <a:p>
          <a:endParaRPr lang="en-GB"/>
        </a:p>
      </dgm:t>
    </dgm:pt>
    <dgm:pt modelId="{FF52D060-4F52-4A89-9D8E-6026362711A4}">
      <dgm:prSet phldrT="[Text]"/>
      <dgm:spPr>
        <a:solidFill>
          <a:schemeClr val="accent1">
            <a:lumMod val="75000"/>
            <a:alpha val="50000"/>
          </a:schemeClr>
        </a:solidFill>
      </dgm:spPr>
      <dgm:t>
        <a:bodyPr/>
        <a:lstStyle/>
        <a:p>
          <a:r>
            <a:rPr lang="en-GB" dirty="0" smtClean="0"/>
            <a:t>Local Authorities</a:t>
          </a:r>
          <a:endParaRPr lang="en-GB" dirty="0"/>
        </a:p>
      </dgm:t>
    </dgm:pt>
    <dgm:pt modelId="{7BAC8547-868D-4254-A657-BB80A8FC9A4E}" type="parTrans" cxnId="{2CA0D07B-497E-471A-A2CF-1BF0B4748169}">
      <dgm:prSet/>
      <dgm:spPr/>
      <dgm:t>
        <a:bodyPr/>
        <a:lstStyle/>
        <a:p>
          <a:endParaRPr lang="en-GB"/>
        </a:p>
      </dgm:t>
    </dgm:pt>
    <dgm:pt modelId="{9914BEEB-7A2F-4707-B72F-8B7C139BA0DD}" type="sibTrans" cxnId="{2CA0D07B-497E-471A-A2CF-1BF0B4748169}">
      <dgm:prSet/>
      <dgm:spPr/>
      <dgm:t>
        <a:bodyPr/>
        <a:lstStyle/>
        <a:p>
          <a:endParaRPr lang="en-GB"/>
        </a:p>
      </dgm:t>
    </dgm:pt>
    <dgm:pt modelId="{12C2BA6D-A21F-483D-A32C-18AC27ABC941}" type="pres">
      <dgm:prSet presAssocID="{F68ED6BB-6AE0-4CCA-8DE8-B46782575EEF}" presName="compositeShape" presStyleCnt="0">
        <dgm:presLayoutVars>
          <dgm:chMax val="7"/>
          <dgm:dir/>
          <dgm:resizeHandles val="exact"/>
        </dgm:presLayoutVars>
      </dgm:prSet>
      <dgm:spPr/>
    </dgm:pt>
    <dgm:pt modelId="{C5127500-33D6-408C-9051-72D0010F8A5E}" type="pres">
      <dgm:prSet presAssocID="{2E6F494C-2B7D-4F95-9FBB-496D459F6255}" presName="circ1" presStyleLbl="vennNode1" presStyleIdx="0" presStyleCnt="3"/>
      <dgm:spPr/>
      <dgm:t>
        <a:bodyPr/>
        <a:lstStyle/>
        <a:p>
          <a:endParaRPr lang="en-GB"/>
        </a:p>
      </dgm:t>
    </dgm:pt>
    <dgm:pt modelId="{FF7157A6-2A10-4675-91CD-439058BC96A2}" type="pres">
      <dgm:prSet presAssocID="{2E6F494C-2B7D-4F95-9FBB-496D459F625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916DF3-31F0-42CA-8098-B0D770947936}" type="pres">
      <dgm:prSet presAssocID="{EC4F3CF1-D436-4472-8033-BE192ED2D075}" presName="circ2" presStyleLbl="vennNode1" presStyleIdx="1" presStyleCnt="3"/>
      <dgm:spPr/>
      <dgm:t>
        <a:bodyPr/>
        <a:lstStyle/>
        <a:p>
          <a:endParaRPr lang="en-GB"/>
        </a:p>
      </dgm:t>
    </dgm:pt>
    <dgm:pt modelId="{1742B26E-7EDF-4E32-A2F4-793BD1B74525}" type="pres">
      <dgm:prSet presAssocID="{EC4F3CF1-D436-4472-8033-BE192ED2D07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06FD78-7C85-4741-ABDF-26F5861CC771}" type="pres">
      <dgm:prSet presAssocID="{FF52D060-4F52-4A89-9D8E-6026362711A4}" presName="circ3" presStyleLbl="vennNode1" presStyleIdx="2" presStyleCnt="3"/>
      <dgm:spPr/>
      <dgm:t>
        <a:bodyPr/>
        <a:lstStyle/>
        <a:p>
          <a:endParaRPr lang="en-GB"/>
        </a:p>
      </dgm:t>
    </dgm:pt>
    <dgm:pt modelId="{EB9E2696-3033-452A-AD1B-E0E7327BCEFC}" type="pres">
      <dgm:prSet presAssocID="{FF52D060-4F52-4A89-9D8E-6026362711A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D6EE36F-72E7-4142-9100-0BB9BDC57AC9}" type="presOf" srcId="{EC4F3CF1-D436-4472-8033-BE192ED2D075}" destId="{1742B26E-7EDF-4E32-A2F4-793BD1B74525}" srcOrd="1" destOrd="0" presId="urn:microsoft.com/office/officeart/2005/8/layout/venn1"/>
    <dgm:cxn modelId="{3F29D5DC-1588-40ED-89D5-ABE7854509A3}" type="presOf" srcId="{FF52D060-4F52-4A89-9D8E-6026362711A4}" destId="{EB9E2696-3033-452A-AD1B-E0E7327BCEFC}" srcOrd="1" destOrd="0" presId="urn:microsoft.com/office/officeart/2005/8/layout/venn1"/>
    <dgm:cxn modelId="{963243FE-1FBD-4BC4-8FFE-59AB49BD8A72}" type="presOf" srcId="{EC4F3CF1-D436-4472-8033-BE192ED2D075}" destId="{3C916DF3-31F0-42CA-8098-B0D770947936}" srcOrd="0" destOrd="0" presId="urn:microsoft.com/office/officeart/2005/8/layout/venn1"/>
    <dgm:cxn modelId="{D966477F-4781-4D41-B089-51ED1470AE17}" type="presOf" srcId="{2E6F494C-2B7D-4F95-9FBB-496D459F6255}" destId="{FF7157A6-2A10-4675-91CD-439058BC96A2}" srcOrd="1" destOrd="0" presId="urn:microsoft.com/office/officeart/2005/8/layout/venn1"/>
    <dgm:cxn modelId="{AF669FAC-67CA-4D2C-82BF-3F364F52DD91}" srcId="{F68ED6BB-6AE0-4CCA-8DE8-B46782575EEF}" destId="{2E6F494C-2B7D-4F95-9FBB-496D459F6255}" srcOrd="0" destOrd="0" parTransId="{FCAEAEEA-32CC-4DE2-9039-ADCE2CCC9924}" sibTransId="{4F18AA51-6331-45A1-8AE9-24E82F7A9311}"/>
    <dgm:cxn modelId="{ECDBB253-1D1A-4E19-A980-A76D27A0AA4C}" type="presOf" srcId="{FF52D060-4F52-4A89-9D8E-6026362711A4}" destId="{AA06FD78-7C85-4741-ABDF-26F5861CC771}" srcOrd="0" destOrd="0" presId="urn:microsoft.com/office/officeart/2005/8/layout/venn1"/>
    <dgm:cxn modelId="{A7F27201-96F8-4E27-A0EB-75E912AEFC42}" type="presOf" srcId="{F68ED6BB-6AE0-4CCA-8DE8-B46782575EEF}" destId="{12C2BA6D-A21F-483D-A32C-18AC27ABC941}" srcOrd="0" destOrd="0" presId="urn:microsoft.com/office/officeart/2005/8/layout/venn1"/>
    <dgm:cxn modelId="{2CA0D07B-497E-471A-A2CF-1BF0B4748169}" srcId="{F68ED6BB-6AE0-4CCA-8DE8-B46782575EEF}" destId="{FF52D060-4F52-4A89-9D8E-6026362711A4}" srcOrd="2" destOrd="0" parTransId="{7BAC8547-868D-4254-A657-BB80A8FC9A4E}" sibTransId="{9914BEEB-7A2F-4707-B72F-8B7C139BA0DD}"/>
    <dgm:cxn modelId="{87F89FDB-1328-47AA-B86A-54137F00ECEA}" type="presOf" srcId="{2E6F494C-2B7D-4F95-9FBB-496D459F6255}" destId="{C5127500-33D6-408C-9051-72D0010F8A5E}" srcOrd="0" destOrd="0" presId="urn:microsoft.com/office/officeart/2005/8/layout/venn1"/>
    <dgm:cxn modelId="{BAD42EF4-6D8B-400A-9CB2-C161BA747788}" srcId="{F68ED6BB-6AE0-4CCA-8DE8-B46782575EEF}" destId="{EC4F3CF1-D436-4472-8033-BE192ED2D075}" srcOrd="1" destOrd="0" parTransId="{C769DC88-8215-47B7-BBD5-8E3E214A4BC8}" sibTransId="{7C4932F8-A7A3-47A9-82BB-10A31BD2655B}"/>
    <dgm:cxn modelId="{7AC67563-FD35-4730-8796-5BB470E41A59}" type="presParOf" srcId="{12C2BA6D-A21F-483D-A32C-18AC27ABC941}" destId="{C5127500-33D6-408C-9051-72D0010F8A5E}" srcOrd="0" destOrd="0" presId="urn:microsoft.com/office/officeart/2005/8/layout/venn1"/>
    <dgm:cxn modelId="{064B2007-7A0C-4D22-A2BD-CA137380A62F}" type="presParOf" srcId="{12C2BA6D-A21F-483D-A32C-18AC27ABC941}" destId="{FF7157A6-2A10-4675-91CD-439058BC96A2}" srcOrd="1" destOrd="0" presId="urn:microsoft.com/office/officeart/2005/8/layout/venn1"/>
    <dgm:cxn modelId="{7F327337-FFD8-4E35-A841-1E33D8221E22}" type="presParOf" srcId="{12C2BA6D-A21F-483D-A32C-18AC27ABC941}" destId="{3C916DF3-31F0-42CA-8098-B0D770947936}" srcOrd="2" destOrd="0" presId="urn:microsoft.com/office/officeart/2005/8/layout/venn1"/>
    <dgm:cxn modelId="{7E1B3C6F-5595-4880-B27A-964397C5CAEB}" type="presParOf" srcId="{12C2BA6D-A21F-483D-A32C-18AC27ABC941}" destId="{1742B26E-7EDF-4E32-A2F4-793BD1B74525}" srcOrd="3" destOrd="0" presId="urn:microsoft.com/office/officeart/2005/8/layout/venn1"/>
    <dgm:cxn modelId="{16CE66DC-28E1-4AD8-A171-C02A7984383F}" type="presParOf" srcId="{12C2BA6D-A21F-483D-A32C-18AC27ABC941}" destId="{AA06FD78-7C85-4741-ABDF-26F5861CC771}" srcOrd="4" destOrd="0" presId="urn:microsoft.com/office/officeart/2005/8/layout/venn1"/>
    <dgm:cxn modelId="{9747464A-E408-483E-A71E-73D0C80A7DDB}" type="presParOf" srcId="{12C2BA6D-A21F-483D-A32C-18AC27ABC941}" destId="{EB9E2696-3033-452A-AD1B-E0E7327BCEF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CB72F6-EE81-4E55-8C13-B298BF787837}">
      <dsp:nvSpPr>
        <dsp:cNvPr id="0" name=""/>
        <dsp:cNvSpPr/>
      </dsp:nvSpPr>
      <dsp:spPr>
        <a:xfrm>
          <a:off x="3730395" y="53306"/>
          <a:ext cx="2558698" cy="2558698"/>
        </a:xfrm>
        <a:prstGeom prst="ellipse">
          <a:avLst/>
        </a:prstGeom>
        <a:solidFill>
          <a:srgbClr val="CC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" pitchFamily="34" charset="0"/>
              <a:cs typeface="Arial" pitchFamily="34" charset="0"/>
            </a:rPr>
            <a:t>Established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" pitchFamily="34" charset="0"/>
              <a:cs typeface="Arial" pitchFamily="34" charset="0"/>
            </a:rPr>
            <a:t>Partnerships with Local Authorities</a:t>
          </a:r>
          <a:endParaRPr lang="en-GB" sz="1800" kern="1200" dirty="0">
            <a:latin typeface="Arial" pitchFamily="34" charset="0"/>
            <a:cs typeface="Arial" pitchFamily="34" charset="0"/>
          </a:endParaRPr>
        </a:p>
      </dsp:txBody>
      <dsp:txXfrm>
        <a:off x="4071554" y="501078"/>
        <a:ext cx="1876379" cy="1151414"/>
      </dsp:txXfrm>
    </dsp:sp>
    <dsp:sp modelId="{EFC481E4-2707-4BB5-B153-24126B6AD947}">
      <dsp:nvSpPr>
        <dsp:cNvPr id="0" name=""/>
        <dsp:cNvSpPr/>
      </dsp:nvSpPr>
      <dsp:spPr>
        <a:xfrm>
          <a:off x="4653658" y="1652492"/>
          <a:ext cx="2558698" cy="2558698"/>
        </a:xfrm>
        <a:prstGeom prst="ellipse">
          <a:avLst/>
        </a:prstGeom>
        <a:solidFill>
          <a:srgbClr val="FFCC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" pitchFamily="34" charset="0"/>
              <a:cs typeface="Arial" pitchFamily="34" charset="0"/>
            </a:rPr>
            <a:t>Shortfall funding for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" pitchFamily="34" charset="0"/>
              <a:cs typeface="Arial" pitchFamily="34" charset="0"/>
            </a:rPr>
            <a:t>student numbers</a:t>
          </a:r>
          <a:endParaRPr lang="en-GB" sz="1800" kern="1200" dirty="0">
            <a:latin typeface="Arial" pitchFamily="34" charset="0"/>
            <a:cs typeface="Arial" pitchFamily="34" charset="0"/>
          </a:endParaRPr>
        </a:p>
      </dsp:txBody>
      <dsp:txXfrm>
        <a:off x="5436194" y="2313490"/>
        <a:ext cx="1535219" cy="1407284"/>
      </dsp:txXfrm>
    </dsp:sp>
    <dsp:sp modelId="{F36CFF4B-A194-4E7E-93C5-90C095E399A8}">
      <dsp:nvSpPr>
        <dsp:cNvPr id="0" name=""/>
        <dsp:cNvSpPr/>
      </dsp:nvSpPr>
      <dsp:spPr>
        <a:xfrm>
          <a:off x="2807131" y="1652492"/>
          <a:ext cx="2558698" cy="2558698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" pitchFamily="34" charset="0"/>
              <a:cs typeface="Arial" pitchFamily="34" charset="0"/>
            </a:rPr>
            <a:t>Policy imperatives: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>
              <a:latin typeface="Arial" pitchFamily="34" charset="0"/>
              <a:cs typeface="Arial" pitchFamily="34" charset="0"/>
            </a:rPr>
            <a:t>CfE</a:t>
          </a:r>
          <a:endParaRPr lang="en-GB" sz="1800" kern="1200" dirty="0" smtClean="0">
            <a:latin typeface="Arial" pitchFamily="34" charset="0"/>
            <a:cs typeface="Arial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Arial" pitchFamily="34" charset="0"/>
              <a:cs typeface="Arial" pitchFamily="34" charset="0"/>
            </a:rPr>
            <a:t>Donaldson Review (2009)</a:t>
          </a:r>
          <a:endParaRPr lang="en-GB" sz="1800" kern="1200" dirty="0">
            <a:latin typeface="Arial" pitchFamily="34" charset="0"/>
            <a:cs typeface="Arial" pitchFamily="34" charset="0"/>
          </a:endParaRPr>
        </a:p>
      </dsp:txBody>
      <dsp:txXfrm>
        <a:off x="3048075" y="2313490"/>
        <a:ext cx="1535219" cy="14072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127500-33D6-408C-9051-72D0010F8A5E}">
      <dsp:nvSpPr>
        <dsp:cNvPr id="0" name=""/>
        <dsp:cNvSpPr/>
      </dsp:nvSpPr>
      <dsp:spPr>
        <a:xfrm>
          <a:off x="1372869" y="27860"/>
          <a:ext cx="1337310" cy="1337310"/>
        </a:xfrm>
        <a:prstGeom prst="ellipse">
          <a:avLst/>
        </a:prstGeom>
        <a:solidFill>
          <a:srgbClr val="FFC000">
            <a:alpha val="5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Aberdeen University</a:t>
          </a:r>
          <a:endParaRPr lang="en-GB" sz="1300" kern="1200" dirty="0"/>
        </a:p>
      </dsp:txBody>
      <dsp:txXfrm>
        <a:off x="1551178" y="261889"/>
        <a:ext cx="980694" cy="601789"/>
      </dsp:txXfrm>
    </dsp:sp>
    <dsp:sp modelId="{3C916DF3-31F0-42CA-8098-B0D770947936}">
      <dsp:nvSpPr>
        <dsp:cNvPr id="0" name=""/>
        <dsp:cNvSpPr/>
      </dsp:nvSpPr>
      <dsp:spPr>
        <a:xfrm>
          <a:off x="1855416" y="863679"/>
          <a:ext cx="1337310" cy="1337310"/>
        </a:xfrm>
        <a:prstGeom prst="ellipse">
          <a:avLst/>
        </a:prstGeom>
        <a:solidFill>
          <a:srgbClr val="CCFF66">
            <a:alpha val="5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Glasgow University</a:t>
          </a:r>
          <a:endParaRPr lang="en-GB" sz="1300" kern="1200" dirty="0"/>
        </a:p>
      </dsp:txBody>
      <dsp:txXfrm>
        <a:off x="2264410" y="1209151"/>
        <a:ext cx="802386" cy="735520"/>
      </dsp:txXfrm>
    </dsp:sp>
    <dsp:sp modelId="{AA06FD78-7C85-4741-ABDF-26F5861CC771}">
      <dsp:nvSpPr>
        <dsp:cNvPr id="0" name=""/>
        <dsp:cNvSpPr/>
      </dsp:nvSpPr>
      <dsp:spPr>
        <a:xfrm>
          <a:off x="890323" y="863679"/>
          <a:ext cx="1337310" cy="1337310"/>
        </a:xfrm>
        <a:prstGeom prst="ellipse">
          <a:avLst/>
        </a:prstGeom>
        <a:solidFill>
          <a:schemeClr val="accent1">
            <a:lumMod val="75000"/>
            <a:alpha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Local Authorities</a:t>
          </a:r>
          <a:endParaRPr lang="en-GB" sz="1300" kern="1200" dirty="0"/>
        </a:p>
      </dsp:txBody>
      <dsp:txXfrm>
        <a:off x="1016254" y="1209151"/>
        <a:ext cx="802386" cy="7355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127500-33D6-408C-9051-72D0010F8A5E}">
      <dsp:nvSpPr>
        <dsp:cNvPr id="0" name=""/>
        <dsp:cNvSpPr/>
      </dsp:nvSpPr>
      <dsp:spPr>
        <a:xfrm>
          <a:off x="1372869" y="27860"/>
          <a:ext cx="1337310" cy="1337310"/>
        </a:xfrm>
        <a:prstGeom prst="ellipse">
          <a:avLst/>
        </a:prstGeom>
        <a:solidFill>
          <a:srgbClr val="FFC000">
            <a:alpha val="5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Aberdeen University</a:t>
          </a:r>
          <a:endParaRPr lang="en-GB" sz="1300" kern="1200" dirty="0"/>
        </a:p>
      </dsp:txBody>
      <dsp:txXfrm>
        <a:off x="1551178" y="261889"/>
        <a:ext cx="980694" cy="601789"/>
      </dsp:txXfrm>
    </dsp:sp>
    <dsp:sp modelId="{3C916DF3-31F0-42CA-8098-B0D770947936}">
      <dsp:nvSpPr>
        <dsp:cNvPr id="0" name=""/>
        <dsp:cNvSpPr/>
      </dsp:nvSpPr>
      <dsp:spPr>
        <a:xfrm>
          <a:off x="1855416" y="863679"/>
          <a:ext cx="1337310" cy="1337310"/>
        </a:xfrm>
        <a:prstGeom prst="ellipse">
          <a:avLst/>
        </a:prstGeom>
        <a:solidFill>
          <a:srgbClr val="CCFF66">
            <a:alpha val="5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Glasgow University</a:t>
          </a:r>
          <a:endParaRPr lang="en-GB" sz="1300" kern="1200" dirty="0"/>
        </a:p>
      </dsp:txBody>
      <dsp:txXfrm>
        <a:off x="2264410" y="1209151"/>
        <a:ext cx="802386" cy="735520"/>
      </dsp:txXfrm>
    </dsp:sp>
    <dsp:sp modelId="{AA06FD78-7C85-4741-ABDF-26F5861CC771}">
      <dsp:nvSpPr>
        <dsp:cNvPr id="0" name=""/>
        <dsp:cNvSpPr/>
      </dsp:nvSpPr>
      <dsp:spPr>
        <a:xfrm>
          <a:off x="890323" y="863679"/>
          <a:ext cx="1337310" cy="1337310"/>
        </a:xfrm>
        <a:prstGeom prst="ellipse">
          <a:avLst/>
        </a:prstGeom>
        <a:solidFill>
          <a:schemeClr val="accent1">
            <a:lumMod val="75000"/>
            <a:alpha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Local Authorities</a:t>
          </a:r>
          <a:endParaRPr lang="en-GB" sz="1300" kern="1200" dirty="0"/>
        </a:p>
      </dsp:txBody>
      <dsp:txXfrm>
        <a:off x="1016254" y="1209151"/>
        <a:ext cx="802386" cy="73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1" tIns="45360" rIns="90721" bIns="45360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1" tIns="45360" rIns="90721" bIns="4536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1" tIns="45360" rIns="90721" bIns="45360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1" tIns="45360" rIns="90721" bIns="4536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fld id="{E1FDCFFF-AAC6-40BA-A812-4B8449C74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1" tIns="45360" rIns="90721" bIns="45360" numCol="1" anchor="t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1" tIns="45360" rIns="90721" bIns="45360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1" tIns="45360" rIns="90721" bIns="45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1" tIns="45360" rIns="90721" bIns="45360" numCol="1" anchor="b" anchorCtr="0" compatLnSpc="1">
            <a:prstTxWarp prst="textNoShape">
              <a:avLst/>
            </a:prstTxWarp>
          </a:bodyPr>
          <a:lstStyle>
            <a:lvl1pPr defTabSz="90646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1" tIns="45360" rIns="90721" bIns="45360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/>
            </a:lvl1pPr>
          </a:lstStyle>
          <a:p>
            <a:pPr>
              <a:defRPr/>
            </a:pPr>
            <a:fld id="{1CEF09F8-8027-4333-A888-CF334024BD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94F37A-761E-4C8F-9827-8EDA6E763977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z="800" b="1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997CA-B1D8-4BB1-8296-CAB9E2743BD0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997CA-B1D8-4BB1-8296-CAB9E2743BD0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997CA-B1D8-4BB1-8296-CAB9E2743BD0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907CFB-D00E-414D-8086-CD7AE2E1DF6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907CFB-D00E-414D-8086-CD7AE2E1DF62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997CA-B1D8-4BB1-8296-CAB9E2743BD0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997CA-B1D8-4BB1-8296-CAB9E2743BD0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CAP – initial</a:t>
            </a:r>
            <a:r>
              <a:rPr lang="en-GB" sz="1000" baseline="0" dirty="0" smtClean="0">
                <a:latin typeface="Arial" pitchFamily="34" charset="0"/>
                <a:cs typeface="Arial" pitchFamily="34" charset="0"/>
              </a:rPr>
              <a:t> half day re ways of working  and initial group relationship building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aseline="0" dirty="0" smtClean="0">
                <a:latin typeface="Arial" pitchFamily="34" charset="0"/>
                <a:cs typeface="Arial" pitchFamily="34" charset="0"/>
              </a:rPr>
              <a:t>Identifying expectations of teachers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Blend of scholarly</a:t>
            </a:r>
            <a:r>
              <a:rPr lang="en-GB" sz="1000" baseline="0" dirty="0" smtClean="0">
                <a:latin typeface="Arial" pitchFamily="34" charset="0"/>
                <a:cs typeface="Arial" pitchFamily="34" charset="0"/>
              </a:rPr>
              <a:t> activity,  e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xperience and knowledge</a:t>
            </a:r>
            <a:r>
              <a:rPr lang="en-GB" sz="1000" baseline="0" dirty="0" smtClean="0">
                <a:latin typeface="Arial" pitchFamily="34" charset="0"/>
                <a:cs typeface="Arial" pitchFamily="34" charset="0"/>
              </a:rPr>
              <a:t> developed and applied within school settings.</a:t>
            </a:r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  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997CA-B1D8-4BB1-8296-CAB9E2743BD0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997CA-B1D8-4BB1-8296-CAB9E2743BD0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0997CA-B1D8-4BB1-8296-CAB9E2743BD0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899AC66B-9D8A-45B1-839D-CE89293EB0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0EEF2F5A-56D7-4B95-94EA-3E87784EFE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9E24418F-54D7-495F-9761-60F5FC4D9F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F3D4253B-30B5-4B75-860B-386BF261B5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001DB-91DB-4DC5-B03D-2DFDE4A85CF3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A711A-B9D5-48BA-BD91-7C0481C272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58BA1-2EA1-45B0-B104-0396823C7C07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CFC06-8521-4ABA-B8E3-72151A433D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7A915-CEF4-4116-9C13-687B395252D0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8D471-A75D-4364-9398-AE293FF43C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AF814-0628-44E5-AD29-D91D03462477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A384-1B86-45FA-83BE-F7C032AFDD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D4C6-F729-4446-98D5-6997D4ADDE9F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4B863-C172-470C-85C9-87AED7B3B1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96C60-CFBC-48F9-BC95-A7F66D8534A4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F3A34-528E-494E-9939-13073E6E55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AFFC3-695D-40AC-814F-5CEE0D3EE510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66D24-ED1C-4BE7-89FB-7DD367D8E2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16E96DAD-C866-42C6-AE3C-2B074DA3CF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11F5D-2271-4CB5-8A8F-2DD78B67A767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EDE02-74CC-43C8-8F0A-3E4E75AE4D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2B06D-1816-4030-BFBE-C273C9223D15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4076D-AB87-4933-8836-CF2D768262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E4DB-A004-445B-9B93-CDFE117E92D1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6E89F-D841-47FD-80AF-E2B937A5A4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8F287-A57D-4276-8C84-35AE7E515160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9F4D8-9805-4BC0-B76D-F0377FECF6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5F8EB875-3AAE-44F5-8973-421EB027D5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EAA30845-F1CB-4488-9EB3-C7876D6012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0DF5669F-0387-4350-BE26-435D057B6B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9F2CCE47-6055-4E56-A465-5DCE91886B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EAEDC80B-870D-4A88-A3A9-654EAF36FE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FDC01492-BCA2-4233-8370-204A89FA2F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29293D08-2852-4F5F-990F-940E10E1B4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A7C22EC6-D8F4-4612-8179-11F6AFF4E6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9159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DF1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GB" sz="18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DAE4C1"/>
              </a:clrFrom>
              <a:clrTo>
                <a:srgbClr val="DAE4C1">
                  <a:alpha val="0"/>
                </a:srgbClr>
              </a:clrTo>
            </a:clrChange>
          </a:blip>
          <a:srcRect l="5121" t="5183" r="74431" b="80724"/>
          <a:stretch>
            <a:fillRect/>
          </a:stretch>
        </p:blipFill>
        <p:spPr bwMode="auto">
          <a:xfrm>
            <a:off x="122238" y="9525"/>
            <a:ext cx="1757362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  <p:sldLayoutId id="2147484083" r:id="rId12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61ABF7-BADA-4ACA-B1FA-732A57BF1246}" type="datetimeFigureOut">
              <a:rPr lang="en-US"/>
              <a:pPr>
                <a:defRPr/>
              </a:pPr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78C8DC-AA54-4FC3-9D7E-3315EEFB8F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4103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</p:pic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611188" y="1225550"/>
            <a:ext cx="799306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b="1" dirty="0" smtClean="0">
                <a:solidFill>
                  <a:schemeClr val="tx2"/>
                </a:solidFill>
                <a:latin typeface="Tahoma" pitchFamily="34" charset="0"/>
              </a:rPr>
              <a:t>Teacher Education Futures across the UK Scotland</a:t>
            </a:r>
            <a:endParaRPr lang="en-GB" b="1" dirty="0">
              <a:solidFill>
                <a:schemeClr val="tx2"/>
              </a:solidFill>
              <a:latin typeface="Tahoma" pitchFamily="34" charset="0"/>
            </a:endParaRPr>
          </a:p>
          <a:p>
            <a:pPr algn="ctr" eaLnBrk="1" hangingPunct="1"/>
            <a:r>
              <a:rPr lang="en-GB" sz="1800" b="1" i="1" dirty="0" smtClean="0">
                <a:latin typeface="Arial" charset="0"/>
                <a:cs typeface="Arial" charset="0"/>
              </a:rPr>
              <a:t>Moving forward in Partnership</a:t>
            </a:r>
            <a:endParaRPr lang="en-GB" sz="1800" b="1" i="1" dirty="0">
              <a:latin typeface="Arial" charset="0"/>
              <a:cs typeface="Arial" charset="0"/>
            </a:endParaRPr>
          </a:p>
          <a:p>
            <a:pPr algn="ctr" eaLnBrk="1" hangingPunct="1"/>
            <a:endParaRPr lang="en-GB" sz="1600" dirty="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algn="ctr" eaLnBrk="1" hangingPunct="1"/>
            <a:r>
              <a:rPr lang="en-GB" sz="2000" dirty="0" smtClean="0">
                <a:latin typeface="Arial" charset="0"/>
                <a:ea typeface="Times New Roman" pitchFamily="18" charset="0"/>
                <a:cs typeface="Arial" charset="0"/>
              </a:rPr>
              <a:t>14</a:t>
            </a:r>
            <a:r>
              <a:rPr lang="en-GB" sz="2000" baseline="30000" dirty="0" smtClean="0">
                <a:latin typeface="Arial" charset="0"/>
                <a:ea typeface="Times New Roman" pitchFamily="18" charset="0"/>
                <a:cs typeface="Arial" charset="0"/>
              </a:rPr>
              <a:t>th</a:t>
            </a:r>
            <a:r>
              <a:rPr lang="en-GB" sz="2000" dirty="0" smtClean="0">
                <a:latin typeface="Arial" charset="0"/>
                <a:ea typeface="Times New Roman" pitchFamily="18" charset="0"/>
                <a:cs typeface="Arial" charset="0"/>
              </a:rPr>
              <a:t> June 2011</a:t>
            </a:r>
            <a:endParaRPr lang="en-GB" sz="2000" dirty="0">
              <a:latin typeface="Arial" charset="0"/>
              <a:ea typeface="Times New Roman" pitchFamily="18" charset="0"/>
              <a:cs typeface="Arial" charset="0"/>
            </a:endParaRPr>
          </a:p>
          <a:p>
            <a:pPr algn="ctr" eaLnBrk="1" hangingPunct="1"/>
            <a:endParaRPr lang="en-GB" sz="2000" i="1" dirty="0">
              <a:solidFill>
                <a:srgbClr val="800000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en-GB" sz="2800" b="1" dirty="0" smtClean="0">
                <a:solidFill>
                  <a:srgbClr val="800000"/>
                </a:solidFill>
                <a:latin typeface="Century Gothic" pitchFamily="34" charset="0"/>
              </a:rPr>
              <a:t>Different forms of Partnership in </a:t>
            </a:r>
          </a:p>
          <a:p>
            <a:pPr algn="ctr" eaLnBrk="1" hangingPunct="1"/>
            <a:r>
              <a:rPr lang="en-GB" sz="2800" b="1" dirty="0" smtClean="0">
                <a:solidFill>
                  <a:srgbClr val="800000"/>
                </a:solidFill>
                <a:latin typeface="Century Gothic" pitchFamily="34" charset="0"/>
              </a:rPr>
              <a:t>developing practice:</a:t>
            </a:r>
          </a:p>
          <a:p>
            <a:pPr algn="ctr" eaLnBrk="1" hangingPunct="1"/>
            <a:r>
              <a:rPr lang="en-GB" sz="2800" i="1" dirty="0">
                <a:solidFill>
                  <a:srgbClr val="800000"/>
                </a:solidFill>
                <a:latin typeface="Century Gothic" pitchFamily="34" charset="0"/>
              </a:rPr>
              <a:t>s</a:t>
            </a:r>
            <a:r>
              <a:rPr lang="en-GB" sz="2800" i="1" dirty="0" smtClean="0">
                <a:solidFill>
                  <a:srgbClr val="800000"/>
                </a:solidFill>
                <a:latin typeface="Century Gothic" pitchFamily="34" charset="0"/>
              </a:rPr>
              <a:t>haring experiences and perspectives</a:t>
            </a:r>
            <a:endParaRPr lang="en-GB" sz="2800" i="1" dirty="0">
              <a:solidFill>
                <a:srgbClr val="800000"/>
              </a:solidFill>
              <a:latin typeface="Century Gothic" pitchFamily="34" charset="0"/>
            </a:endParaRPr>
          </a:p>
          <a:p>
            <a:pPr algn="ctr" eaLnBrk="1" hangingPunct="1"/>
            <a:endParaRPr lang="en-GB" sz="1800" dirty="0">
              <a:solidFill>
                <a:schemeClr val="tx2"/>
              </a:solidFill>
              <a:latin typeface="Tahoma" pitchFamily="34" charset="0"/>
            </a:endParaRPr>
          </a:p>
          <a:p>
            <a:pPr algn="ctr" eaLnBrk="1" hangingPunct="1"/>
            <a:r>
              <a:rPr lang="en-GB" sz="2000" dirty="0" smtClean="0">
                <a:latin typeface="Arial" charset="0"/>
              </a:rPr>
              <a:t>Jayne Bruce – Director of </a:t>
            </a:r>
            <a:r>
              <a:rPr lang="en-GB" sz="2000" dirty="0" err="1" smtClean="0">
                <a:latin typeface="Arial" charset="0"/>
              </a:rPr>
              <a:t>CfE</a:t>
            </a:r>
            <a:endParaRPr lang="en-GB" sz="2000" dirty="0" smtClean="0">
              <a:latin typeface="Arial" charset="0"/>
            </a:endParaRPr>
          </a:p>
          <a:p>
            <a:pPr algn="ctr" eaLnBrk="1" hangingPunct="1"/>
            <a:r>
              <a:rPr lang="en-GB" sz="1600" i="1" dirty="0" smtClean="0">
                <a:latin typeface="Arial" charset="0"/>
              </a:rPr>
              <a:t>Email: j.h.bruce@abdn.ac.uk</a:t>
            </a:r>
            <a:endParaRPr lang="en-GB" sz="1600" i="1" dirty="0">
              <a:latin typeface="Arial" charset="0"/>
            </a:endParaRPr>
          </a:p>
          <a:p>
            <a:pPr eaLnBrk="1" hangingPunct="1"/>
            <a:r>
              <a:rPr lang="en-GB" sz="1600" dirty="0">
                <a:solidFill>
                  <a:schemeClr val="tx2"/>
                </a:solidFill>
                <a:latin typeface="Arial" charset="0"/>
              </a:rPr>
              <a:t>		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14366" y="371930"/>
            <a:ext cx="52278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800000"/>
                </a:solidFill>
                <a:latin typeface="Century Gothic" pitchFamily="34" charset="0"/>
              </a:rPr>
              <a:t>Implications for moving forward –</a:t>
            </a:r>
          </a:p>
          <a:p>
            <a:r>
              <a:rPr lang="en-GB" b="1" dirty="0" smtClean="0">
                <a:solidFill>
                  <a:srgbClr val="800000"/>
                </a:solidFill>
                <a:latin typeface="Century Gothic" pitchFamily="34" charset="0"/>
              </a:rPr>
              <a:t>some issues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9059" y="1253281"/>
            <a:ext cx="7949682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800000"/>
                </a:solidFill>
                <a:latin typeface="+mn-lt"/>
              </a:rPr>
              <a:t>Perspectives?</a:t>
            </a:r>
          </a:p>
          <a:p>
            <a:pPr lvl="1">
              <a:buFont typeface="Arial" pitchFamily="34" charset="0"/>
              <a:buChar char="•"/>
            </a:pPr>
            <a:r>
              <a:rPr lang="en-GB" sz="1800" i="1" dirty="0" smtClean="0">
                <a:latin typeface="+mn-lt"/>
              </a:rPr>
              <a:t>Shared understandings and recognition of priorities/constraints.</a:t>
            </a:r>
          </a:p>
          <a:p>
            <a:pPr lvl="1">
              <a:buFont typeface="Arial" pitchFamily="34" charset="0"/>
              <a:buChar char="•"/>
            </a:pPr>
            <a:r>
              <a:rPr lang="en-GB" sz="1800" i="1" dirty="0" smtClean="0">
                <a:latin typeface="+mn-lt"/>
              </a:rPr>
              <a:t>Scholarship, experience and knowledge (evidence/outcomes)</a:t>
            </a:r>
          </a:p>
          <a:p>
            <a:pPr lvl="1"/>
            <a:endParaRPr lang="en-GB" i="1" dirty="0" smtClean="0">
              <a:latin typeface="+mn-lt"/>
            </a:endParaRPr>
          </a:p>
          <a:p>
            <a:r>
              <a:rPr lang="en-GB" sz="2000" dirty="0" smtClean="0">
                <a:solidFill>
                  <a:srgbClr val="800000"/>
                </a:solidFill>
                <a:latin typeface="+mn-lt"/>
              </a:rPr>
              <a:t>Sustainability?</a:t>
            </a:r>
          </a:p>
          <a:p>
            <a:pPr lvl="1">
              <a:buFont typeface="Arial" pitchFamily="34" charset="0"/>
              <a:buChar char="•"/>
            </a:pPr>
            <a:r>
              <a:rPr lang="en-GB" sz="1800" i="1" dirty="0" smtClean="0">
                <a:latin typeface="+mn-lt"/>
              </a:rPr>
              <a:t> Genuine partnerships – long-term quality improvement for all schools</a:t>
            </a:r>
          </a:p>
          <a:p>
            <a:pPr lvl="1"/>
            <a:r>
              <a:rPr lang="en-GB" sz="1800" i="1" dirty="0" smtClean="0">
                <a:latin typeface="+mn-lt"/>
              </a:rPr>
              <a:t>  and the professional development of all teachers.</a:t>
            </a:r>
          </a:p>
          <a:p>
            <a:r>
              <a:rPr lang="en-GB" i="1" dirty="0" smtClean="0">
                <a:latin typeface="+mn-lt"/>
              </a:rPr>
              <a:t>	</a:t>
            </a:r>
            <a:endParaRPr lang="en-US" i="1" dirty="0" smtClean="0">
              <a:latin typeface="+mn-lt"/>
            </a:endParaRPr>
          </a:p>
          <a:p>
            <a:r>
              <a:rPr lang="en-GB" sz="2000" dirty="0" smtClean="0">
                <a:solidFill>
                  <a:srgbClr val="800000"/>
                </a:solidFill>
                <a:latin typeface="+mn-lt"/>
              </a:rPr>
              <a:t> Engagement – interchangeable?</a:t>
            </a:r>
          </a:p>
          <a:p>
            <a:pPr marL="444500" lvl="1">
              <a:buFont typeface="Arial" pitchFamily="34" charset="0"/>
              <a:buChar char="•"/>
            </a:pPr>
            <a:r>
              <a:rPr lang="en-GB" sz="2000" i="1" dirty="0" smtClean="0">
                <a:latin typeface="+mn-lt"/>
              </a:rPr>
              <a:t>  </a:t>
            </a:r>
            <a:r>
              <a:rPr lang="en-GB" sz="1800" i="1" dirty="0" smtClean="0">
                <a:latin typeface="+mn-lt"/>
              </a:rPr>
              <a:t>Where do we see the branches of the profession as </a:t>
            </a:r>
          </a:p>
          <a:p>
            <a:pPr marL="0" lvl="1"/>
            <a:r>
              <a:rPr lang="en-GB" sz="1800" i="1" dirty="0" smtClean="0">
                <a:latin typeface="+mn-lt"/>
              </a:rPr>
              <a:t>           interchangeable?</a:t>
            </a:r>
          </a:p>
          <a:p>
            <a:pPr marL="444500" lvl="1">
              <a:buFont typeface="Arial" pitchFamily="34" charset="0"/>
              <a:buChar char="•"/>
            </a:pPr>
            <a:r>
              <a:rPr lang="en-GB" sz="1800" i="1" dirty="0" smtClean="0">
                <a:latin typeface="+mn-lt"/>
              </a:rPr>
              <a:t>   The benefits of the rise of professional confidence and </a:t>
            </a:r>
          </a:p>
          <a:p>
            <a:pPr marL="0" lvl="1"/>
            <a:r>
              <a:rPr lang="en-GB" sz="1800" i="1" dirty="0" smtClean="0">
                <a:latin typeface="+mn-lt"/>
              </a:rPr>
              <a:t>           commitment of teachers through co-equal partnership working –</a:t>
            </a:r>
          </a:p>
          <a:p>
            <a:pPr marL="0" lvl="1"/>
            <a:r>
              <a:rPr lang="en-GB" sz="1800" i="1" dirty="0" smtClean="0">
                <a:latin typeface="+mn-lt"/>
              </a:rPr>
              <a:t>           </a:t>
            </a:r>
            <a:r>
              <a:rPr lang="en-GB" sz="1800" b="1" i="1" dirty="0" smtClean="0">
                <a:latin typeface="+mn-lt"/>
              </a:rPr>
              <a:t>professional learning continuum.</a:t>
            </a:r>
          </a:p>
          <a:p>
            <a:pPr marL="0" lvl="1"/>
            <a:r>
              <a:rPr lang="en-GB" sz="2000" i="1" dirty="0" smtClean="0">
                <a:latin typeface="+mn-lt"/>
              </a:rPr>
              <a:t> </a:t>
            </a:r>
          </a:p>
          <a:p>
            <a:endParaRPr lang="en-GB" sz="1800" b="1" dirty="0" smtClean="0"/>
          </a:p>
          <a:p>
            <a:pPr marL="444500">
              <a:buFont typeface="Arial" pitchFamily="34" charset="0"/>
              <a:buChar char="•"/>
            </a:pPr>
            <a:endParaRPr lang="en-GB" sz="1800" b="1" dirty="0" smtClean="0"/>
          </a:p>
          <a:p>
            <a:pPr marL="444500">
              <a:buFont typeface="Arial" pitchFamily="34" charset="0"/>
              <a:buChar char="•"/>
            </a:pPr>
            <a:endParaRPr lang="en-GB" sz="1800" i="1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en-GB" i="1" dirty="0" smtClean="0">
              <a:solidFill>
                <a:srgbClr val="C00000"/>
              </a:solidFill>
              <a:latin typeface="+mn-lt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i="1" dirty="0" smtClean="0">
              <a:solidFill>
                <a:srgbClr val="C00000"/>
              </a:solidFill>
              <a:latin typeface="+mn-lt"/>
            </a:endParaRPr>
          </a:p>
          <a:p>
            <a:r>
              <a:rPr lang="en-GB" sz="1800" i="1" dirty="0" smtClean="0">
                <a:solidFill>
                  <a:srgbClr val="C00000"/>
                </a:solidFill>
                <a:latin typeface="+mn-lt"/>
              </a:rPr>
              <a:t>            </a:t>
            </a:r>
            <a:endParaRPr lang="en-GB" i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14366" y="371930"/>
            <a:ext cx="52278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800000"/>
                </a:solidFill>
                <a:latin typeface="Century Gothic" pitchFamily="34" charset="0"/>
              </a:rPr>
              <a:t>Implications for moving forward –</a:t>
            </a:r>
          </a:p>
          <a:p>
            <a:r>
              <a:rPr lang="en-GB" b="1" dirty="0" smtClean="0">
                <a:solidFill>
                  <a:srgbClr val="800000"/>
                </a:solidFill>
                <a:latin typeface="Century Gothic" pitchFamily="34" charset="0"/>
              </a:rPr>
              <a:t>some issues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9059" y="1253281"/>
            <a:ext cx="794968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+mn-lt"/>
              </a:rPr>
              <a:t>	</a:t>
            </a:r>
            <a:endParaRPr lang="en-US" i="1" dirty="0" smtClean="0">
              <a:latin typeface="+mn-lt"/>
            </a:endParaRPr>
          </a:p>
          <a:p>
            <a:r>
              <a:rPr lang="en-GB" sz="2000" dirty="0" smtClean="0">
                <a:solidFill>
                  <a:srgbClr val="800000"/>
                </a:solidFill>
                <a:latin typeface="+mn-lt"/>
              </a:rPr>
              <a:t> </a:t>
            </a:r>
            <a:r>
              <a:rPr lang="en-GB" sz="2000" dirty="0" smtClean="0">
                <a:solidFill>
                  <a:srgbClr val="800000"/>
                </a:solidFill>
                <a:latin typeface="+mn-lt"/>
              </a:rPr>
              <a:t>Leadership</a:t>
            </a:r>
          </a:p>
          <a:p>
            <a:endParaRPr lang="en-GB" sz="2000" dirty="0" smtClean="0">
              <a:solidFill>
                <a:srgbClr val="800000"/>
              </a:solidFill>
              <a:latin typeface="+mn-lt"/>
            </a:endParaRPr>
          </a:p>
          <a:p>
            <a:pPr marL="444500" lvl="1">
              <a:buFont typeface="Arial" pitchFamily="34" charset="0"/>
              <a:buChar char="•"/>
            </a:pPr>
            <a:r>
              <a:rPr lang="en-GB" sz="2000" i="1" dirty="0" smtClean="0">
                <a:latin typeface="+mn-lt"/>
              </a:rPr>
              <a:t>  </a:t>
            </a:r>
            <a:r>
              <a:rPr lang="en-GB" sz="1800" i="1" dirty="0" smtClean="0">
                <a:latin typeface="+mn-lt"/>
              </a:rPr>
              <a:t> </a:t>
            </a:r>
            <a:r>
              <a:rPr lang="en-GB" sz="1800" i="1" dirty="0" smtClean="0">
                <a:latin typeface="+mn-lt"/>
              </a:rPr>
              <a:t>T</a:t>
            </a:r>
            <a:r>
              <a:rPr lang="en-GB" sz="1800" i="1" dirty="0" smtClean="0">
                <a:latin typeface="+mn-lt"/>
              </a:rPr>
              <a:t>rust in staff and give them more freedom to steer the quality</a:t>
            </a:r>
          </a:p>
          <a:p>
            <a:pPr marL="444500" lvl="1"/>
            <a:r>
              <a:rPr lang="en-GB" sz="1800" i="1" dirty="0" smtClean="0">
                <a:latin typeface="+mn-lt"/>
              </a:rPr>
              <a:t> </a:t>
            </a:r>
            <a:r>
              <a:rPr lang="en-GB" sz="1800" i="1" dirty="0" smtClean="0">
                <a:latin typeface="+mn-lt"/>
              </a:rPr>
              <a:t>   </a:t>
            </a:r>
            <a:r>
              <a:rPr lang="en-GB" sz="1800" i="1" dirty="0" smtClean="0">
                <a:latin typeface="+mn-lt"/>
              </a:rPr>
              <a:t> improvement and partnership practices?</a:t>
            </a:r>
            <a:endParaRPr lang="en-GB" sz="1800" i="1" smtClean="0">
              <a:latin typeface="+mn-lt"/>
            </a:endParaRPr>
          </a:p>
          <a:p>
            <a:pPr marL="444500" lvl="1"/>
            <a:endParaRPr lang="en-GB" sz="2000" dirty="0" smtClean="0">
              <a:solidFill>
                <a:srgbClr val="800000"/>
              </a:solidFill>
              <a:latin typeface="+mn-lt"/>
            </a:endParaRPr>
          </a:p>
          <a:p>
            <a:endParaRPr lang="en-GB" sz="2000" dirty="0" smtClean="0">
              <a:solidFill>
                <a:srgbClr val="800000"/>
              </a:solidFill>
              <a:latin typeface="+mn-lt"/>
            </a:endParaRPr>
          </a:p>
          <a:p>
            <a:r>
              <a:rPr lang="en-GB" sz="2000" dirty="0" smtClean="0">
                <a:solidFill>
                  <a:srgbClr val="800000"/>
                </a:solidFill>
                <a:latin typeface="+mn-lt"/>
              </a:rPr>
              <a:t>Resourcing?</a:t>
            </a:r>
          </a:p>
          <a:p>
            <a:endParaRPr lang="en-GB" sz="2000" dirty="0" smtClean="0">
              <a:solidFill>
                <a:srgbClr val="800000"/>
              </a:solidFill>
              <a:latin typeface="+mn-lt"/>
            </a:endParaRPr>
          </a:p>
          <a:p>
            <a:pPr marL="444500">
              <a:buFont typeface="Arial" pitchFamily="34" charset="0"/>
              <a:buChar char="•"/>
            </a:pPr>
            <a:r>
              <a:rPr lang="en-GB" sz="2000" dirty="0" smtClean="0">
                <a:latin typeface="+mn-lt"/>
              </a:rPr>
              <a:t>   </a:t>
            </a:r>
            <a:r>
              <a:rPr lang="en-GB" sz="1800" i="1" dirty="0" smtClean="0">
                <a:latin typeface="+mn-lt"/>
              </a:rPr>
              <a:t>Decisions about priorities?</a:t>
            </a:r>
          </a:p>
          <a:p>
            <a:pPr marL="444500">
              <a:buFont typeface="Arial" pitchFamily="34" charset="0"/>
              <a:buChar char="•"/>
            </a:pPr>
            <a:r>
              <a:rPr lang="en-GB" sz="1800" i="1" dirty="0" smtClean="0">
                <a:latin typeface="+mn-lt"/>
              </a:rPr>
              <a:t>   Context of </a:t>
            </a:r>
            <a:r>
              <a:rPr lang="en-GB" sz="1800" i="1" dirty="0" err="1" smtClean="0">
                <a:latin typeface="+mn-lt"/>
              </a:rPr>
              <a:t>McCormac</a:t>
            </a:r>
            <a:r>
              <a:rPr lang="en-GB" sz="1800" i="1" dirty="0" smtClean="0">
                <a:latin typeface="+mn-lt"/>
              </a:rPr>
              <a:t> – Teacher Employment Review. </a:t>
            </a:r>
            <a:endParaRPr lang="en-GB" sz="1800" b="1" dirty="0" smtClean="0"/>
          </a:p>
          <a:p>
            <a:pPr marL="444500">
              <a:buFont typeface="Arial" pitchFamily="34" charset="0"/>
              <a:buChar char="•"/>
            </a:pPr>
            <a:endParaRPr lang="en-GB" sz="1800" b="1" dirty="0" smtClean="0"/>
          </a:p>
          <a:p>
            <a:pPr marL="444500">
              <a:buFont typeface="Arial" pitchFamily="34" charset="0"/>
              <a:buChar char="•"/>
            </a:pPr>
            <a:endParaRPr lang="en-GB" sz="1800" i="1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endParaRPr lang="en-GB" i="1" dirty="0" smtClean="0">
              <a:solidFill>
                <a:srgbClr val="C00000"/>
              </a:solidFill>
              <a:latin typeface="+mn-lt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i="1" dirty="0" smtClean="0">
              <a:solidFill>
                <a:srgbClr val="C00000"/>
              </a:solidFill>
              <a:latin typeface="+mn-lt"/>
            </a:endParaRPr>
          </a:p>
          <a:p>
            <a:r>
              <a:rPr lang="en-GB" sz="1800" i="1" dirty="0" smtClean="0">
                <a:solidFill>
                  <a:srgbClr val="C00000"/>
                </a:solidFill>
                <a:latin typeface="+mn-lt"/>
              </a:rPr>
              <a:t>            </a:t>
            </a:r>
            <a:endParaRPr lang="en-GB" i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66766" y="918030"/>
            <a:ext cx="3856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800000"/>
                </a:solidFill>
                <a:latin typeface="Century Gothic" pitchFamily="34" charset="0"/>
              </a:rPr>
              <a:t>Presentation outline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9059" y="1634281"/>
            <a:ext cx="794968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i="1" dirty="0" smtClean="0">
                <a:solidFill>
                  <a:srgbClr val="C00000"/>
                </a:solidFill>
                <a:latin typeface="+mn-lt"/>
              </a:rPr>
              <a:t>    Context for recent partnership models in University of</a:t>
            </a:r>
          </a:p>
          <a:p>
            <a:r>
              <a:rPr lang="en-GB" i="1" dirty="0" smtClean="0">
                <a:solidFill>
                  <a:srgbClr val="C00000"/>
                </a:solidFill>
                <a:latin typeface="+mn-lt"/>
              </a:rPr>
              <a:t>       Aberdeen</a:t>
            </a:r>
            <a:endParaRPr lang="en-GB" sz="1800" i="1" dirty="0" smtClean="0">
              <a:solidFill>
                <a:srgbClr val="C00000"/>
              </a:solidFill>
              <a:latin typeface="+mn-lt"/>
            </a:endParaRPr>
          </a:p>
          <a:p>
            <a:endParaRPr lang="en-GB" i="1" dirty="0" smtClean="0">
              <a:solidFill>
                <a:srgbClr val="C00000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GB" i="1" dirty="0" smtClean="0">
                <a:solidFill>
                  <a:srgbClr val="C00000"/>
                </a:solidFill>
                <a:latin typeface="+mn-lt"/>
              </a:rPr>
              <a:t>    Principles for our Partnership Working</a:t>
            </a:r>
          </a:p>
          <a:p>
            <a:endParaRPr lang="en-GB" i="1" dirty="0" smtClean="0">
              <a:solidFill>
                <a:srgbClr val="C00000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GB" i="1" dirty="0" smtClean="0">
                <a:solidFill>
                  <a:srgbClr val="C00000"/>
                </a:solidFill>
                <a:latin typeface="+mn-lt"/>
              </a:rPr>
              <a:t>    Our experiences June 2010 – June 2011</a:t>
            </a:r>
          </a:p>
          <a:p>
            <a:endParaRPr lang="en-GB" i="1" dirty="0" smtClean="0">
              <a:solidFill>
                <a:srgbClr val="C00000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GB" i="1" dirty="0" smtClean="0">
                <a:solidFill>
                  <a:srgbClr val="C00000"/>
                </a:solidFill>
                <a:latin typeface="+mn-lt"/>
              </a:rPr>
              <a:t>    Implications for moving forward</a:t>
            </a:r>
          </a:p>
          <a:p>
            <a:r>
              <a:rPr lang="en-GB" sz="1800" i="1" dirty="0" smtClean="0">
                <a:solidFill>
                  <a:srgbClr val="C00000"/>
                </a:solidFill>
                <a:latin typeface="+mn-lt"/>
              </a:rPr>
              <a:t>            </a:t>
            </a:r>
            <a:endParaRPr lang="en-GB" i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588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684213" y="1700213"/>
            <a:ext cx="6481762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endParaRPr lang="en-GB" sz="2000" i="1">
              <a:solidFill>
                <a:srgbClr val="4D4D4D"/>
              </a:solidFill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GB" sz="3200">
              <a:latin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544696" y="324087"/>
            <a:ext cx="61928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 dirty="0">
                <a:solidFill>
                  <a:srgbClr val="800000"/>
                </a:solidFill>
                <a:latin typeface="Century Gothic" pitchFamily="34" charset="0"/>
              </a:rPr>
              <a:t>Context  for Scottish Government </a:t>
            </a:r>
            <a:r>
              <a:rPr lang="en-GB" sz="2800" b="1" dirty="0" smtClean="0">
                <a:solidFill>
                  <a:srgbClr val="800000"/>
                </a:solidFill>
                <a:latin typeface="Century Gothic" pitchFamily="34" charset="0"/>
              </a:rPr>
              <a:t>projects </a:t>
            </a:r>
            <a:endParaRPr lang="en-US" sz="2800" b="1" dirty="0">
              <a:solidFill>
                <a:srgbClr val="800000"/>
              </a:solidFill>
              <a:latin typeface="Century Gothic" pitchFamily="34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-350195" y="1202447"/>
          <a:ext cx="10019489" cy="4264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684213" y="1700213"/>
            <a:ext cx="6481762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endParaRPr lang="en-GB" sz="2000" i="1">
              <a:solidFill>
                <a:srgbClr val="4D4D4D"/>
              </a:solidFill>
              <a:latin typeface="Tahoma" pitchFamily="34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GB" sz="3200">
              <a:latin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722865" y="2205641"/>
            <a:ext cx="211522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800000"/>
                </a:solidFill>
                <a:latin typeface="Century Gothic" pitchFamily="34" charset="0"/>
              </a:rPr>
              <a:t>Principles for Partnership</a:t>
            </a:r>
          </a:p>
          <a:p>
            <a:pPr algn="ctr"/>
            <a:r>
              <a:rPr lang="en-GB" sz="2800" b="1" dirty="0" smtClean="0">
                <a:solidFill>
                  <a:srgbClr val="800000"/>
                </a:solidFill>
                <a:latin typeface="Century Gothic" pitchFamily="34" charset="0"/>
              </a:rPr>
              <a:t> working</a:t>
            </a:r>
          </a:p>
        </p:txBody>
      </p:sp>
      <p:sp>
        <p:nvSpPr>
          <p:cNvPr id="8" name="Circular Arrow 7"/>
          <p:cNvSpPr/>
          <p:nvPr/>
        </p:nvSpPr>
        <p:spPr>
          <a:xfrm>
            <a:off x="1186249" y="562549"/>
            <a:ext cx="6388823" cy="4545069"/>
          </a:xfrm>
          <a:prstGeom prst="circularArrow">
            <a:avLst>
              <a:gd name="adj1" fmla="val 5274"/>
              <a:gd name="adj2" fmla="val 312630"/>
              <a:gd name="adj3" fmla="val 14221712"/>
              <a:gd name="adj4" fmla="val 17130776"/>
              <a:gd name="adj5" fmla="val 5477"/>
            </a:avLst>
          </a:prstGeom>
          <a:scene3d>
            <a:camera prst="perspectiveLeft" zoom="91000"/>
            <a:lightRig rig="threePt" dir="t">
              <a:rot lat="0" lon="0" rev="20640000"/>
            </a:lightRig>
          </a:scene3d>
          <a:sp3d z="-161800" extrusionH="600" contourW="3000">
            <a:bevelT w="48600" h="18600" prst="relaxedInset"/>
            <a:bevelB w="48600" h="8600" prst="relaxedInset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545123" y="2099185"/>
            <a:ext cx="2764296" cy="1663921"/>
          </a:xfrm>
          <a:custGeom>
            <a:avLst/>
            <a:gdLst>
              <a:gd name="connsiteX0" fmla="*/ 0 w 2153911"/>
              <a:gd name="connsiteY0" fmla="*/ 179496 h 1076955"/>
              <a:gd name="connsiteX1" fmla="*/ 52573 w 2153911"/>
              <a:gd name="connsiteY1" fmla="*/ 52573 h 1076955"/>
              <a:gd name="connsiteX2" fmla="*/ 179496 w 2153911"/>
              <a:gd name="connsiteY2" fmla="*/ 0 h 1076955"/>
              <a:gd name="connsiteX3" fmla="*/ 1974415 w 2153911"/>
              <a:gd name="connsiteY3" fmla="*/ 0 h 1076955"/>
              <a:gd name="connsiteX4" fmla="*/ 2101338 w 2153911"/>
              <a:gd name="connsiteY4" fmla="*/ 52573 h 1076955"/>
              <a:gd name="connsiteX5" fmla="*/ 2153911 w 2153911"/>
              <a:gd name="connsiteY5" fmla="*/ 179496 h 1076955"/>
              <a:gd name="connsiteX6" fmla="*/ 2153911 w 2153911"/>
              <a:gd name="connsiteY6" fmla="*/ 897459 h 1076955"/>
              <a:gd name="connsiteX7" fmla="*/ 2101338 w 2153911"/>
              <a:gd name="connsiteY7" fmla="*/ 1024382 h 1076955"/>
              <a:gd name="connsiteX8" fmla="*/ 1974415 w 2153911"/>
              <a:gd name="connsiteY8" fmla="*/ 1076955 h 1076955"/>
              <a:gd name="connsiteX9" fmla="*/ 179496 w 2153911"/>
              <a:gd name="connsiteY9" fmla="*/ 1076955 h 1076955"/>
              <a:gd name="connsiteX10" fmla="*/ 52573 w 2153911"/>
              <a:gd name="connsiteY10" fmla="*/ 1024382 h 1076955"/>
              <a:gd name="connsiteX11" fmla="*/ 0 w 2153911"/>
              <a:gd name="connsiteY11" fmla="*/ 897459 h 1076955"/>
              <a:gd name="connsiteX12" fmla="*/ 0 w 2153911"/>
              <a:gd name="connsiteY12" fmla="*/ 179496 h 1076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3911" h="1076955">
                <a:moveTo>
                  <a:pt x="0" y="179496"/>
                </a:moveTo>
                <a:cubicBezTo>
                  <a:pt x="0" y="131891"/>
                  <a:pt x="18911" y="86235"/>
                  <a:pt x="52573" y="52573"/>
                </a:cubicBezTo>
                <a:cubicBezTo>
                  <a:pt x="86235" y="18911"/>
                  <a:pt x="131891" y="0"/>
                  <a:pt x="179496" y="0"/>
                </a:cubicBezTo>
                <a:lnTo>
                  <a:pt x="1974415" y="0"/>
                </a:lnTo>
                <a:cubicBezTo>
                  <a:pt x="2022020" y="0"/>
                  <a:pt x="2067676" y="18911"/>
                  <a:pt x="2101338" y="52573"/>
                </a:cubicBezTo>
                <a:cubicBezTo>
                  <a:pt x="2135000" y="86235"/>
                  <a:pt x="2153911" y="131891"/>
                  <a:pt x="2153911" y="179496"/>
                </a:cubicBezTo>
                <a:lnTo>
                  <a:pt x="2153911" y="897459"/>
                </a:lnTo>
                <a:cubicBezTo>
                  <a:pt x="2153911" y="945064"/>
                  <a:pt x="2135000" y="990720"/>
                  <a:pt x="2101338" y="1024382"/>
                </a:cubicBezTo>
                <a:cubicBezTo>
                  <a:pt x="2067676" y="1058044"/>
                  <a:pt x="2022020" y="1076955"/>
                  <a:pt x="1974415" y="1076955"/>
                </a:cubicBezTo>
                <a:lnTo>
                  <a:pt x="179496" y="1076955"/>
                </a:lnTo>
                <a:cubicBezTo>
                  <a:pt x="131891" y="1076955"/>
                  <a:pt x="86235" y="1058044"/>
                  <a:pt x="52573" y="1024382"/>
                </a:cubicBezTo>
                <a:cubicBezTo>
                  <a:pt x="18911" y="990720"/>
                  <a:pt x="0" y="945064"/>
                  <a:pt x="0" y="897459"/>
                </a:cubicBezTo>
                <a:lnTo>
                  <a:pt x="0" y="179496"/>
                </a:lnTo>
                <a:close/>
              </a:path>
            </a:pathLst>
          </a:custGeom>
          <a:solidFill>
            <a:srgbClr val="FF99FF"/>
          </a:solidFill>
          <a:scene3d>
            <a:camera prst="perspectiveLeft" zoom="91000"/>
            <a:lightRig rig="threePt" dir="t">
              <a:rot lat="0" lon="0" rev="20640000"/>
            </a:lightRig>
          </a:scene3d>
          <a:sp3d extrusionH="50600" prstMaterial="metal">
            <a:bevelT w="101600" h="80600" prst="relaxedInset"/>
            <a:bevelB w="80600" h="806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shade val="80000"/>
              <a:hueOff val="-474128"/>
              <a:satOff val="-42289"/>
              <a:lumOff val="23462"/>
              <a:alphaOff val="0"/>
            </a:schemeClr>
          </a:fillRef>
          <a:effectRef idx="1">
            <a:schemeClr val="accent5">
              <a:shade val="80000"/>
              <a:hueOff val="-474128"/>
              <a:satOff val="-42289"/>
              <a:lumOff val="23462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13533" tIns="113533" rIns="113533" bIns="113533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kern="1200" dirty="0" smtClean="0"/>
              <a:t>Partnership 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kern="1200" dirty="0" smtClean="0"/>
              <a:t>in ITE</a:t>
            </a:r>
          </a:p>
        </p:txBody>
      </p:sp>
      <p:sp>
        <p:nvSpPr>
          <p:cNvPr id="11" name="Freeform 10"/>
          <p:cNvSpPr/>
          <p:nvPr/>
        </p:nvSpPr>
        <p:spPr>
          <a:xfrm>
            <a:off x="3593622" y="4422234"/>
            <a:ext cx="2508239" cy="1340768"/>
          </a:xfrm>
          <a:custGeom>
            <a:avLst/>
            <a:gdLst>
              <a:gd name="connsiteX0" fmla="*/ 0 w 2153911"/>
              <a:gd name="connsiteY0" fmla="*/ 179496 h 1076955"/>
              <a:gd name="connsiteX1" fmla="*/ 52573 w 2153911"/>
              <a:gd name="connsiteY1" fmla="*/ 52573 h 1076955"/>
              <a:gd name="connsiteX2" fmla="*/ 179496 w 2153911"/>
              <a:gd name="connsiteY2" fmla="*/ 0 h 1076955"/>
              <a:gd name="connsiteX3" fmla="*/ 1974415 w 2153911"/>
              <a:gd name="connsiteY3" fmla="*/ 0 h 1076955"/>
              <a:gd name="connsiteX4" fmla="*/ 2101338 w 2153911"/>
              <a:gd name="connsiteY4" fmla="*/ 52573 h 1076955"/>
              <a:gd name="connsiteX5" fmla="*/ 2153911 w 2153911"/>
              <a:gd name="connsiteY5" fmla="*/ 179496 h 1076955"/>
              <a:gd name="connsiteX6" fmla="*/ 2153911 w 2153911"/>
              <a:gd name="connsiteY6" fmla="*/ 897459 h 1076955"/>
              <a:gd name="connsiteX7" fmla="*/ 2101338 w 2153911"/>
              <a:gd name="connsiteY7" fmla="*/ 1024382 h 1076955"/>
              <a:gd name="connsiteX8" fmla="*/ 1974415 w 2153911"/>
              <a:gd name="connsiteY8" fmla="*/ 1076955 h 1076955"/>
              <a:gd name="connsiteX9" fmla="*/ 179496 w 2153911"/>
              <a:gd name="connsiteY9" fmla="*/ 1076955 h 1076955"/>
              <a:gd name="connsiteX10" fmla="*/ 52573 w 2153911"/>
              <a:gd name="connsiteY10" fmla="*/ 1024382 h 1076955"/>
              <a:gd name="connsiteX11" fmla="*/ 0 w 2153911"/>
              <a:gd name="connsiteY11" fmla="*/ 897459 h 1076955"/>
              <a:gd name="connsiteX12" fmla="*/ 0 w 2153911"/>
              <a:gd name="connsiteY12" fmla="*/ 179496 h 1076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3911" h="1076955">
                <a:moveTo>
                  <a:pt x="0" y="179496"/>
                </a:moveTo>
                <a:cubicBezTo>
                  <a:pt x="0" y="131891"/>
                  <a:pt x="18911" y="86235"/>
                  <a:pt x="52573" y="52573"/>
                </a:cubicBezTo>
                <a:cubicBezTo>
                  <a:pt x="86235" y="18911"/>
                  <a:pt x="131891" y="0"/>
                  <a:pt x="179496" y="0"/>
                </a:cubicBezTo>
                <a:lnTo>
                  <a:pt x="1974415" y="0"/>
                </a:lnTo>
                <a:cubicBezTo>
                  <a:pt x="2022020" y="0"/>
                  <a:pt x="2067676" y="18911"/>
                  <a:pt x="2101338" y="52573"/>
                </a:cubicBezTo>
                <a:cubicBezTo>
                  <a:pt x="2135000" y="86235"/>
                  <a:pt x="2153911" y="131891"/>
                  <a:pt x="2153911" y="179496"/>
                </a:cubicBezTo>
                <a:lnTo>
                  <a:pt x="2153911" y="897459"/>
                </a:lnTo>
                <a:cubicBezTo>
                  <a:pt x="2153911" y="945064"/>
                  <a:pt x="2135000" y="990720"/>
                  <a:pt x="2101338" y="1024382"/>
                </a:cubicBezTo>
                <a:cubicBezTo>
                  <a:pt x="2067676" y="1058044"/>
                  <a:pt x="2022020" y="1076955"/>
                  <a:pt x="1974415" y="1076955"/>
                </a:cubicBezTo>
                <a:lnTo>
                  <a:pt x="179496" y="1076955"/>
                </a:lnTo>
                <a:cubicBezTo>
                  <a:pt x="131891" y="1076955"/>
                  <a:pt x="86235" y="1058044"/>
                  <a:pt x="52573" y="1024382"/>
                </a:cubicBezTo>
                <a:cubicBezTo>
                  <a:pt x="18911" y="990720"/>
                  <a:pt x="0" y="945064"/>
                  <a:pt x="0" y="897459"/>
                </a:cubicBezTo>
                <a:lnTo>
                  <a:pt x="0" y="17949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scene3d>
            <a:camera prst="perspectiveLeft" zoom="91000"/>
            <a:lightRig rig="threePt" dir="t">
              <a:rot lat="0" lon="0" rev="20640000"/>
            </a:lightRig>
          </a:scene3d>
          <a:sp3d extrusionH="50600" prstMaterial="metal">
            <a:bevelT w="101600" h="80600" prst="relaxedInset"/>
            <a:bevelB w="80600" h="806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shade val="80000"/>
              <a:hueOff val="-316086"/>
              <a:satOff val="-28193"/>
              <a:lumOff val="15641"/>
              <a:alphaOff val="0"/>
            </a:schemeClr>
          </a:fillRef>
          <a:effectRef idx="1">
            <a:schemeClr val="accent5">
              <a:shade val="80000"/>
              <a:hueOff val="-316086"/>
              <a:satOff val="-28193"/>
              <a:lumOff val="15641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0203" tIns="140203" rIns="140203" bIns="140203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Aft>
                <a:spcPct val="35000"/>
              </a:spcAft>
            </a:pPr>
            <a:r>
              <a:rPr lang="en-GB" sz="2800" dirty="0" smtClean="0"/>
              <a:t>Collaboration</a:t>
            </a:r>
          </a:p>
        </p:txBody>
      </p:sp>
      <p:sp>
        <p:nvSpPr>
          <p:cNvPr id="12" name="Freeform 11"/>
          <p:cNvSpPr/>
          <p:nvPr/>
        </p:nvSpPr>
        <p:spPr>
          <a:xfrm>
            <a:off x="6456565" y="2462541"/>
            <a:ext cx="2687435" cy="1423659"/>
          </a:xfrm>
          <a:custGeom>
            <a:avLst/>
            <a:gdLst>
              <a:gd name="connsiteX0" fmla="*/ 0 w 2153911"/>
              <a:gd name="connsiteY0" fmla="*/ 179496 h 1076955"/>
              <a:gd name="connsiteX1" fmla="*/ 52573 w 2153911"/>
              <a:gd name="connsiteY1" fmla="*/ 52573 h 1076955"/>
              <a:gd name="connsiteX2" fmla="*/ 179496 w 2153911"/>
              <a:gd name="connsiteY2" fmla="*/ 0 h 1076955"/>
              <a:gd name="connsiteX3" fmla="*/ 1974415 w 2153911"/>
              <a:gd name="connsiteY3" fmla="*/ 0 h 1076955"/>
              <a:gd name="connsiteX4" fmla="*/ 2101338 w 2153911"/>
              <a:gd name="connsiteY4" fmla="*/ 52573 h 1076955"/>
              <a:gd name="connsiteX5" fmla="*/ 2153911 w 2153911"/>
              <a:gd name="connsiteY5" fmla="*/ 179496 h 1076955"/>
              <a:gd name="connsiteX6" fmla="*/ 2153911 w 2153911"/>
              <a:gd name="connsiteY6" fmla="*/ 897459 h 1076955"/>
              <a:gd name="connsiteX7" fmla="*/ 2101338 w 2153911"/>
              <a:gd name="connsiteY7" fmla="*/ 1024382 h 1076955"/>
              <a:gd name="connsiteX8" fmla="*/ 1974415 w 2153911"/>
              <a:gd name="connsiteY8" fmla="*/ 1076955 h 1076955"/>
              <a:gd name="connsiteX9" fmla="*/ 179496 w 2153911"/>
              <a:gd name="connsiteY9" fmla="*/ 1076955 h 1076955"/>
              <a:gd name="connsiteX10" fmla="*/ 52573 w 2153911"/>
              <a:gd name="connsiteY10" fmla="*/ 1024382 h 1076955"/>
              <a:gd name="connsiteX11" fmla="*/ 0 w 2153911"/>
              <a:gd name="connsiteY11" fmla="*/ 897459 h 1076955"/>
              <a:gd name="connsiteX12" fmla="*/ 0 w 2153911"/>
              <a:gd name="connsiteY12" fmla="*/ 179496 h 1076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3911" h="1076955">
                <a:moveTo>
                  <a:pt x="0" y="179496"/>
                </a:moveTo>
                <a:cubicBezTo>
                  <a:pt x="0" y="131891"/>
                  <a:pt x="18911" y="86235"/>
                  <a:pt x="52573" y="52573"/>
                </a:cubicBezTo>
                <a:cubicBezTo>
                  <a:pt x="86235" y="18911"/>
                  <a:pt x="131891" y="0"/>
                  <a:pt x="179496" y="0"/>
                </a:cubicBezTo>
                <a:lnTo>
                  <a:pt x="1974415" y="0"/>
                </a:lnTo>
                <a:cubicBezTo>
                  <a:pt x="2022020" y="0"/>
                  <a:pt x="2067676" y="18911"/>
                  <a:pt x="2101338" y="52573"/>
                </a:cubicBezTo>
                <a:cubicBezTo>
                  <a:pt x="2135000" y="86235"/>
                  <a:pt x="2153911" y="131891"/>
                  <a:pt x="2153911" y="179496"/>
                </a:cubicBezTo>
                <a:lnTo>
                  <a:pt x="2153911" y="897459"/>
                </a:lnTo>
                <a:cubicBezTo>
                  <a:pt x="2153911" y="945064"/>
                  <a:pt x="2135000" y="990720"/>
                  <a:pt x="2101338" y="1024382"/>
                </a:cubicBezTo>
                <a:cubicBezTo>
                  <a:pt x="2067676" y="1058044"/>
                  <a:pt x="2022020" y="1076955"/>
                  <a:pt x="1974415" y="1076955"/>
                </a:cubicBezTo>
                <a:lnTo>
                  <a:pt x="179496" y="1076955"/>
                </a:lnTo>
                <a:cubicBezTo>
                  <a:pt x="131891" y="1076955"/>
                  <a:pt x="86235" y="1058044"/>
                  <a:pt x="52573" y="1024382"/>
                </a:cubicBezTo>
                <a:cubicBezTo>
                  <a:pt x="18911" y="990720"/>
                  <a:pt x="0" y="945064"/>
                  <a:pt x="0" y="897459"/>
                </a:cubicBezTo>
                <a:lnTo>
                  <a:pt x="0" y="179496"/>
                </a:lnTo>
                <a:close/>
              </a:path>
            </a:pathLst>
          </a:custGeom>
          <a:solidFill>
            <a:schemeClr val="accent3">
              <a:lumMod val="65000"/>
            </a:schemeClr>
          </a:solidFill>
          <a:scene3d>
            <a:camera prst="perspectiveLeft" zoom="91000"/>
            <a:lightRig rig="threePt" dir="t">
              <a:rot lat="0" lon="0" rev="20640000"/>
            </a:lightRig>
          </a:scene3d>
          <a:sp3d extrusionH="50600" prstMaterial="metal">
            <a:bevelT w="101600" h="80600" prst="relaxedInset"/>
            <a:bevelB w="80600" h="806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shade val="80000"/>
              <a:hueOff val="-158043"/>
              <a:satOff val="-14096"/>
              <a:lumOff val="7821"/>
              <a:alphaOff val="0"/>
            </a:schemeClr>
          </a:fillRef>
          <a:effectRef idx="1">
            <a:schemeClr val="accent5">
              <a:shade val="80000"/>
              <a:hueOff val="-158043"/>
              <a:satOff val="-14096"/>
              <a:lumOff val="7821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0203" tIns="140203" rIns="140203" bIns="140203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300" kern="1200" dirty="0" smtClean="0"/>
              <a:t>Developing Learning communities</a:t>
            </a:r>
          </a:p>
        </p:txBody>
      </p:sp>
      <p:sp>
        <p:nvSpPr>
          <p:cNvPr id="13" name="Freeform 12"/>
          <p:cNvSpPr/>
          <p:nvPr/>
        </p:nvSpPr>
        <p:spPr>
          <a:xfrm>
            <a:off x="3668957" y="599093"/>
            <a:ext cx="2591166" cy="1475891"/>
          </a:xfrm>
          <a:custGeom>
            <a:avLst/>
            <a:gdLst>
              <a:gd name="connsiteX0" fmla="*/ 0 w 2153911"/>
              <a:gd name="connsiteY0" fmla="*/ 179496 h 1076955"/>
              <a:gd name="connsiteX1" fmla="*/ 52573 w 2153911"/>
              <a:gd name="connsiteY1" fmla="*/ 52573 h 1076955"/>
              <a:gd name="connsiteX2" fmla="*/ 179496 w 2153911"/>
              <a:gd name="connsiteY2" fmla="*/ 0 h 1076955"/>
              <a:gd name="connsiteX3" fmla="*/ 1974415 w 2153911"/>
              <a:gd name="connsiteY3" fmla="*/ 0 h 1076955"/>
              <a:gd name="connsiteX4" fmla="*/ 2101338 w 2153911"/>
              <a:gd name="connsiteY4" fmla="*/ 52573 h 1076955"/>
              <a:gd name="connsiteX5" fmla="*/ 2153911 w 2153911"/>
              <a:gd name="connsiteY5" fmla="*/ 179496 h 1076955"/>
              <a:gd name="connsiteX6" fmla="*/ 2153911 w 2153911"/>
              <a:gd name="connsiteY6" fmla="*/ 897459 h 1076955"/>
              <a:gd name="connsiteX7" fmla="*/ 2101338 w 2153911"/>
              <a:gd name="connsiteY7" fmla="*/ 1024382 h 1076955"/>
              <a:gd name="connsiteX8" fmla="*/ 1974415 w 2153911"/>
              <a:gd name="connsiteY8" fmla="*/ 1076955 h 1076955"/>
              <a:gd name="connsiteX9" fmla="*/ 179496 w 2153911"/>
              <a:gd name="connsiteY9" fmla="*/ 1076955 h 1076955"/>
              <a:gd name="connsiteX10" fmla="*/ 52573 w 2153911"/>
              <a:gd name="connsiteY10" fmla="*/ 1024382 h 1076955"/>
              <a:gd name="connsiteX11" fmla="*/ 0 w 2153911"/>
              <a:gd name="connsiteY11" fmla="*/ 897459 h 1076955"/>
              <a:gd name="connsiteX12" fmla="*/ 0 w 2153911"/>
              <a:gd name="connsiteY12" fmla="*/ 179496 h 1076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53911" h="1076955">
                <a:moveTo>
                  <a:pt x="0" y="179496"/>
                </a:moveTo>
                <a:cubicBezTo>
                  <a:pt x="0" y="131891"/>
                  <a:pt x="18911" y="86235"/>
                  <a:pt x="52573" y="52573"/>
                </a:cubicBezTo>
                <a:cubicBezTo>
                  <a:pt x="86235" y="18911"/>
                  <a:pt x="131891" y="0"/>
                  <a:pt x="179496" y="0"/>
                </a:cubicBezTo>
                <a:lnTo>
                  <a:pt x="1974415" y="0"/>
                </a:lnTo>
                <a:cubicBezTo>
                  <a:pt x="2022020" y="0"/>
                  <a:pt x="2067676" y="18911"/>
                  <a:pt x="2101338" y="52573"/>
                </a:cubicBezTo>
                <a:cubicBezTo>
                  <a:pt x="2135000" y="86235"/>
                  <a:pt x="2153911" y="131891"/>
                  <a:pt x="2153911" y="179496"/>
                </a:cubicBezTo>
                <a:lnTo>
                  <a:pt x="2153911" y="897459"/>
                </a:lnTo>
                <a:cubicBezTo>
                  <a:pt x="2153911" y="945064"/>
                  <a:pt x="2135000" y="990720"/>
                  <a:pt x="2101338" y="1024382"/>
                </a:cubicBezTo>
                <a:cubicBezTo>
                  <a:pt x="2067676" y="1058044"/>
                  <a:pt x="2022020" y="1076955"/>
                  <a:pt x="1974415" y="1076955"/>
                </a:cubicBezTo>
                <a:lnTo>
                  <a:pt x="179496" y="1076955"/>
                </a:lnTo>
                <a:cubicBezTo>
                  <a:pt x="131891" y="1076955"/>
                  <a:pt x="86235" y="1058044"/>
                  <a:pt x="52573" y="1024382"/>
                </a:cubicBezTo>
                <a:cubicBezTo>
                  <a:pt x="18911" y="990720"/>
                  <a:pt x="0" y="945064"/>
                  <a:pt x="0" y="897459"/>
                </a:cubicBezTo>
                <a:lnTo>
                  <a:pt x="0" y="179496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scene3d>
            <a:camera prst="perspectiveLeft" zoom="91000"/>
            <a:lightRig rig="threePt" dir="t">
              <a:rot lat="0" lon="0" rev="20640000"/>
            </a:lightRig>
          </a:scene3d>
          <a:sp3d extrusionH="50600" prstMaterial="metal">
            <a:bevelT w="101600" h="80600" prst="relaxedInset"/>
            <a:bevelB w="80600" h="806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shade val="80000"/>
              <a:hueOff val="0"/>
              <a:satOff val="0"/>
              <a:lumOff val="0"/>
              <a:alphaOff val="0"/>
            </a:schemeClr>
          </a:fillRef>
          <a:effectRef idx="1">
            <a:schemeClr val="accent5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0203" tIns="140203" rIns="140203" bIns="140203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Aft>
                <a:spcPct val="35000"/>
              </a:spcAft>
            </a:pPr>
            <a:r>
              <a:rPr lang="en-GB" dirty="0" smtClean="0"/>
              <a:t>New ways of working (roles and responsibilities)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588353" y="1116867"/>
            <a:ext cx="8022247" cy="5632311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i="1" dirty="0" smtClean="0">
                <a:latin typeface="+mn-lt"/>
              </a:rPr>
              <a:t>Opportunities for professional </a:t>
            </a:r>
            <a:r>
              <a:rPr lang="en-GB" sz="1800" b="1" i="1" dirty="0" smtClean="0">
                <a:latin typeface="+mn-lt"/>
              </a:rPr>
              <a:t>development can benefit the practice of teaching, the learning of </a:t>
            </a:r>
            <a:r>
              <a:rPr lang="en-GB" sz="1800" i="1" dirty="0" smtClean="0">
                <a:latin typeface="+mn-lt"/>
              </a:rPr>
              <a:t>students, and the </a:t>
            </a:r>
            <a:r>
              <a:rPr lang="en-GB" sz="1800" b="1" i="1" dirty="0" smtClean="0">
                <a:latin typeface="+mn-lt"/>
              </a:rPr>
              <a:t>culture</a:t>
            </a:r>
            <a:r>
              <a:rPr lang="en-GB" sz="1800" i="1" dirty="0" smtClean="0">
                <a:latin typeface="+mn-lt"/>
              </a:rPr>
              <a:t> of schooling.   Authentic partnerships between universities and schools provide opportunities for these constituencies to work together in a substantive manner in setting and meeting common educational goals.</a:t>
            </a:r>
          </a:p>
          <a:p>
            <a:endParaRPr lang="en-GB" sz="1800" i="1" dirty="0" smtClean="0">
              <a:latin typeface="+mn-lt"/>
            </a:endParaRPr>
          </a:p>
          <a:p>
            <a:r>
              <a:rPr lang="en-GB" sz="1800" i="1" dirty="0" smtClean="0">
                <a:latin typeface="+mn-lt"/>
              </a:rPr>
              <a:t>					</a:t>
            </a:r>
            <a:r>
              <a:rPr lang="en-GB" sz="1800" dirty="0" smtClean="0">
                <a:latin typeface="+mn-lt"/>
              </a:rPr>
              <a:t>(Crawford, P. et al 2008)</a:t>
            </a:r>
          </a:p>
          <a:p>
            <a:endParaRPr lang="en-GB" sz="1800" dirty="0" smtClean="0">
              <a:latin typeface="+mn-lt"/>
            </a:endParaRPr>
          </a:p>
          <a:p>
            <a:endParaRPr lang="en-GB" sz="1800" dirty="0" smtClean="0">
              <a:latin typeface="+mn-lt"/>
            </a:endParaRPr>
          </a:p>
          <a:p>
            <a:r>
              <a:rPr lang="en-GB" sz="1800" dirty="0" smtClean="0">
                <a:latin typeface="+mn-lt"/>
              </a:rPr>
              <a:t>Study : </a:t>
            </a:r>
            <a:r>
              <a:rPr lang="en-GB" sz="1800" b="1" i="1" dirty="0" smtClean="0">
                <a:latin typeface="+mn-lt"/>
              </a:rPr>
              <a:t>All Together Now: School Partnerships for Professional Development.</a:t>
            </a:r>
          </a:p>
          <a:p>
            <a:endParaRPr lang="en-GB" sz="1800" b="1" dirty="0" smtClean="0">
              <a:latin typeface="+mn-lt"/>
            </a:endParaRPr>
          </a:p>
          <a:p>
            <a:r>
              <a:rPr lang="en-GB" sz="1800" dirty="0" smtClean="0">
                <a:latin typeface="+mn-lt"/>
              </a:rPr>
              <a:t>Findings:</a:t>
            </a:r>
          </a:p>
          <a:p>
            <a:endParaRPr lang="en-GB" sz="18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GB" sz="1800" b="1" dirty="0" smtClean="0">
                <a:latin typeface="+mn-lt"/>
              </a:rPr>
              <a:t>  Became increasingly aware of the need for programs that</a:t>
            </a:r>
          </a:p>
          <a:p>
            <a:r>
              <a:rPr lang="en-GB" sz="1800" dirty="0" smtClean="0">
                <a:latin typeface="+mn-lt"/>
              </a:rPr>
              <a:t>provided longer terms of engagement in professional </a:t>
            </a:r>
            <a:r>
              <a:rPr lang="en-GB" sz="1800" b="1" dirty="0" smtClean="0">
                <a:latin typeface="+mn-lt"/>
              </a:rPr>
              <a:t>development. </a:t>
            </a:r>
          </a:p>
          <a:p>
            <a:endParaRPr lang="en-GB" sz="1800" b="1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GB" sz="1800" dirty="0" smtClean="0">
                <a:latin typeface="+mn-lt"/>
              </a:rPr>
              <a:t>  An authentic partnership model is defined as being within a school system, built on a </a:t>
            </a:r>
            <a:r>
              <a:rPr lang="en-GB" sz="1800" b="1" dirty="0" smtClean="0">
                <a:latin typeface="+mn-lt"/>
              </a:rPr>
              <a:t>relationship of regular, frequent, and ongoing opportunities for genuine collaboration</a:t>
            </a:r>
            <a:r>
              <a:rPr lang="en-GB" sz="1800" dirty="0" smtClean="0">
                <a:latin typeface="+mn-lt"/>
              </a:rPr>
              <a:t> and </a:t>
            </a:r>
            <a:r>
              <a:rPr lang="en-GB" sz="1800" b="1" dirty="0" smtClean="0">
                <a:latin typeface="+mn-lt"/>
              </a:rPr>
              <a:t>learning for all </a:t>
            </a:r>
            <a:r>
              <a:rPr lang="en-GB" sz="1800" dirty="0" smtClean="0">
                <a:latin typeface="+mn-lt"/>
              </a:rPr>
              <a:t>involved parties.</a:t>
            </a:r>
            <a:endParaRPr lang="en-GB" sz="1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20106" y="534072"/>
            <a:ext cx="52919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800000"/>
                </a:solidFill>
                <a:latin typeface="Century Gothic" pitchFamily="34" charset="0"/>
              </a:rPr>
              <a:t>Models of partnership working</a:t>
            </a:r>
            <a:endParaRPr lang="en-US" b="1" dirty="0">
              <a:solidFill>
                <a:srgbClr val="80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620106" y="534072"/>
            <a:ext cx="5533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800000"/>
                </a:solidFill>
                <a:latin typeface="Century Gothic" pitchFamily="34" charset="0"/>
              </a:rPr>
              <a:t>Project Aims</a:t>
            </a:r>
            <a:endParaRPr lang="en-US" b="1" dirty="0">
              <a:solidFill>
                <a:srgbClr val="800000"/>
              </a:solidFill>
              <a:latin typeface="Century Gothic" pitchFamily="34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5060950" y="0"/>
          <a:ext cx="4083050" cy="222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2100" y="1803400"/>
            <a:ext cx="777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latin typeface="+mn-lt"/>
              </a:rPr>
              <a:t>Collaborative Assessment Project (CAP)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n-lt"/>
              </a:rPr>
              <a:t>  to help teachers to </a:t>
            </a:r>
            <a:r>
              <a:rPr lang="en-GB" dirty="0" smtClean="0">
                <a:solidFill>
                  <a:srgbClr val="C00000"/>
                </a:solidFill>
                <a:latin typeface="+mn-lt"/>
              </a:rPr>
              <a:t>develop an expertise </a:t>
            </a:r>
            <a:r>
              <a:rPr lang="en-GB" dirty="0" smtClean="0">
                <a:latin typeface="+mn-lt"/>
              </a:rPr>
              <a:t>and </a:t>
            </a:r>
            <a:r>
              <a:rPr lang="en-GB" dirty="0" smtClean="0">
                <a:solidFill>
                  <a:srgbClr val="C00000"/>
                </a:solidFill>
                <a:latin typeface="+mn-lt"/>
              </a:rPr>
              <a:t>experience </a:t>
            </a:r>
            <a:r>
              <a:rPr lang="en-GB" dirty="0" smtClean="0">
                <a:latin typeface="+mn-lt"/>
              </a:rPr>
              <a:t>of </a:t>
            </a:r>
            <a:r>
              <a:rPr lang="en-GB" dirty="0" smtClean="0">
                <a:solidFill>
                  <a:srgbClr val="C00000"/>
                </a:solidFill>
                <a:latin typeface="+mn-lt"/>
              </a:rPr>
              <a:t>defining standards</a:t>
            </a:r>
            <a:r>
              <a:rPr lang="en-GB" dirty="0" smtClean="0">
                <a:latin typeface="+mn-lt"/>
              </a:rPr>
              <a:t>; and</a:t>
            </a:r>
            <a:endParaRPr lang="en-GB" dirty="0" smtClean="0">
              <a:solidFill>
                <a:srgbClr val="C00000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n-lt"/>
              </a:rPr>
              <a:t> support the development of the </a:t>
            </a:r>
            <a:r>
              <a:rPr lang="en-GB" dirty="0" smtClean="0">
                <a:solidFill>
                  <a:srgbClr val="C00000"/>
                </a:solidFill>
                <a:latin typeface="+mn-lt"/>
              </a:rPr>
              <a:t>professional judgment </a:t>
            </a:r>
            <a:r>
              <a:rPr lang="en-GB" dirty="0" smtClean="0">
                <a:latin typeface="+mn-lt"/>
              </a:rPr>
              <a:t>and </a:t>
            </a:r>
            <a:r>
              <a:rPr lang="en-GB" dirty="0" smtClean="0">
                <a:solidFill>
                  <a:srgbClr val="C00000"/>
                </a:solidFill>
                <a:latin typeface="+mn-lt"/>
              </a:rPr>
              <a:t>confidence</a:t>
            </a:r>
            <a:r>
              <a:rPr lang="en-GB" dirty="0" smtClean="0">
                <a:latin typeface="+mn-lt"/>
              </a:rPr>
              <a:t> of staff in schools, in implementing </a:t>
            </a:r>
            <a:r>
              <a:rPr lang="en-GB" b="1" i="1" dirty="0" err="1" smtClean="0">
                <a:latin typeface="+mn-lt"/>
              </a:rPr>
              <a:t>CfE</a:t>
            </a:r>
            <a:r>
              <a:rPr lang="en-GB" b="1" i="1" dirty="0" smtClean="0">
                <a:latin typeface="+mn-lt"/>
              </a:rPr>
              <a:t>.</a:t>
            </a:r>
          </a:p>
          <a:p>
            <a:endParaRPr lang="en-GB" b="1" i="1" dirty="0" smtClean="0">
              <a:solidFill>
                <a:srgbClr val="0000CC"/>
              </a:solidFill>
              <a:latin typeface="+mn-lt"/>
            </a:endParaRPr>
          </a:p>
          <a:p>
            <a:r>
              <a:rPr lang="en-GB" b="1" i="1" dirty="0" smtClean="0">
                <a:solidFill>
                  <a:srgbClr val="0000CC"/>
                </a:solidFill>
                <a:latin typeface="+mn-lt"/>
              </a:rPr>
              <a:t>Promoting Partnership Project </a:t>
            </a:r>
            <a:r>
              <a:rPr lang="en-GB" i="1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GB" dirty="0" smtClean="0">
                <a:solidFill>
                  <a:srgbClr val="0000CC"/>
                </a:solidFill>
                <a:latin typeface="+mn-lt"/>
              </a:rPr>
              <a:t>PPP)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00CC"/>
                </a:solidFill>
                <a:latin typeface="+mn-lt"/>
              </a:rPr>
              <a:t>  to develop a </a:t>
            </a:r>
            <a:r>
              <a:rPr lang="en-GB" dirty="0" smtClean="0">
                <a:solidFill>
                  <a:srgbClr val="C00000"/>
                </a:solidFill>
                <a:latin typeface="+mn-lt"/>
              </a:rPr>
              <a:t>school based partnership approach </a:t>
            </a:r>
            <a:r>
              <a:rPr lang="en-GB" dirty="0" smtClean="0">
                <a:solidFill>
                  <a:srgbClr val="0000CC"/>
                </a:solidFill>
                <a:latin typeface="+mn-lt"/>
              </a:rPr>
              <a:t>to support the </a:t>
            </a:r>
            <a:r>
              <a:rPr lang="en-GB" dirty="0" smtClean="0">
                <a:solidFill>
                  <a:srgbClr val="C00000"/>
                </a:solidFill>
                <a:latin typeface="+mn-lt"/>
              </a:rPr>
              <a:t>on-going professional learning</a:t>
            </a:r>
            <a:r>
              <a:rPr lang="en-GB" dirty="0" smtClean="0">
                <a:solidFill>
                  <a:srgbClr val="0000CC"/>
                </a:solidFill>
                <a:latin typeface="+mn-lt"/>
              </a:rPr>
              <a:t>; and 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rgbClr val="0000CC"/>
              </a:solidFill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0000CC"/>
                </a:solidFill>
                <a:latin typeface="+mn-lt"/>
              </a:rPr>
              <a:t> the development of </a:t>
            </a:r>
            <a:r>
              <a:rPr lang="en-GB" dirty="0" smtClean="0">
                <a:solidFill>
                  <a:srgbClr val="C00000"/>
                </a:solidFill>
                <a:latin typeface="+mn-lt"/>
              </a:rPr>
              <a:t>student teachers</a:t>
            </a:r>
            <a:r>
              <a:rPr lang="en-GB" dirty="0" smtClean="0">
                <a:solidFill>
                  <a:srgbClr val="0000CC"/>
                </a:solidFill>
                <a:latin typeface="+mn-lt"/>
              </a:rPr>
              <a:t>, </a:t>
            </a:r>
            <a:r>
              <a:rPr lang="en-GB" dirty="0" smtClean="0">
                <a:solidFill>
                  <a:srgbClr val="C00000"/>
                </a:solidFill>
                <a:latin typeface="+mn-lt"/>
              </a:rPr>
              <a:t>teachers and tutors </a:t>
            </a:r>
            <a:r>
              <a:rPr lang="en-GB" dirty="0" smtClean="0">
                <a:solidFill>
                  <a:srgbClr val="0000CC"/>
                </a:solidFill>
                <a:latin typeface="+mn-lt"/>
              </a:rPr>
              <a:t>(involved in Teacher Education).</a:t>
            </a:r>
            <a:endParaRPr lang="en-GB" dirty="0" smtClean="0">
              <a:latin typeface="+mn-lt"/>
            </a:endParaRPr>
          </a:p>
          <a:p>
            <a:endParaRPr lang="en-GB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"/>
          <a:ext cx="9702799" cy="950479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16000"/>
                <a:gridCol w="4051300"/>
                <a:gridCol w="4635499"/>
              </a:tblGrid>
              <a:tr h="842832">
                <a:tc>
                  <a:txBody>
                    <a:bodyPr/>
                    <a:lstStyle/>
                    <a:p>
                      <a:r>
                        <a:rPr lang="en-GB" sz="1600" i="1" dirty="0" smtClean="0"/>
                        <a:t>Project</a:t>
                      </a:r>
                      <a:r>
                        <a:rPr lang="en-GB" sz="1600" i="1" baseline="0" dirty="0" smtClean="0"/>
                        <a:t> outlines</a:t>
                      </a:r>
                      <a:endParaRPr lang="en-GB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i="1" dirty="0" smtClean="0"/>
                        <a:t>Collaborative</a:t>
                      </a:r>
                      <a:r>
                        <a:rPr lang="en-GB" sz="1600" i="1" baseline="0" dirty="0" smtClean="0"/>
                        <a:t> Assessment</a:t>
                      </a:r>
                    </a:p>
                    <a:p>
                      <a:r>
                        <a:rPr lang="en-GB" sz="1600" i="1" baseline="0" dirty="0" smtClean="0"/>
                        <a:t>Project (CAP)</a:t>
                      </a:r>
                      <a:endParaRPr lang="en-GB" sz="1600" i="1" dirty="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i="1" dirty="0" smtClean="0"/>
                        <a:t>Promoting Partnership</a:t>
                      </a:r>
                    </a:p>
                    <a:p>
                      <a:r>
                        <a:rPr lang="en-GB" sz="1600" i="1" dirty="0" smtClean="0"/>
                        <a:t>Project (PPP)</a:t>
                      </a:r>
                      <a:endParaRPr lang="en-GB" sz="1600" i="1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4872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People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dirty="0" smtClean="0"/>
                        <a:t>One teacher</a:t>
                      </a:r>
                      <a:r>
                        <a:rPr lang="en-GB" sz="1600" baseline="0" dirty="0" smtClean="0"/>
                        <a:t> from each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baseline="0" dirty="0" smtClean="0"/>
                        <a:t>   primary and secondary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baseline="0" dirty="0" smtClean="0"/>
                        <a:t>   school from one Local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baseline="0" dirty="0" smtClean="0"/>
                        <a:t>   Authority (48 – 32 staff)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baseline="0" dirty="0" smtClean="0"/>
                        <a:t>Six tutors with a range of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baseline="0" dirty="0" smtClean="0"/>
                        <a:t>   expertise and backgrounds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baseline="0" dirty="0" smtClean="0"/>
                        <a:t>One researcher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baseline="0" dirty="0" smtClean="0"/>
                        <a:t>Collaborative Local Authority and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baseline="0" dirty="0" smtClean="0"/>
                        <a:t>   </a:t>
                      </a:r>
                      <a:r>
                        <a:rPr lang="en-GB" sz="1600" baseline="0" dirty="0" err="1" smtClean="0"/>
                        <a:t>UoA</a:t>
                      </a:r>
                      <a:r>
                        <a:rPr lang="en-GB" sz="1600" baseline="0" dirty="0" smtClean="0"/>
                        <a:t> steering group</a:t>
                      </a:r>
                    </a:p>
                    <a:p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buFont typeface="Wingdings" pitchFamily="2" charset="2"/>
                        <a:buChar char="Ø"/>
                      </a:pPr>
                      <a:r>
                        <a:rPr lang="en-GB" sz="1600" b="0" dirty="0" smtClean="0">
                          <a:solidFill>
                            <a:srgbClr val="0000CC"/>
                          </a:solidFill>
                        </a:rPr>
                        <a:t>BEd3 (120 students)</a:t>
                      </a:r>
                    </a:p>
                    <a:p>
                      <a:pPr eaLnBrk="1" hangingPunct="1">
                        <a:buFont typeface="Wingdings" pitchFamily="2" charset="2"/>
                        <a:buChar char="Ø"/>
                      </a:pPr>
                      <a:r>
                        <a:rPr lang="en-GB" sz="1600" b="0" dirty="0" smtClean="0">
                          <a:solidFill>
                            <a:srgbClr val="0000CC"/>
                          </a:solidFill>
                        </a:rPr>
                        <a:t>BEd4 (80 students) </a:t>
                      </a:r>
                    </a:p>
                    <a:p>
                      <a:pPr eaLnBrk="1" hangingPunct="1">
                        <a:buFont typeface="Wingdings" pitchFamily="2" charset="2"/>
                        <a:buChar char="Ø"/>
                      </a:pPr>
                      <a:r>
                        <a:rPr lang="en-GB" sz="1600" b="0" dirty="0" smtClean="0">
                          <a:solidFill>
                            <a:srgbClr val="0000CC"/>
                          </a:solidFill>
                        </a:rPr>
                        <a:t>2010-2011 field experience </a:t>
                      </a:r>
                    </a:p>
                    <a:p>
                      <a:pPr eaLnBrk="1" hangingPunct="1">
                        <a:buFont typeface="Wingdings" pitchFamily="2" charset="2"/>
                        <a:buNone/>
                      </a:pPr>
                      <a:r>
                        <a:rPr lang="en-GB" sz="1600" b="0" dirty="0" smtClean="0">
                          <a:solidFill>
                            <a:srgbClr val="0000CC"/>
                          </a:solidFill>
                        </a:rPr>
                        <a:t>   placement</a:t>
                      </a:r>
                    </a:p>
                    <a:p>
                      <a:pPr eaLnBrk="1" hangingPunct="1">
                        <a:buFont typeface="Wingdings" pitchFamily="2" charset="2"/>
                        <a:buChar char="Ø"/>
                      </a:pPr>
                      <a:r>
                        <a:rPr lang="en-GB" sz="1600" b="0" dirty="0" smtClean="0">
                          <a:solidFill>
                            <a:srgbClr val="0000CC"/>
                          </a:solidFill>
                        </a:rPr>
                        <a:t>15 Professional Studies tutors </a:t>
                      </a:r>
                    </a:p>
                    <a:p>
                      <a:pPr eaLnBrk="1" hangingPunct="1">
                        <a:buFont typeface="Wingdings" pitchFamily="2" charset="2"/>
                        <a:buChar char="Ø"/>
                      </a:pPr>
                      <a:r>
                        <a:rPr lang="en-GB" sz="1600" b="0" dirty="0" smtClean="0">
                          <a:solidFill>
                            <a:srgbClr val="0000CC"/>
                          </a:solidFill>
                        </a:rPr>
                        <a:t>2 Professional Studies </a:t>
                      </a:r>
                    </a:p>
                    <a:p>
                      <a:pPr eaLnBrk="1" hangingPunct="1">
                        <a:buFont typeface="Wingdings" pitchFamily="2" charset="2"/>
                        <a:buNone/>
                      </a:pPr>
                      <a:r>
                        <a:rPr lang="en-GB" sz="1600" b="0" dirty="0" smtClean="0">
                          <a:solidFill>
                            <a:srgbClr val="0000CC"/>
                          </a:solidFill>
                        </a:rPr>
                        <a:t>   (research) tutors</a:t>
                      </a:r>
                    </a:p>
                    <a:p>
                      <a:pPr eaLnBrk="1" hangingPunct="1">
                        <a:buFont typeface="Wingdings" pitchFamily="2" charset="2"/>
                        <a:buChar char="Ø"/>
                      </a:pPr>
                      <a:r>
                        <a:rPr lang="en-GB" sz="1600" b="0" dirty="0" smtClean="0">
                          <a:solidFill>
                            <a:srgbClr val="0000CC"/>
                          </a:solidFill>
                        </a:rPr>
                        <a:t>115 schools in 6 partner local </a:t>
                      </a:r>
                    </a:p>
                    <a:p>
                      <a:pPr eaLnBrk="1" hangingPunct="1">
                        <a:buFont typeface="Wingdings" pitchFamily="2" charset="2"/>
                        <a:buNone/>
                      </a:pPr>
                      <a:r>
                        <a:rPr lang="en-GB" sz="1600" b="0" dirty="0" smtClean="0">
                          <a:solidFill>
                            <a:srgbClr val="0000CC"/>
                          </a:solidFill>
                        </a:rPr>
                        <a:t>   authorities</a:t>
                      </a:r>
                    </a:p>
                    <a:p>
                      <a:endParaRPr lang="en-GB" sz="16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1528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Ways of working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dirty="0" smtClean="0"/>
                        <a:t>ASG</a:t>
                      </a:r>
                      <a:r>
                        <a:rPr lang="en-GB" sz="1600" baseline="0" dirty="0" smtClean="0"/>
                        <a:t>s to work in pairs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baseline="0" dirty="0" smtClean="0"/>
                        <a:t>One tutor to work throughout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baseline="0" dirty="0" smtClean="0"/>
                        <a:t>   with each pair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baseline="0" dirty="0" smtClean="0"/>
                        <a:t>Legacy of learning community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baseline="0" dirty="0" smtClean="0"/>
                        <a:t>    intended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600" dirty="0" smtClean="0"/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dirty="0" smtClean="0">
                          <a:solidFill>
                            <a:srgbClr val="003DB8"/>
                          </a:solidFill>
                        </a:rPr>
                        <a:t>Students placed in 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dirty="0" smtClean="0">
                          <a:solidFill>
                            <a:srgbClr val="003DB8"/>
                          </a:solidFill>
                        </a:rPr>
                        <a:t>   clusters/groups in schools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en-GB" sz="1600" dirty="0" smtClean="0">
                          <a:solidFill>
                            <a:srgbClr val="003DB8"/>
                          </a:solidFill>
                        </a:rPr>
                        <a:t>Professional</a:t>
                      </a:r>
                      <a:r>
                        <a:rPr lang="en-GB" sz="1600" baseline="0" dirty="0" smtClean="0">
                          <a:solidFill>
                            <a:srgbClr val="003DB8"/>
                          </a:solidFill>
                        </a:rPr>
                        <a:t> studies tutors  </a:t>
                      </a:r>
                    </a:p>
                    <a:p>
                      <a:pPr lvl="0">
                        <a:buFont typeface="Wingdings" pitchFamily="2" charset="2"/>
                        <a:buNone/>
                      </a:pPr>
                      <a:r>
                        <a:rPr lang="en-GB" sz="1600" baseline="0" dirty="0" smtClean="0">
                          <a:solidFill>
                            <a:srgbClr val="003DB8"/>
                          </a:solidFill>
                        </a:rPr>
                        <a:t>   matched to schools</a:t>
                      </a:r>
                      <a:endParaRPr lang="en-GB" sz="1600" dirty="0" smtClean="0">
                        <a:solidFill>
                          <a:srgbClr val="003DB8"/>
                        </a:solidFill>
                      </a:endParaRPr>
                    </a:p>
                    <a:p>
                      <a:endParaRPr lang="en-GB" sz="1600" dirty="0">
                        <a:solidFill>
                          <a:srgbClr val="003DB8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2966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Specific</a:t>
                      </a:r>
                      <a:r>
                        <a:rPr lang="en-GB" sz="1600" baseline="0" dirty="0" smtClean="0"/>
                        <a:t> features</a:t>
                      </a:r>
                      <a:endParaRPr lang="en-GB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latin typeface="Arial" pitchFamily="34" charset="0"/>
                          <a:cs typeface="Arial" pitchFamily="34" charset="0"/>
                        </a:rPr>
                        <a:t>Blend of scholarly</a:t>
                      </a:r>
                      <a:r>
                        <a:rPr lang="en-GB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activity,  e</a:t>
                      </a:r>
                      <a:r>
                        <a:rPr lang="en-GB" sz="1600" b="1" dirty="0" smtClean="0">
                          <a:latin typeface="Arial" pitchFamily="34" charset="0"/>
                          <a:cs typeface="Arial" pitchFamily="34" charset="0"/>
                        </a:rPr>
                        <a:t>xperience and knowledge</a:t>
                      </a:r>
                      <a:r>
                        <a:rPr lang="en-GB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developed and applied within school settings.</a:t>
                      </a:r>
                      <a:endParaRPr lang="en-GB" sz="16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 half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days bought out from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   schools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Choice: ways of working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4 x 2 hr twilights with email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   support.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GLOW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GB" sz="16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3DB8"/>
                          </a:solidFill>
                        </a:rPr>
                        <a:t>Enhanced</a:t>
                      </a:r>
                      <a:r>
                        <a:rPr lang="en-GB" sz="1600" b="1" baseline="0" dirty="0" smtClean="0">
                          <a:solidFill>
                            <a:srgbClr val="003DB8"/>
                          </a:solidFill>
                        </a:rPr>
                        <a:t> features - </a:t>
                      </a:r>
                      <a:r>
                        <a:rPr lang="en-GB" sz="1600" b="1" dirty="0" smtClean="0">
                          <a:solidFill>
                            <a:srgbClr val="003DB8"/>
                          </a:solidFill>
                        </a:rPr>
                        <a:t>doing better and doing more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003DB8"/>
                          </a:solidFill>
                        </a:rPr>
                        <a:t>Glow meets – individual and group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003DB8"/>
                          </a:solidFill>
                        </a:rPr>
                        <a:t>    support, (student</a:t>
                      </a:r>
                      <a:r>
                        <a:rPr lang="en-GB" sz="1600" baseline="0" dirty="0" smtClean="0">
                          <a:solidFill>
                            <a:srgbClr val="003DB8"/>
                          </a:solidFill>
                        </a:rPr>
                        <a:t> to student,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3DB8"/>
                          </a:solidFill>
                        </a:rPr>
                        <a:t>   student with tutor and supporter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3DB8"/>
                          </a:solidFill>
                        </a:rPr>
                        <a:t>   teacher)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3DB8"/>
                          </a:solidFill>
                        </a:rPr>
                        <a:t>Peer working in schools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3DB8"/>
                          </a:solidFill>
                        </a:rPr>
                        <a:t>Joint observations (tutor/supporter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GB" sz="1600" baseline="0" dirty="0" smtClean="0">
                          <a:solidFill>
                            <a:srgbClr val="003DB8"/>
                          </a:solidFill>
                        </a:rPr>
                        <a:t>    teachers)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GB" sz="1600" baseline="0" dirty="0" smtClean="0">
                        <a:solidFill>
                          <a:srgbClr val="003DB8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GB" sz="1600" dirty="0" smtClean="0">
                        <a:solidFill>
                          <a:srgbClr val="003DB8"/>
                        </a:solidFill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161086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aseline="0" dirty="0" smtClean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7566" y="384630"/>
            <a:ext cx="7345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800000"/>
                </a:solidFill>
                <a:latin typeface="Century Gothic" pitchFamily="34" charset="0"/>
              </a:rPr>
              <a:t>Evaluation and evidence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0" y="2349500"/>
          <a:ext cx="4083050" cy="222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02200" y="2400300"/>
            <a:ext cx="424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i="1" dirty="0" smtClean="0">
                <a:solidFill>
                  <a:srgbClr val="C00000"/>
                </a:solidFill>
              </a:rPr>
              <a:t> </a:t>
            </a:r>
            <a:r>
              <a:rPr lang="en-GB" i="1" dirty="0" smtClean="0">
                <a:solidFill>
                  <a:srgbClr val="C00000"/>
                </a:solidFill>
                <a:latin typeface="+mn-lt"/>
              </a:rPr>
              <a:t>Scottish Government</a:t>
            </a:r>
          </a:p>
          <a:p>
            <a:endParaRPr lang="en-GB" i="1" dirty="0" smtClean="0">
              <a:solidFill>
                <a:srgbClr val="C00000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GB" i="1" dirty="0" smtClean="0">
                <a:solidFill>
                  <a:srgbClr val="C00000"/>
                </a:solidFill>
                <a:latin typeface="+mn-lt"/>
              </a:rPr>
              <a:t>Inform National Partnership</a:t>
            </a:r>
          </a:p>
          <a:p>
            <a:r>
              <a:rPr lang="en-GB" i="1" dirty="0" smtClean="0">
                <a:solidFill>
                  <a:srgbClr val="C00000"/>
                </a:solidFill>
                <a:latin typeface="+mn-lt"/>
              </a:rPr>
              <a:t>   Group</a:t>
            </a:r>
          </a:p>
          <a:p>
            <a:endParaRPr lang="en-GB" i="1" dirty="0" smtClean="0">
              <a:solidFill>
                <a:srgbClr val="C00000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GB" i="1" dirty="0" smtClean="0">
                <a:solidFill>
                  <a:srgbClr val="C00000"/>
                </a:solidFill>
                <a:latin typeface="+mn-lt"/>
              </a:rPr>
              <a:t>General literature</a:t>
            </a:r>
            <a:endParaRPr lang="en-GB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Striped Right Arrow 8"/>
          <p:cNvSpPr/>
          <p:nvPr/>
        </p:nvSpPr>
        <p:spPr>
          <a:xfrm>
            <a:off x="3530600" y="3073400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17566" y="384630"/>
            <a:ext cx="7345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800000"/>
                </a:solidFill>
                <a:latin typeface="Century Gothic" pitchFamily="34" charset="0"/>
              </a:rPr>
              <a:t>Evaluation and evidence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2100" y="1028700"/>
            <a:ext cx="831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CAP ..... some comments from teachers</a:t>
            </a:r>
          </a:p>
          <a:p>
            <a:endParaRPr lang="en-GB" dirty="0" smtClean="0"/>
          </a:p>
          <a:p>
            <a:endParaRPr lang="en-GB" dirty="0" smtClean="0">
              <a:latin typeface="+mn-lt"/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3822700" y="1600200"/>
            <a:ext cx="5651500" cy="22479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smtClean="0">
              <a:solidFill>
                <a:schemeClr val="tx1"/>
              </a:solidFill>
            </a:endParaRPr>
          </a:p>
          <a:p>
            <a:pPr algn="ctr"/>
            <a:endParaRPr lang="en-GB" sz="1600" dirty="0" smtClean="0">
              <a:solidFill>
                <a:schemeClr val="tx1"/>
              </a:solidFill>
            </a:endParaRPr>
          </a:p>
          <a:p>
            <a:pPr algn="ctr"/>
            <a:r>
              <a:rPr lang="en-GB" sz="1800" dirty="0" smtClean="0">
                <a:solidFill>
                  <a:schemeClr val="tx1"/>
                </a:solidFill>
              </a:rPr>
              <a:t>The discussion with colleagues and tutor on the lack of expansion of clear learning intentions within each outcome was interesting. Working through this with a range of outcomes increased my confidence in doing this myself.</a:t>
            </a:r>
          </a:p>
          <a:p>
            <a:pPr algn="ctr"/>
            <a:endParaRPr lang="en-GB" dirty="0"/>
          </a:p>
        </p:txBody>
      </p:sp>
      <p:sp>
        <p:nvSpPr>
          <p:cNvPr id="12" name="Oval Callout 11"/>
          <p:cNvSpPr/>
          <p:nvPr/>
        </p:nvSpPr>
        <p:spPr>
          <a:xfrm>
            <a:off x="0" y="1866900"/>
            <a:ext cx="4622800" cy="2209800"/>
          </a:xfrm>
          <a:prstGeom prst="wedgeEllipseCallou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smtClean="0">
              <a:solidFill>
                <a:schemeClr val="tx1"/>
              </a:solidFill>
            </a:endParaRPr>
          </a:p>
          <a:p>
            <a:pPr algn="ctr"/>
            <a:endParaRPr lang="en-GB" sz="1600" dirty="0" smtClean="0">
              <a:solidFill>
                <a:schemeClr val="tx1"/>
              </a:solidFill>
            </a:endParaRP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Using NARs in a more formalised way to assess children’s work and trying to moderate work was really useful.</a:t>
            </a:r>
          </a:p>
          <a:p>
            <a:endParaRPr lang="en-GB" dirty="0" smtClean="0"/>
          </a:p>
          <a:p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13" name="Oval Callout 12"/>
          <p:cNvSpPr/>
          <p:nvPr/>
        </p:nvSpPr>
        <p:spPr>
          <a:xfrm>
            <a:off x="4927600" y="4051300"/>
            <a:ext cx="4381500" cy="1689100"/>
          </a:xfrm>
          <a:prstGeom prst="wedgeEllipseCallou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smtClean="0">
              <a:solidFill>
                <a:schemeClr val="tx1"/>
              </a:solidFill>
            </a:endParaRPr>
          </a:p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Sharpened my thinking and had some impact on the clarity of my classroom teaching 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6" name="Oval Callout 15"/>
          <p:cNvSpPr/>
          <p:nvPr/>
        </p:nvSpPr>
        <p:spPr>
          <a:xfrm>
            <a:off x="152400" y="4356100"/>
            <a:ext cx="5194300" cy="1562100"/>
          </a:xfrm>
          <a:prstGeom prst="wedgeEllipseCallou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>
                <a:solidFill>
                  <a:srgbClr val="000000"/>
                </a:solidFill>
              </a:rPr>
              <a:t>Would have been good to be done across </a:t>
            </a:r>
            <a:r>
              <a:rPr lang="en-GB" sz="1800" b="1" dirty="0" smtClean="0">
                <a:solidFill>
                  <a:srgbClr val="000000"/>
                </a:solidFill>
              </a:rPr>
              <a:t>all teachers </a:t>
            </a:r>
            <a:r>
              <a:rPr lang="en-GB" sz="1800" dirty="0" smtClean="0">
                <a:solidFill>
                  <a:srgbClr val="000000"/>
                </a:solidFill>
              </a:rPr>
              <a:t>of the same stage in the ASG so that we could work together. </a:t>
            </a:r>
            <a:endParaRPr lang="en-GB" sz="1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3777</TotalTime>
  <Words>682</Words>
  <Application>Microsoft Office PowerPoint</Application>
  <PresentationFormat>On-screen Show (4:3)</PresentationFormat>
  <Paragraphs>203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1_Default Design</vt:lpstr>
      <vt:lpstr>Custom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Computing</dc:creator>
  <cp:lastModifiedBy>Jayne27</cp:lastModifiedBy>
  <cp:revision>464</cp:revision>
  <dcterms:created xsi:type="dcterms:W3CDTF">2006-10-20T13:52:45Z</dcterms:created>
  <dcterms:modified xsi:type="dcterms:W3CDTF">2011-06-14T14:13:41Z</dcterms:modified>
</cp:coreProperties>
</file>