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11.xml" ContentType="application/vnd.openxmlformats-officedocument.presentationml.tags+xml"/>
  <Override PartName="/ppt/diagrams/drawing4.xml" ContentType="application/vnd.ms-office.drawingml.diagramDrawing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41" r:id="rId2"/>
    <p:sldId id="460" r:id="rId3"/>
    <p:sldId id="462" r:id="rId4"/>
    <p:sldId id="464" r:id="rId5"/>
    <p:sldId id="465" r:id="rId6"/>
    <p:sldId id="478" r:id="rId7"/>
    <p:sldId id="481" r:id="rId8"/>
    <p:sldId id="463" r:id="rId9"/>
    <p:sldId id="466" r:id="rId10"/>
    <p:sldId id="467" r:id="rId11"/>
    <p:sldId id="472" r:id="rId12"/>
    <p:sldId id="473" r:id="rId13"/>
    <p:sldId id="471" r:id="rId14"/>
    <p:sldId id="468" r:id="rId15"/>
    <p:sldId id="474" r:id="rId16"/>
    <p:sldId id="475" r:id="rId17"/>
    <p:sldId id="469" r:id="rId18"/>
    <p:sldId id="477" r:id="rId19"/>
    <p:sldId id="480" r:id="rId20"/>
    <p:sldId id="470" r:id="rId2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3A6B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3A6B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3A6B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3A6B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3A6B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3A6B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3A6B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3A6B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3A6B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CAE"/>
    <a:srgbClr val="4C515E"/>
    <a:srgbClr val="B591FF"/>
    <a:srgbClr val="3192CB"/>
    <a:srgbClr val="521985"/>
    <a:srgbClr val="003A6B"/>
    <a:srgbClr val="006A8E"/>
    <a:srgbClr val="F4B0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3" autoAdjust="0"/>
    <p:restoredTop sz="89223" autoAdjust="0"/>
  </p:normalViewPr>
  <p:slideViewPr>
    <p:cSldViewPr snapToGrid="0">
      <p:cViewPr>
        <p:scale>
          <a:sx n="80" d="100"/>
          <a:sy n="80" d="100"/>
        </p:scale>
        <p:origin x="564" y="14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788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gif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gif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4BE83-73D6-4B28-88AC-0957E65F28D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92D860-D137-4F0E-995A-E57335886852}">
      <dgm:prSet phldrT="[Text]"/>
      <dgm:spPr/>
      <dgm:t>
        <a:bodyPr/>
        <a:lstStyle/>
        <a:p>
          <a:r>
            <a:rPr lang="en-GB" dirty="0" smtClean="0"/>
            <a:t>Tues</a:t>
          </a:r>
          <a:endParaRPr lang="en-GB" dirty="0"/>
        </a:p>
      </dgm:t>
    </dgm:pt>
    <dgm:pt modelId="{FF016286-C9A7-40FC-89DD-F0645F68CE63}" type="parTrans" cxnId="{1757C7BB-5BF6-43E7-958F-12AF46C095AB}">
      <dgm:prSet/>
      <dgm:spPr/>
      <dgm:t>
        <a:bodyPr/>
        <a:lstStyle/>
        <a:p>
          <a:endParaRPr lang="en-GB"/>
        </a:p>
      </dgm:t>
    </dgm:pt>
    <dgm:pt modelId="{1B60EB2F-5D8A-42FA-8375-F258830F87CD}" type="sibTrans" cxnId="{1757C7BB-5BF6-43E7-958F-12AF46C095AB}">
      <dgm:prSet/>
      <dgm:spPr/>
      <dgm:t>
        <a:bodyPr/>
        <a:lstStyle/>
        <a:p>
          <a:endParaRPr lang="en-GB"/>
        </a:p>
      </dgm:t>
    </dgm:pt>
    <dgm:pt modelId="{894C34A0-9650-4976-9932-1B52C95F3A92}">
      <dgm:prSet phldrT="[Text]"/>
      <dgm:spPr/>
      <dgm:t>
        <a:bodyPr/>
        <a:lstStyle/>
        <a:p>
          <a:r>
            <a:rPr lang="en-GB" dirty="0" smtClean="0">
              <a:latin typeface="Tahoma" pitchFamily="34" charset="0"/>
              <a:cs typeface="Tahoma" pitchFamily="34" charset="0"/>
            </a:rPr>
            <a:t>English trainees taught by tutor.  They prepare </a:t>
          </a:r>
          <a:r>
            <a:rPr lang="en-GB" dirty="0" err="1" smtClean="0">
              <a:latin typeface="Tahoma" pitchFamily="34" charset="0"/>
              <a:cs typeface="Tahoma" pitchFamily="34" charset="0"/>
            </a:rPr>
            <a:t>w’shop</a:t>
          </a:r>
          <a:r>
            <a:rPr lang="en-GB" dirty="0" smtClean="0">
              <a:latin typeface="Tahoma" pitchFamily="34" charset="0"/>
              <a:cs typeface="Tahoma" pitchFamily="34" charset="0"/>
            </a:rPr>
            <a:t> for MFL.</a:t>
          </a:r>
          <a:endParaRPr lang="en-GB" dirty="0">
            <a:latin typeface="Tahoma" pitchFamily="34" charset="0"/>
            <a:cs typeface="Tahoma" pitchFamily="34" charset="0"/>
          </a:endParaRPr>
        </a:p>
      </dgm:t>
    </dgm:pt>
    <dgm:pt modelId="{058760B8-66A1-4E44-9038-F863D88E514C}" type="parTrans" cxnId="{CB0AAF4F-DA52-4186-8A98-C38DFDB1FD3E}">
      <dgm:prSet/>
      <dgm:spPr/>
      <dgm:t>
        <a:bodyPr/>
        <a:lstStyle/>
        <a:p>
          <a:endParaRPr lang="en-GB"/>
        </a:p>
      </dgm:t>
    </dgm:pt>
    <dgm:pt modelId="{0F51B603-D639-48FD-A1CA-20BA65729A37}" type="sibTrans" cxnId="{CB0AAF4F-DA52-4186-8A98-C38DFDB1FD3E}">
      <dgm:prSet/>
      <dgm:spPr/>
      <dgm:t>
        <a:bodyPr/>
        <a:lstStyle/>
        <a:p>
          <a:endParaRPr lang="en-GB"/>
        </a:p>
      </dgm:t>
    </dgm:pt>
    <dgm:pt modelId="{2F862477-C403-4AA4-BE6D-5E7BD37589FA}">
      <dgm:prSet phldrT="[Text]"/>
      <dgm:spPr/>
      <dgm:t>
        <a:bodyPr/>
        <a:lstStyle/>
        <a:p>
          <a:r>
            <a:rPr lang="en-GB" dirty="0" smtClean="0">
              <a:latin typeface="Tahoma" pitchFamily="34" charset="0"/>
              <a:cs typeface="Tahoma" pitchFamily="34" charset="0"/>
            </a:rPr>
            <a:t>Wed</a:t>
          </a:r>
          <a:endParaRPr lang="en-GB" dirty="0">
            <a:latin typeface="Tahoma" pitchFamily="34" charset="0"/>
            <a:cs typeface="Tahoma" pitchFamily="34" charset="0"/>
          </a:endParaRPr>
        </a:p>
      </dgm:t>
    </dgm:pt>
    <dgm:pt modelId="{8B7A69B3-3C35-4AF7-AF4E-E4F7375305DC}" type="parTrans" cxnId="{70EAE04D-02A5-4654-9A8F-751B42782BDB}">
      <dgm:prSet/>
      <dgm:spPr/>
      <dgm:t>
        <a:bodyPr/>
        <a:lstStyle/>
        <a:p>
          <a:endParaRPr lang="en-GB"/>
        </a:p>
      </dgm:t>
    </dgm:pt>
    <dgm:pt modelId="{93075531-8A9F-44AE-987D-EA247B73AFBF}" type="sibTrans" cxnId="{70EAE04D-02A5-4654-9A8F-751B42782BDB}">
      <dgm:prSet/>
      <dgm:spPr/>
      <dgm:t>
        <a:bodyPr/>
        <a:lstStyle/>
        <a:p>
          <a:endParaRPr lang="en-GB"/>
        </a:p>
      </dgm:t>
    </dgm:pt>
    <dgm:pt modelId="{13CDB356-36CD-459E-8940-96546A658114}">
      <dgm:prSet phldrT="[Text]"/>
      <dgm:spPr/>
      <dgm:t>
        <a:bodyPr/>
        <a:lstStyle/>
        <a:p>
          <a:r>
            <a:rPr lang="en-GB" dirty="0" smtClean="0">
              <a:latin typeface="Tahoma" pitchFamily="34" charset="0"/>
              <a:cs typeface="Tahoma" pitchFamily="34" charset="0"/>
            </a:rPr>
            <a:t>English </a:t>
          </a:r>
          <a:r>
            <a:rPr lang="en-GB" dirty="0" err="1" smtClean="0">
              <a:latin typeface="Tahoma" pitchFamily="34" charset="0"/>
              <a:cs typeface="Tahoma" pitchFamily="34" charset="0"/>
            </a:rPr>
            <a:t>PGCEs</a:t>
          </a:r>
          <a:r>
            <a:rPr lang="en-GB" dirty="0" smtClean="0">
              <a:latin typeface="Tahoma" pitchFamily="34" charset="0"/>
              <a:cs typeface="Tahoma" pitchFamily="34" charset="0"/>
            </a:rPr>
            <a:t>  deliver workshop for MFL students. They prepare </a:t>
          </a:r>
          <a:r>
            <a:rPr lang="en-GB" dirty="0" err="1" smtClean="0">
              <a:latin typeface="Tahoma" pitchFamily="34" charset="0"/>
              <a:cs typeface="Tahoma" pitchFamily="34" charset="0"/>
            </a:rPr>
            <a:t>w’shop</a:t>
          </a:r>
          <a:r>
            <a:rPr lang="en-GB" dirty="0" smtClean="0">
              <a:latin typeface="Tahoma" pitchFamily="34" charset="0"/>
              <a:cs typeface="Tahoma" pitchFamily="34" charset="0"/>
            </a:rPr>
            <a:t> for English, though focusing on MFL skills. </a:t>
          </a:r>
          <a:endParaRPr lang="en-GB" dirty="0">
            <a:latin typeface="Tahoma" pitchFamily="34" charset="0"/>
            <a:cs typeface="Tahoma" pitchFamily="34" charset="0"/>
          </a:endParaRPr>
        </a:p>
      </dgm:t>
    </dgm:pt>
    <dgm:pt modelId="{48908564-835B-47F6-B927-F30259B68C02}" type="parTrans" cxnId="{5CBA8210-0FB2-4808-850E-5DC3B03EC990}">
      <dgm:prSet/>
      <dgm:spPr/>
      <dgm:t>
        <a:bodyPr/>
        <a:lstStyle/>
        <a:p>
          <a:endParaRPr lang="en-GB"/>
        </a:p>
      </dgm:t>
    </dgm:pt>
    <dgm:pt modelId="{E4E48FA8-6789-4B80-A352-ADBC407F1D9C}" type="sibTrans" cxnId="{5CBA8210-0FB2-4808-850E-5DC3B03EC990}">
      <dgm:prSet/>
      <dgm:spPr/>
      <dgm:t>
        <a:bodyPr/>
        <a:lstStyle/>
        <a:p>
          <a:endParaRPr lang="en-GB"/>
        </a:p>
      </dgm:t>
    </dgm:pt>
    <dgm:pt modelId="{9148841C-050C-4B53-85F1-5760303B065C}">
      <dgm:prSet phldrT="[Text]"/>
      <dgm:spPr/>
      <dgm:t>
        <a:bodyPr/>
        <a:lstStyle/>
        <a:p>
          <a:r>
            <a:rPr lang="en-GB" dirty="0" smtClean="0">
              <a:latin typeface="Tahoma" pitchFamily="34" charset="0"/>
              <a:cs typeface="Tahoma" pitchFamily="34" charset="0"/>
            </a:rPr>
            <a:t>Fri</a:t>
          </a:r>
          <a:endParaRPr lang="en-GB" dirty="0">
            <a:latin typeface="Tahoma" pitchFamily="34" charset="0"/>
            <a:cs typeface="Tahoma" pitchFamily="34" charset="0"/>
          </a:endParaRPr>
        </a:p>
      </dgm:t>
    </dgm:pt>
    <dgm:pt modelId="{5D607D15-3036-471B-9376-10EFBB2EBEAF}" type="parTrans" cxnId="{443875BE-8358-4B04-8D26-517513DB0E9C}">
      <dgm:prSet/>
      <dgm:spPr/>
      <dgm:t>
        <a:bodyPr/>
        <a:lstStyle/>
        <a:p>
          <a:endParaRPr lang="en-GB"/>
        </a:p>
      </dgm:t>
    </dgm:pt>
    <dgm:pt modelId="{A36E06E4-610A-4DF4-9774-2F80840168EF}" type="sibTrans" cxnId="{443875BE-8358-4B04-8D26-517513DB0E9C}">
      <dgm:prSet/>
      <dgm:spPr/>
      <dgm:t>
        <a:bodyPr/>
        <a:lstStyle/>
        <a:p>
          <a:endParaRPr lang="en-GB"/>
        </a:p>
      </dgm:t>
    </dgm:pt>
    <dgm:pt modelId="{A7A7E30C-4CEA-44A7-8DEC-8C2CCC0A2E75}">
      <dgm:prSet phldrT="[Text]"/>
      <dgm:spPr/>
      <dgm:t>
        <a:bodyPr/>
        <a:lstStyle/>
        <a:p>
          <a:r>
            <a:rPr lang="en-GB" dirty="0" smtClean="0">
              <a:latin typeface="Tahoma" pitchFamily="34" charset="0"/>
              <a:cs typeface="Tahoma" pitchFamily="34" charset="0"/>
            </a:rPr>
            <a:t>MFL trainees deliver </a:t>
          </a:r>
          <a:r>
            <a:rPr lang="en-GB" dirty="0" err="1" smtClean="0">
              <a:latin typeface="Tahoma" pitchFamily="34" charset="0"/>
              <a:cs typeface="Tahoma" pitchFamily="34" charset="0"/>
            </a:rPr>
            <a:t>w’shop</a:t>
          </a:r>
          <a:r>
            <a:rPr lang="en-GB" dirty="0" smtClean="0">
              <a:latin typeface="Tahoma" pitchFamily="34" charset="0"/>
              <a:cs typeface="Tahoma" pitchFamily="34" charset="0"/>
            </a:rPr>
            <a:t>. Evaluation. </a:t>
          </a:r>
          <a:endParaRPr lang="en-GB" dirty="0">
            <a:latin typeface="Tahoma" pitchFamily="34" charset="0"/>
            <a:cs typeface="Tahoma" pitchFamily="34" charset="0"/>
          </a:endParaRPr>
        </a:p>
      </dgm:t>
    </dgm:pt>
    <dgm:pt modelId="{59DDAA01-4EE9-4E04-9BA5-B9B8F27DF7C0}" type="parTrans" cxnId="{A412EC3D-6712-4D98-BB72-89905946D5FB}">
      <dgm:prSet/>
      <dgm:spPr/>
      <dgm:t>
        <a:bodyPr/>
        <a:lstStyle/>
        <a:p>
          <a:endParaRPr lang="en-GB"/>
        </a:p>
      </dgm:t>
    </dgm:pt>
    <dgm:pt modelId="{ED91A684-D309-40BE-BE6E-290D558077CF}" type="sibTrans" cxnId="{A412EC3D-6712-4D98-BB72-89905946D5FB}">
      <dgm:prSet/>
      <dgm:spPr/>
      <dgm:t>
        <a:bodyPr/>
        <a:lstStyle/>
        <a:p>
          <a:endParaRPr lang="en-GB"/>
        </a:p>
      </dgm:t>
    </dgm:pt>
    <dgm:pt modelId="{CF0C2D4B-144C-4A74-8A4D-AE8B2BD1ECC3}" type="pres">
      <dgm:prSet presAssocID="{B434BE83-73D6-4B28-88AC-0957E65F28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262C90F-AF3E-4833-BFAC-20FB84D064E5}" type="pres">
      <dgm:prSet presAssocID="{2992D860-D137-4F0E-995A-E57335886852}" presName="composite" presStyleCnt="0"/>
      <dgm:spPr/>
    </dgm:pt>
    <dgm:pt modelId="{CDDC007A-8CFA-4D6F-A697-679FDED4F616}" type="pres">
      <dgm:prSet presAssocID="{2992D860-D137-4F0E-995A-E5733588685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99F893-B43E-4591-B508-393E1F9D6BC6}" type="pres">
      <dgm:prSet presAssocID="{2992D860-D137-4F0E-995A-E5733588685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6B18B7-B539-41F7-8FC6-E20617DC47F5}" type="pres">
      <dgm:prSet presAssocID="{1B60EB2F-5D8A-42FA-8375-F258830F87CD}" presName="sp" presStyleCnt="0"/>
      <dgm:spPr/>
    </dgm:pt>
    <dgm:pt modelId="{0625B7BA-5B4C-470B-A83E-D7F00580A9DB}" type="pres">
      <dgm:prSet presAssocID="{2F862477-C403-4AA4-BE6D-5E7BD37589FA}" presName="composite" presStyleCnt="0"/>
      <dgm:spPr/>
    </dgm:pt>
    <dgm:pt modelId="{974F26B9-710E-4919-8492-DBA86229597C}" type="pres">
      <dgm:prSet presAssocID="{2F862477-C403-4AA4-BE6D-5E7BD37589F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A1BFCA-52AE-4B4A-8AB2-E569D1ECDF6E}" type="pres">
      <dgm:prSet presAssocID="{2F862477-C403-4AA4-BE6D-5E7BD37589F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94295B-B302-453F-9428-14F29B7A894B}" type="pres">
      <dgm:prSet presAssocID="{93075531-8A9F-44AE-987D-EA247B73AFBF}" presName="sp" presStyleCnt="0"/>
      <dgm:spPr/>
    </dgm:pt>
    <dgm:pt modelId="{EFEAA9B5-0FDC-4A24-B619-C12FBD710EF2}" type="pres">
      <dgm:prSet presAssocID="{9148841C-050C-4B53-85F1-5760303B065C}" presName="composite" presStyleCnt="0"/>
      <dgm:spPr/>
    </dgm:pt>
    <dgm:pt modelId="{7CDF84F7-2DC2-4F12-9D61-6209C86A652C}" type="pres">
      <dgm:prSet presAssocID="{9148841C-050C-4B53-85F1-5760303B065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B441D3-7AA2-4CE1-9E61-C8AABFA55277}" type="pres">
      <dgm:prSet presAssocID="{9148841C-050C-4B53-85F1-5760303B065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12EC3D-6712-4D98-BB72-89905946D5FB}" srcId="{9148841C-050C-4B53-85F1-5760303B065C}" destId="{A7A7E30C-4CEA-44A7-8DEC-8C2CCC0A2E75}" srcOrd="0" destOrd="0" parTransId="{59DDAA01-4EE9-4E04-9BA5-B9B8F27DF7C0}" sibTransId="{ED91A684-D309-40BE-BE6E-290D558077CF}"/>
    <dgm:cxn modelId="{1757C7BB-5BF6-43E7-958F-12AF46C095AB}" srcId="{B434BE83-73D6-4B28-88AC-0957E65F28D2}" destId="{2992D860-D137-4F0E-995A-E57335886852}" srcOrd="0" destOrd="0" parTransId="{FF016286-C9A7-40FC-89DD-F0645F68CE63}" sibTransId="{1B60EB2F-5D8A-42FA-8375-F258830F87CD}"/>
    <dgm:cxn modelId="{06BDD7A4-E520-451F-A09A-2A0231A34668}" type="presOf" srcId="{2F862477-C403-4AA4-BE6D-5E7BD37589FA}" destId="{974F26B9-710E-4919-8492-DBA86229597C}" srcOrd="0" destOrd="0" presId="urn:microsoft.com/office/officeart/2005/8/layout/chevron2"/>
    <dgm:cxn modelId="{443875BE-8358-4B04-8D26-517513DB0E9C}" srcId="{B434BE83-73D6-4B28-88AC-0957E65F28D2}" destId="{9148841C-050C-4B53-85F1-5760303B065C}" srcOrd="2" destOrd="0" parTransId="{5D607D15-3036-471B-9376-10EFBB2EBEAF}" sibTransId="{A36E06E4-610A-4DF4-9774-2F80840168EF}"/>
    <dgm:cxn modelId="{04E73C7F-6F17-4C5E-8C49-32D738D36536}" type="presOf" srcId="{B434BE83-73D6-4B28-88AC-0957E65F28D2}" destId="{CF0C2D4B-144C-4A74-8A4D-AE8B2BD1ECC3}" srcOrd="0" destOrd="0" presId="urn:microsoft.com/office/officeart/2005/8/layout/chevron2"/>
    <dgm:cxn modelId="{5CBA8210-0FB2-4808-850E-5DC3B03EC990}" srcId="{2F862477-C403-4AA4-BE6D-5E7BD37589FA}" destId="{13CDB356-36CD-459E-8940-96546A658114}" srcOrd="0" destOrd="0" parTransId="{48908564-835B-47F6-B927-F30259B68C02}" sibTransId="{E4E48FA8-6789-4B80-A352-ADBC407F1D9C}"/>
    <dgm:cxn modelId="{CFE4E256-0322-4F80-8C1C-F99E661C5B25}" type="presOf" srcId="{2992D860-D137-4F0E-995A-E57335886852}" destId="{CDDC007A-8CFA-4D6F-A697-679FDED4F616}" srcOrd="0" destOrd="0" presId="urn:microsoft.com/office/officeart/2005/8/layout/chevron2"/>
    <dgm:cxn modelId="{CB0AAF4F-DA52-4186-8A98-C38DFDB1FD3E}" srcId="{2992D860-D137-4F0E-995A-E57335886852}" destId="{894C34A0-9650-4976-9932-1B52C95F3A92}" srcOrd="0" destOrd="0" parTransId="{058760B8-66A1-4E44-9038-F863D88E514C}" sibTransId="{0F51B603-D639-48FD-A1CA-20BA65729A37}"/>
    <dgm:cxn modelId="{70EAE04D-02A5-4654-9A8F-751B42782BDB}" srcId="{B434BE83-73D6-4B28-88AC-0957E65F28D2}" destId="{2F862477-C403-4AA4-BE6D-5E7BD37589FA}" srcOrd="1" destOrd="0" parTransId="{8B7A69B3-3C35-4AF7-AF4E-E4F7375305DC}" sibTransId="{93075531-8A9F-44AE-987D-EA247B73AFBF}"/>
    <dgm:cxn modelId="{9FF45DAB-25EC-4CAC-861F-EA553270BE93}" type="presOf" srcId="{894C34A0-9650-4976-9932-1B52C95F3A92}" destId="{B599F893-B43E-4591-B508-393E1F9D6BC6}" srcOrd="0" destOrd="0" presId="urn:microsoft.com/office/officeart/2005/8/layout/chevron2"/>
    <dgm:cxn modelId="{D81E499F-46E1-46A3-9C14-5A532E680161}" type="presOf" srcId="{9148841C-050C-4B53-85F1-5760303B065C}" destId="{7CDF84F7-2DC2-4F12-9D61-6209C86A652C}" srcOrd="0" destOrd="0" presId="urn:microsoft.com/office/officeart/2005/8/layout/chevron2"/>
    <dgm:cxn modelId="{1430A827-5997-4EE0-B8A0-BE29CDAB5334}" type="presOf" srcId="{A7A7E30C-4CEA-44A7-8DEC-8C2CCC0A2E75}" destId="{0DB441D3-7AA2-4CE1-9E61-C8AABFA55277}" srcOrd="0" destOrd="0" presId="urn:microsoft.com/office/officeart/2005/8/layout/chevron2"/>
    <dgm:cxn modelId="{350DBE2B-6F78-442E-8199-EE81692DBBED}" type="presOf" srcId="{13CDB356-36CD-459E-8940-96546A658114}" destId="{7AA1BFCA-52AE-4B4A-8AB2-E569D1ECDF6E}" srcOrd="0" destOrd="0" presId="urn:microsoft.com/office/officeart/2005/8/layout/chevron2"/>
    <dgm:cxn modelId="{41EF2E06-C8A7-497F-8321-54DD995C78CA}" type="presParOf" srcId="{CF0C2D4B-144C-4A74-8A4D-AE8B2BD1ECC3}" destId="{6262C90F-AF3E-4833-BFAC-20FB84D064E5}" srcOrd="0" destOrd="0" presId="urn:microsoft.com/office/officeart/2005/8/layout/chevron2"/>
    <dgm:cxn modelId="{E1D014E8-6B9F-4A1A-AF50-8E901E99986C}" type="presParOf" srcId="{6262C90F-AF3E-4833-BFAC-20FB84D064E5}" destId="{CDDC007A-8CFA-4D6F-A697-679FDED4F616}" srcOrd="0" destOrd="0" presId="urn:microsoft.com/office/officeart/2005/8/layout/chevron2"/>
    <dgm:cxn modelId="{6B0EDCC0-2D9C-4031-B506-036AC4DA8527}" type="presParOf" srcId="{6262C90F-AF3E-4833-BFAC-20FB84D064E5}" destId="{B599F893-B43E-4591-B508-393E1F9D6BC6}" srcOrd="1" destOrd="0" presId="urn:microsoft.com/office/officeart/2005/8/layout/chevron2"/>
    <dgm:cxn modelId="{2CE73FA2-6649-43AD-9E12-909696289294}" type="presParOf" srcId="{CF0C2D4B-144C-4A74-8A4D-AE8B2BD1ECC3}" destId="{996B18B7-B539-41F7-8FC6-E20617DC47F5}" srcOrd="1" destOrd="0" presId="urn:microsoft.com/office/officeart/2005/8/layout/chevron2"/>
    <dgm:cxn modelId="{D9B81A37-2277-4CFE-8F6D-35162D871DB1}" type="presParOf" srcId="{CF0C2D4B-144C-4A74-8A4D-AE8B2BD1ECC3}" destId="{0625B7BA-5B4C-470B-A83E-D7F00580A9DB}" srcOrd="2" destOrd="0" presId="urn:microsoft.com/office/officeart/2005/8/layout/chevron2"/>
    <dgm:cxn modelId="{E169A1A7-39A4-4DBA-98B0-BC6BF6765C72}" type="presParOf" srcId="{0625B7BA-5B4C-470B-A83E-D7F00580A9DB}" destId="{974F26B9-710E-4919-8492-DBA86229597C}" srcOrd="0" destOrd="0" presId="urn:microsoft.com/office/officeart/2005/8/layout/chevron2"/>
    <dgm:cxn modelId="{87BE5FFD-18B1-49F7-864D-22AF1EA2CC02}" type="presParOf" srcId="{0625B7BA-5B4C-470B-A83E-D7F00580A9DB}" destId="{7AA1BFCA-52AE-4B4A-8AB2-E569D1ECDF6E}" srcOrd="1" destOrd="0" presId="urn:microsoft.com/office/officeart/2005/8/layout/chevron2"/>
    <dgm:cxn modelId="{92927C40-1D8B-4118-9E42-D96EF558596D}" type="presParOf" srcId="{CF0C2D4B-144C-4A74-8A4D-AE8B2BD1ECC3}" destId="{D794295B-B302-453F-9428-14F29B7A894B}" srcOrd="3" destOrd="0" presId="urn:microsoft.com/office/officeart/2005/8/layout/chevron2"/>
    <dgm:cxn modelId="{9562CFC4-5111-4088-BDC4-4FE4377A926B}" type="presParOf" srcId="{CF0C2D4B-144C-4A74-8A4D-AE8B2BD1ECC3}" destId="{EFEAA9B5-0FDC-4A24-B619-C12FBD710EF2}" srcOrd="4" destOrd="0" presId="urn:microsoft.com/office/officeart/2005/8/layout/chevron2"/>
    <dgm:cxn modelId="{907CCAF0-DC1C-448F-A646-28A834EEFFEB}" type="presParOf" srcId="{EFEAA9B5-0FDC-4A24-B619-C12FBD710EF2}" destId="{7CDF84F7-2DC2-4F12-9D61-6209C86A652C}" srcOrd="0" destOrd="0" presId="urn:microsoft.com/office/officeart/2005/8/layout/chevron2"/>
    <dgm:cxn modelId="{9E43C69F-28A4-4239-8CD1-80CF80CB6423}" type="presParOf" srcId="{EFEAA9B5-0FDC-4A24-B619-C12FBD710EF2}" destId="{0DB441D3-7AA2-4CE1-9E61-C8AABFA552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E8715-47B2-44A9-A4C3-499912D518AC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744CED-7E9B-4324-8372-3EF2DE73BDE7}">
      <dgm:prSet phldrT="[Text]"/>
      <dgm:spPr/>
      <dgm:t>
        <a:bodyPr/>
        <a:lstStyle/>
        <a:p>
          <a:r>
            <a:rPr lang="en-GB" dirty="0" smtClean="0">
              <a:latin typeface="Tahoma" pitchFamily="34" charset="0"/>
              <a:cs typeface="Tahoma" pitchFamily="34" charset="0"/>
            </a:rPr>
            <a:t>Peer learning</a:t>
          </a:r>
          <a:endParaRPr lang="en-GB" dirty="0">
            <a:latin typeface="Tahoma" pitchFamily="34" charset="0"/>
            <a:cs typeface="Tahoma" pitchFamily="34" charset="0"/>
          </a:endParaRPr>
        </a:p>
      </dgm:t>
    </dgm:pt>
    <dgm:pt modelId="{95576169-6E36-42DA-ADA1-F9432E29491C}" type="parTrans" cxnId="{727F4FA7-28AD-465D-A2F9-94EAEEE88CD2}">
      <dgm:prSet/>
      <dgm:spPr/>
      <dgm:t>
        <a:bodyPr/>
        <a:lstStyle/>
        <a:p>
          <a:endParaRPr lang="en-GB"/>
        </a:p>
      </dgm:t>
    </dgm:pt>
    <dgm:pt modelId="{AACB9EB9-9A78-4186-9946-04510C7FFAE7}" type="sibTrans" cxnId="{727F4FA7-28AD-465D-A2F9-94EAEEE88CD2}">
      <dgm:prSet/>
      <dgm:spPr/>
      <dgm:t>
        <a:bodyPr/>
        <a:lstStyle/>
        <a:p>
          <a:endParaRPr lang="en-GB"/>
        </a:p>
      </dgm:t>
    </dgm:pt>
    <dgm:pt modelId="{FCAF614D-54C7-427E-A13D-F911C7623D64}">
      <dgm:prSet phldrT="[Text]" custT="1"/>
      <dgm:spPr/>
      <dgm:t>
        <a:bodyPr/>
        <a:lstStyle/>
        <a:p>
          <a:r>
            <a:rPr lang="en-GB" sz="1700" dirty="0" smtClean="0">
              <a:latin typeface="Tahoma" pitchFamily="34" charset="0"/>
              <a:cs typeface="Tahoma" pitchFamily="34" charset="0"/>
            </a:rPr>
            <a:t>‘students learning from and with each other in both formal and informal ways’ </a:t>
          </a:r>
          <a:r>
            <a:rPr lang="en-GB" sz="1400" dirty="0" smtClean="0">
              <a:latin typeface="Tahoma" pitchFamily="34" charset="0"/>
              <a:cs typeface="Tahoma" pitchFamily="34" charset="0"/>
            </a:rPr>
            <a:t>(</a:t>
          </a:r>
          <a:r>
            <a:rPr lang="en-GB" sz="1400" dirty="0" err="1" smtClean="0">
              <a:latin typeface="Tahoma" pitchFamily="34" charset="0"/>
              <a:cs typeface="Tahoma" pitchFamily="34" charset="0"/>
            </a:rPr>
            <a:t>Boud</a:t>
          </a:r>
          <a:r>
            <a:rPr lang="en-GB" sz="1400" dirty="0" smtClean="0">
              <a:latin typeface="Tahoma" pitchFamily="34" charset="0"/>
              <a:cs typeface="Tahoma" pitchFamily="34" charset="0"/>
            </a:rPr>
            <a:t> et al 2001 p4)</a:t>
          </a:r>
          <a:endParaRPr lang="en-GB" sz="1400" dirty="0">
            <a:latin typeface="Tahoma" pitchFamily="34" charset="0"/>
            <a:cs typeface="Tahoma" pitchFamily="34" charset="0"/>
          </a:endParaRPr>
        </a:p>
      </dgm:t>
    </dgm:pt>
    <dgm:pt modelId="{7BEA2264-6142-4FDF-AE67-ACD7C8D40011}" type="parTrans" cxnId="{964233A3-5921-4978-B1F2-7A8C5026B422}">
      <dgm:prSet/>
      <dgm:spPr/>
      <dgm:t>
        <a:bodyPr/>
        <a:lstStyle/>
        <a:p>
          <a:endParaRPr lang="en-GB"/>
        </a:p>
      </dgm:t>
    </dgm:pt>
    <dgm:pt modelId="{AF0A0602-3B57-41C4-9CD9-BCF1EEACB2A1}" type="sibTrans" cxnId="{964233A3-5921-4978-B1F2-7A8C5026B422}">
      <dgm:prSet/>
      <dgm:spPr/>
      <dgm:t>
        <a:bodyPr/>
        <a:lstStyle/>
        <a:p>
          <a:endParaRPr lang="en-GB"/>
        </a:p>
      </dgm:t>
    </dgm:pt>
    <dgm:pt modelId="{3587402A-82D4-40D5-8BA1-95FF04A6B66E}">
      <dgm:prSet phldrT="[Text]"/>
      <dgm:spPr/>
      <dgm:t>
        <a:bodyPr/>
        <a:lstStyle/>
        <a:p>
          <a:r>
            <a:rPr lang="en-GB" dirty="0" smtClean="0">
              <a:latin typeface="Tahoma" pitchFamily="34" charset="0"/>
              <a:cs typeface="Tahoma" pitchFamily="34" charset="0"/>
            </a:rPr>
            <a:t>Peer tutoring</a:t>
          </a:r>
          <a:endParaRPr lang="en-GB" dirty="0">
            <a:latin typeface="Tahoma" pitchFamily="34" charset="0"/>
            <a:cs typeface="Tahoma" pitchFamily="34" charset="0"/>
          </a:endParaRPr>
        </a:p>
      </dgm:t>
    </dgm:pt>
    <dgm:pt modelId="{C0870C55-9C34-4B7B-9394-F798FE7CED35}" type="parTrans" cxnId="{D7437356-93B5-4275-AA7D-2BF52A1927B1}">
      <dgm:prSet/>
      <dgm:spPr/>
      <dgm:t>
        <a:bodyPr/>
        <a:lstStyle/>
        <a:p>
          <a:endParaRPr lang="en-GB"/>
        </a:p>
      </dgm:t>
    </dgm:pt>
    <dgm:pt modelId="{ABF1EBAB-81EF-4AB9-9D7C-07A6FA3DB5F6}" type="sibTrans" cxnId="{D7437356-93B5-4275-AA7D-2BF52A1927B1}">
      <dgm:prSet/>
      <dgm:spPr/>
      <dgm:t>
        <a:bodyPr/>
        <a:lstStyle/>
        <a:p>
          <a:endParaRPr lang="en-GB"/>
        </a:p>
      </dgm:t>
    </dgm:pt>
    <dgm:pt modelId="{AFE684E5-E0D4-4192-B505-A5329E47E8B2}">
      <dgm:prSet phldrT="[Text]" custT="1"/>
      <dgm:spPr/>
      <dgm:t>
        <a:bodyPr/>
        <a:lstStyle/>
        <a:p>
          <a:r>
            <a:rPr lang="en-GB" sz="1800" dirty="0" smtClean="0">
              <a:latin typeface="Tahoma" pitchFamily="34" charset="0"/>
              <a:cs typeface="Tahoma" pitchFamily="34" charset="0"/>
            </a:rPr>
            <a:t>co-operative learning – pairs of students ‘with an asymmetrical relation and a common known and shared objective’ </a:t>
          </a:r>
          <a:r>
            <a:rPr lang="en-GB" sz="1400" dirty="0" smtClean="0">
              <a:latin typeface="Tahoma" pitchFamily="34" charset="0"/>
              <a:cs typeface="Tahoma" pitchFamily="34" charset="0"/>
            </a:rPr>
            <a:t>(Duran and </a:t>
          </a:r>
          <a:r>
            <a:rPr lang="en-GB" sz="1400" dirty="0" err="1" smtClean="0">
              <a:latin typeface="Tahoma" pitchFamily="34" charset="0"/>
              <a:cs typeface="Tahoma" pitchFamily="34" charset="0"/>
            </a:rPr>
            <a:t>Monereo</a:t>
          </a:r>
          <a:r>
            <a:rPr lang="en-GB" sz="1400" dirty="0" smtClean="0">
              <a:latin typeface="Tahoma" pitchFamily="34" charset="0"/>
              <a:cs typeface="Tahoma" pitchFamily="34" charset="0"/>
            </a:rPr>
            <a:t> (2005 p181)</a:t>
          </a:r>
          <a:endParaRPr lang="en-GB" sz="1400" dirty="0">
            <a:latin typeface="Tahoma" pitchFamily="34" charset="0"/>
            <a:cs typeface="Tahoma" pitchFamily="34" charset="0"/>
          </a:endParaRPr>
        </a:p>
      </dgm:t>
    </dgm:pt>
    <dgm:pt modelId="{F0F43248-800D-4098-B566-85EC3CED6030}" type="parTrans" cxnId="{A9E2274A-842A-4FA6-BB50-198052B92FC0}">
      <dgm:prSet/>
      <dgm:spPr/>
      <dgm:t>
        <a:bodyPr/>
        <a:lstStyle/>
        <a:p>
          <a:endParaRPr lang="en-GB"/>
        </a:p>
      </dgm:t>
    </dgm:pt>
    <dgm:pt modelId="{40239E72-A840-4879-A95D-D5848471EF87}" type="sibTrans" cxnId="{A9E2274A-842A-4FA6-BB50-198052B92FC0}">
      <dgm:prSet/>
      <dgm:spPr/>
      <dgm:t>
        <a:bodyPr/>
        <a:lstStyle/>
        <a:p>
          <a:endParaRPr lang="en-GB"/>
        </a:p>
      </dgm:t>
    </dgm:pt>
    <dgm:pt modelId="{2C8D3A67-C6B5-45A7-8770-3C63017F3FC1}">
      <dgm:prSet phldrT="[Text]"/>
      <dgm:spPr/>
      <dgm:t>
        <a:bodyPr/>
        <a:lstStyle/>
        <a:p>
          <a:r>
            <a:rPr lang="en-GB" dirty="0" smtClean="0">
              <a:latin typeface="Tahoma" pitchFamily="34" charset="0"/>
              <a:cs typeface="Tahoma" pitchFamily="34" charset="0"/>
            </a:rPr>
            <a:t>Peer teaching</a:t>
          </a:r>
          <a:endParaRPr lang="en-GB" dirty="0">
            <a:latin typeface="Tahoma" pitchFamily="34" charset="0"/>
            <a:cs typeface="Tahoma" pitchFamily="34" charset="0"/>
          </a:endParaRPr>
        </a:p>
      </dgm:t>
    </dgm:pt>
    <dgm:pt modelId="{31447E25-1195-4D36-91AA-32C18EAFF670}" type="parTrans" cxnId="{5E59F06A-AC2D-494B-A5C9-50979A38BA29}">
      <dgm:prSet/>
      <dgm:spPr/>
      <dgm:t>
        <a:bodyPr/>
        <a:lstStyle/>
        <a:p>
          <a:endParaRPr lang="en-GB"/>
        </a:p>
      </dgm:t>
    </dgm:pt>
    <dgm:pt modelId="{44790456-5480-44B4-9312-76D01962A1FE}" type="sibTrans" cxnId="{5E59F06A-AC2D-494B-A5C9-50979A38BA29}">
      <dgm:prSet/>
      <dgm:spPr/>
      <dgm:t>
        <a:bodyPr/>
        <a:lstStyle/>
        <a:p>
          <a:endParaRPr lang="en-GB"/>
        </a:p>
      </dgm:t>
    </dgm:pt>
    <dgm:pt modelId="{4D8925FF-7261-46E7-81CD-F744A0915346}">
      <dgm:prSet phldrT="[Text]" custT="1"/>
      <dgm:spPr/>
      <dgm:t>
        <a:bodyPr/>
        <a:lstStyle/>
        <a:p>
          <a:r>
            <a:rPr lang="en-GB" sz="1800" dirty="0" smtClean="0">
              <a:latin typeface="Tahoma" pitchFamily="34" charset="0"/>
              <a:cs typeface="Tahoma" pitchFamily="34" charset="0"/>
            </a:rPr>
            <a:t>‘peer teaching or  peer tutoring is a far more instrumental strategy’ where students ‘take on a limited instructional role’ </a:t>
          </a:r>
          <a:r>
            <a:rPr lang="en-GB" sz="1400" dirty="0" smtClean="0">
              <a:latin typeface="Tahoma" pitchFamily="34" charset="0"/>
              <a:cs typeface="Tahoma" pitchFamily="34" charset="0"/>
            </a:rPr>
            <a:t>(</a:t>
          </a:r>
          <a:r>
            <a:rPr lang="en-GB" sz="1400" dirty="0" err="1" smtClean="0">
              <a:latin typeface="Tahoma" pitchFamily="34" charset="0"/>
              <a:cs typeface="Tahoma" pitchFamily="34" charset="0"/>
            </a:rPr>
            <a:t>Boud</a:t>
          </a:r>
          <a:r>
            <a:rPr lang="en-GB" sz="1400" dirty="0" smtClean="0">
              <a:latin typeface="Tahoma" pitchFamily="34" charset="0"/>
              <a:cs typeface="Tahoma" pitchFamily="34" charset="0"/>
            </a:rPr>
            <a:t> et al 2001 p4)</a:t>
          </a:r>
          <a:endParaRPr lang="en-GB" sz="1400" dirty="0">
            <a:latin typeface="Tahoma" pitchFamily="34" charset="0"/>
            <a:cs typeface="Tahoma" pitchFamily="34" charset="0"/>
          </a:endParaRPr>
        </a:p>
      </dgm:t>
    </dgm:pt>
    <dgm:pt modelId="{7607040C-B712-496B-89C4-C9B5F1B9D9C7}" type="parTrans" cxnId="{3ACA9E35-69C6-45DB-8D31-FA189251841A}">
      <dgm:prSet/>
      <dgm:spPr/>
      <dgm:t>
        <a:bodyPr/>
        <a:lstStyle/>
        <a:p>
          <a:endParaRPr lang="en-GB"/>
        </a:p>
      </dgm:t>
    </dgm:pt>
    <dgm:pt modelId="{BC8F1C88-959C-4176-AC97-6BC98C880431}" type="sibTrans" cxnId="{3ACA9E35-69C6-45DB-8D31-FA189251841A}">
      <dgm:prSet/>
      <dgm:spPr/>
      <dgm:t>
        <a:bodyPr/>
        <a:lstStyle/>
        <a:p>
          <a:endParaRPr lang="en-GB"/>
        </a:p>
      </dgm:t>
    </dgm:pt>
    <dgm:pt modelId="{D34F5290-A2D7-4246-B4C5-1865DCE7DD59}">
      <dgm:prSet phldrT="[Text]"/>
      <dgm:spPr/>
      <dgm:t>
        <a:bodyPr/>
        <a:lstStyle/>
        <a:p>
          <a:r>
            <a:rPr lang="en-GB" dirty="0" smtClean="0">
              <a:latin typeface="Tahoma" pitchFamily="34" charset="0"/>
              <a:cs typeface="Tahoma" pitchFamily="34" charset="0"/>
            </a:rPr>
            <a:t>Reciprocal Peer Teaching</a:t>
          </a:r>
          <a:endParaRPr lang="en-GB" dirty="0">
            <a:latin typeface="Tahoma" pitchFamily="34" charset="0"/>
            <a:cs typeface="Tahoma" pitchFamily="34" charset="0"/>
          </a:endParaRPr>
        </a:p>
      </dgm:t>
    </dgm:pt>
    <dgm:pt modelId="{4A258B31-130A-4629-AE16-5DEB32F84EA9}" type="sibTrans" cxnId="{E2FE8BFE-7A08-4C63-9F2E-6DB4EB59EB4D}">
      <dgm:prSet/>
      <dgm:spPr/>
      <dgm:t>
        <a:bodyPr/>
        <a:lstStyle/>
        <a:p>
          <a:endParaRPr lang="en-GB"/>
        </a:p>
      </dgm:t>
    </dgm:pt>
    <dgm:pt modelId="{7CEF3636-BC05-4615-AD67-2B4C439968F1}" type="parTrans" cxnId="{E2FE8BFE-7A08-4C63-9F2E-6DB4EB59EB4D}">
      <dgm:prSet/>
      <dgm:spPr/>
      <dgm:t>
        <a:bodyPr/>
        <a:lstStyle/>
        <a:p>
          <a:endParaRPr lang="en-GB"/>
        </a:p>
      </dgm:t>
    </dgm:pt>
    <dgm:pt modelId="{04421FF8-524A-4794-B719-52433A018F77}">
      <dgm:prSet phldrT="[Text]" custT="1"/>
      <dgm:spPr/>
      <dgm:t>
        <a:bodyPr/>
        <a:lstStyle/>
        <a:p>
          <a:r>
            <a:rPr lang="en-GB" sz="1800" dirty="0" smtClean="0">
              <a:latin typeface="Tahoma" pitchFamily="34" charset="0"/>
              <a:cs typeface="Tahoma" pitchFamily="34" charset="0"/>
            </a:rPr>
            <a:t>‘students alternate roles as teacher and students’</a:t>
          </a:r>
          <a:r>
            <a:rPr lang="en-GB" sz="1200" dirty="0" smtClean="0">
              <a:latin typeface="Tahoma" pitchFamily="34" charset="0"/>
              <a:cs typeface="Tahoma" pitchFamily="34" charset="0"/>
            </a:rPr>
            <a:t>(</a:t>
          </a:r>
          <a:r>
            <a:rPr lang="en-GB" sz="1200" dirty="0" err="1" smtClean="0">
              <a:latin typeface="Tahoma" pitchFamily="34" charset="0"/>
              <a:cs typeface="Tahoma" pitchFamily="34" charset="0"/>
            </a:rPr>
            <a:t>Krych</a:t>
          </a:r>
          <a:r>
            <a:rPr lang="en-GB" sz="1200" dirty="0" smtClean="0">
              <a:latin typeface="Tahoma" pitchFamily="34" charset="0"/>
              <a:cs typeface="Tahoma" pitchFamily="34" charset="0"/>
            </a:rPr>
            <a:t> et al 2005 noting term first used by Allan And </a:t>
          </a:r>
          <a:r>
            <a:rPr lang="en-GB" sz="1200" dirty="0" err="1" smtClean="0">
              <a:latin typeface="Tahoma" pitchFamily="34" charset="0"/>
              <a:cs typeface="Tahoma" pitchFamily="34" charset="0"/>
            </a:rPr>
            <a:t>Boraks</a:t>
          </a:r>
          <a:r>
            <a:rPr lang="en-GB" sz="1200" dirty="0" smtClean="0">
              <a:latin typeface="Tahoma" pitchFamily="34" charset="0"/>
              <a:cs typeface="Tahoma" pitchFamily="34" charset="0"/>
            </a:rPr>
            <a:t>)</a:t>
          </a:r>
          <a:endParaRPr lang="en-GB" sz="1200" dirty="0">
            <a:latin typeface="Tahoma" pitchFamily="34" charset="0"/>
            <a:cs typeface="Tahoma" pitchFamily="34" charset="0"/>
          </a:endParaRPr>
        </a:p>
      </dgm:t>
    </dgm:pt>
    <dgm:pt modelId="{4B237566-8007-43A9-8B51-C261EDC0C3F6}" type="parTrans" cxnId="{257F92A6-1881-49F1-879F-E8D7113E20D4}">
      <dgm:prSet/>
      <dgm:spPr/>
      <dgm:t>
        <a:bodyPr/>
        <a:lstStyle/>
        <a:p>
          <a:endParaRPr lang="en-GB"/>
        </a:p>
      </dgm:t>
    </dgm:pt>
    <dgm:pt modelId="{FEBCA9F2-9575-4A40-B3B4-02C3CEA1DE6E}" type="sibTrans" cxnId="{257F92A6-1881-49F1-879F-E8D7113E20D4}">
      <dgm:prSet/>
      <dgm:spPr/>
      <dgm:t>
        <a:bodyPr/>
        <a:lstStyle/>
        <a:p>
          <a:endParaRPr lang="en-GB"/>
        </a:p>
      </dgm:t>
    </dgm:pt>
    <dgm:pt modelId="{04D7E2D7-C612-417A-9D3D-999042848353}" type="pres">
      <dgm:prSet presAssocID="{174E8715-47B2-44A9-A4C3-499912D518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3ABD346-34D6-4330-AE34-2DCBDF5D9660}" type="pres">
      <dgm:prSet presAssocID="{C6744CED-7E9B-4324-8372-3EF2DE73BDE7}" presName="linNode" presStyleCnt="0"/>
      <dgm:spPr/>
    </dgm:pt>
    <dgm:pt modelId="{E179BF4A-7794-49DA-91AF-A5263382D1C0}" type="pres">
      <dgm:prSet presAssocID="{C6744CED-7E9B-4324-8372-3EF2DE73BDE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428CC0-9800-4F06-86BC-9D52FF70618D}" type="pres">
      <dgm:prSet presAssocID="{C6744CED-7E9B-4324-8372-3EF2DE73BDE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940762-D3ED-4EC0-BA55-00FF487B54A7}" type="pres">
      <dgm:prSet presAssocID="{AACB9EB9-9A78-4186-9946-04510C7FFAE7}" presName="sp" presStyleCnt="0"/>
      <dgm:spPr/>
    </dgm:pt>
    <dgm:pt modelId="{9FB92BFF-F3D2-433A-9ACA-CEF15E117FF0}" type="pres">
      <dgm:prSet presAssocID="{3587402A-82D4-40D5-8BA1-95FF04A6B66E}" presName="linNode" presStyleCnt="0"/>
      <dgm:spPr/>
    </dgm:pt>
    <dgm:pt modelId="{76CE3D92-020D-4DCB-9FBC-74B4BCD640F1}" type="pres">
      <dgm:prSet presAssocID="{3587402A-82D4-40D5-8BA1-95FF04A6B66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CFC285-1714-44CE-B20D-E417B5D402F6}" type="pres">
      <dgm:prSet presAssocID="{3587402A-82D4-40D5-8BA1-95FF04A6B66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FAA0BA-81C9-41A6-BCB9-A5789866F76E}" type="pres">
      <dgm:prSet presAssocID="{ABF1EBAB-81EF-4AB9-9D7C-07A6FA3DB5F6}" presName="sp" presStyleCnt="0"/>
      <dgm:spPr/>
    </dgm:pt>
    <dgm:pt modelId="{5CDDE3F5-219E-4372-ABC3-44CCF8DA92F1}" type="pres">
      <dgm:prSet presAssocID="{2C8D3A67-C6B5-45A7-8770-3C63017F3FC1}" presName="linNode" presStyleCnt="0"/>
      <dgm:spPr/>
    </dgm:pt>
    <dgm:pt modelId="{82C5A8CE-3415-4CF6-B515-DB1A9A2404D7}" type="pres">
      <dgm:prSet presAssocID="{2C8D3A67-C6B5-45A7-8770-3C63017F3F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487A88-CB9B-4569-A55F-4D03782DAA74}" type="pres">
      <dgm:prSet presAssocID="{2C8D3A67-C6B5-45A7-8770-3C63017F3F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FB8DC9-03BC-443A-B8A4-D0212D277B1E}" type="pres">
      <dgm:prSet presAssocID="{44790456-5480-44B4-9312-76D01962A1FE}" presName="sp" presStyleCnt="0"/>
      <dgm:spPr/>
    </dgm:pt>
    <dgm:pt modelId="{4B6575E2-53FA-4031-889B-C362502F878F}" type="pres">
      <dgm:prSet presAssocID="{D34F5290-A2D7-4246-B4C5-1865DCE7DD59}" presName="linNode" presStyleCnt="0"/>
      <dgm:spPr/>
    </dgm:pt>
    <dgm:pt modelId="{AD937AAA-61E9-4AEC-BD15-785E8DD58F9E}" type="pres">
      <dgm:prSet presAssocID="{D34F5290-A2D7-4246-B4C5-1865DCE7DD5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B9F5F3-6B3C-4674-9DC9-24951EB449FD}" type="pres">
      <dgm:prSet presAssocID="{D34F5290-A2D7-4246-B4C5-1865DCE7DD5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A97C10-5D86-4A07-AD86-954FCDC1CD7B}" type="presOf" srcId="{D34F5290-A2D7-4246-B4C5-1865DCE7DD59}" destId="{AD937AAA-61E9-4AEC-BD15-785E8DD58F9E}" srcOrd="0" destOrd="0" presId="urn:microsoft.com/office/officeart/2005/8/layout/vList5"/>
    <dgm:cxn modelId="{A4094017-0762-48DC-8081-5634DF551BDE}" type="presOf" srcId="{4D8925FF-7261-46E7-81CD-F744A0915346}" destId="{91487A88-CB9B-4569-A55F-4D03782DAA74}" srcOrd="0" destOrd="0" presId="urn:microsoft.com/office/officeart/2005/8/layout/vList5"/>
    <dgm:cxn modelId="{3ACA9E35-69C6-45DB-8D31-FA189251841A}" srcId="{2C8D3A67-C6B5-45A7-8770-3C63017F3FC1}" destId="{4D8925FF-7261-46E7-81CD-F744A0915346}" srcOrd="0" destOrd="0" parTransId="{7607040C-B712-496B-89C4-C9B5F1B9D9C7}" sibTransId="{BC8F1C88-959C-4176-AC97-6BC98C880431}"/>
    <dgm:cxn modelId="{37B4B334-6CBE-47DB-91BD-45D3B1EDD2B8}" type="presOf" srcId="{174E8715-47B2-44A9-A4C3-499912D518AC}" destId="{04D7E2D7-C612-417A-9D3D-999042848353}" srcOrd="0" destOrd="0" presId="urn:microsoft.com/office/officeart/2005/8/layout/vList5"/>
    <dgm:cxn modelId="{70E02E82-6AC4-499B-A4D2-E057F819F2DC}" type="presOf" srcId="{04421FF8-524A-4794-B719-52433A018F77}" destId="{97B9F5F3-6B3C-4674-9DC9-24951EB449FD}" srcOrd="0" destOrd="0" presId="urn:microsoft.com/office/officeart/2005/8/layout/vList5"/>
    <dgm:cxn modelId="{D7437356-93B5-4275-AA7D-2BF52A1927B1}" srcId="{174E8715-47B2-44A9-A4C3-499912D518AC}" destId="{3587402A-82D4-40D5-8BA1-95FF04A6B66E}" srcOrd="1" destOrd="0" parTransId="{C0870C55-9C34-4B7B-9394-F798FE7CED35}" sibTransId="{ABF1EBAB-81EF-4AB9-9D7C-07A6FA3DB5F6}"/>
    <dgm:cxn modelId="{A9E2274A-842A-4FA6-BB50-198052B92FC0}" srcId="{3587402A-82D4-40D5-8BA1-95FF04A6B66E}" destId="{AFE684E5-E0D4-4192-B505-A5329E47E8B2}" srcOrd="0" destOrd="0" parTransId="{F0F43248-800D-4098-B566-85EC3CED6030}" sibTransId="{40239E72-A840-4879-A95D-D5848471EF87}"/>
    <dgm:cxn modelId="{528B01D8-CBCD-4502-B8D1-24AB76CD3349}" type="presOf" srcId="{FCAF614D-54C7-427E-A13D-F911C7623D64}" destId="{0E428CC0-9800-4F06-86BC-9D52FF70618D}" srcOrd="0" destOrd="0" presId="urn:microsoft.com/office/officeart/2005/8/layout/vList5"/>
    <dgm:cxn modelId="{727F4FA7-28AD-465D-A2F9-94EAEEE88CD2}" srcId="{174E8715-47B2-44A9-A4C3-499912D518AC}" destId="{C6744CED-7E9B-4324-8372-3EF2DE73BDE7}" srcOrd="0" destOrd="0" parTransId="{95576169-6E36-42DA-ADA1-F9432E29491C}" sibTransId="{AACB9EB9-9A78-4186-9946-04510C7FFAE7}"/>
    <dgm:cxn modelId="{6CBB7E1D-162E-453D-88EE-9581B8D987CC}" type="presOf" srcId="{3587402A-82D4-40D5-8BA1-95FF04A6B66E}" destId="{76CE3D92-020D-4DCB-9FBC-74B4BCD640F1}" srcOrd="0" destOrd="0" presId="urn:microsoft.com/office/officeart/2005/8/layout/vList5"/>
    <dgm:cxn modelId="{E4E2D6B0-2219-4128-84A0-211AE4EE47DD}" type="presOf" srcId="{C6744CED-7E9B-4324-8372-3EF2DE73BDE7}" destId="{E179BF4A-7794-49DA-91AF-A5263382D1C0}" srcOrd="0" destOrd="0" presId="urn:microsoft.com/office/officeart/2005/8/layout/vList5"/>
    <dgm:cxn modelId="{2CF64A41-329B-414A-BCC5-A00813D2FF72}" type="presOf" srcId="{2C8D3A67-C6B5-45A7-8770-3C63017F3FC1}" destId="{82C5A8CE-3415-4CF6-B515-DB1A9A2404D7}" srcOrd="0" destOrd="0" presId="urn:microsoft.com/office/officeart/2005/8/layout/vList5"/>
    <dgm:cxn modelId="{E2FE8BFE-7A08-4C63-9F2E-6DB4EB59EB4D}" srcId="{174E8715-47B2-44A9-A4C3-499912D518AC}" destId="{D34F5290-A2D7-4246-B4C5-1865DCE7DD59}" srcOrd="3" destOrd="0" parTransId="{7CEF3636-BC05-4615-AD67-2B4C439968F1}" sibTransId="{4A258B31-130A-4629-AE16-5DEB32F84EA9}"/>
    <dgm:cxn modelId="{257F92A6-1881-49F1-879F-E8D7113E20D4}" srcId="{D34F5290-A2D7-4246-B4C5-1865DCE7DD59}" destId="{04421FF8-524A-4794-B719-52433A018F77}" srcOrd="0" destOrd="0" parTransId="{4B237566-8007-43A9-8B51-C261EDC0C3F6}" sibTransId="{FEBCA9F2-9575-4A40-B3B4-02C3CEA1DE6E}"/>
    <dgm:cxn modelId="{5E59F06A-AC2D-494B-A5C9-50979A38BA29}" srcId="{174E8715-47B2-44A9-A4C3-499912D518AC}" destId="{2C8D3A67-C6B5-45A7-8770-3C63017F3FC1}" srcOrd="2" destOrd="0" parTransId="{31447E25-1195-4D36-91AA-32C18EAFF670}" sibTransId="{44790456-5480-44B4-9312-76D01962A1FE}"/>
    <dgm:cxn modelId="{964233A3-5921-4978-B1F2-7A8C5026B422}" srcId="{C6744CED-7E9B-4324-8372-3EF2DE73BDE7}" destId="{FCAF614D-54C7-427E-A13D-F911C7623D64}" srcOrd="0" destOrd="0" parTransId="{7BEA2264-6142-4FDF-AE67-ACD7C8D40011}" sibTransId="{AF0A0602-3B57-41C4-9CD9-BCF1EEACB2A1}"/>
    <dgm:cxn modelId="{34D623AB-1DFC-4C49-BBAC-2152D471A1FF}" type="presOf" srcId="{AFE684E5-E0D4-4192-B505-A5329E47E8B2}" destId="{E3CFC285-1714-44CE-B20D-E417B5D402F6}" srcOrd="0" destOrd="0" presId="urn:microsoft.com/office/officeart/2005/8/layout/vList5"/>
    <dgm:cxn modelId="{9ABE1119-0FDB-4A8F-B9AD-ED2FDEA48D69}" type="presParOf" srcId="{04D7E2D7-C612-417A-9D3D-999042848353}" destId="{43ABD346-34D6-4330-AE34-2DCBDF5D9660}" srcOrd="0" destOrd="0" presId="urn:microsoft.com/office/officeart/2005/8/layout/vList5"/>
    <dgm:cxn modelId="{C8F031A2-A5AA-47D0-90DD-FF2D1AE18C60}" type="presParOf" srcId="{43ABD346-34D6-4330-AE34-2DCBDF5D9660}" destId="{E179BF4A-7794-49DA-91AF-A5263382D1C0}" srcOrd="0" destOrd="0" presId="urn:microsoft.com/office/officeart/2005/8/layout/vList5"/>
    <dgm:cxn modelId="{CB83E2D9-3F47-4BC7-BAF0-72892B4DA08B}" type="presParOf" srcId="{43ABD346-34D6-4330-AE34-2DCBDF5D9660}" destId="{0E428CC0-9800-4F06-86BC-9D52FF70618D}" srcOrd="1" destOrd="0" presId="urn:microsoft.com/office/officeart/2005/8/layout/vList5"/>
    <dgm:cxn modelId="{644A31CA-8B16-49C0-8210-B60EB149CE11}" type="presParOf" srcId="{04D7E2D7-C612-417A-9D3D-999042848353}" destId="{93940762-D3ED-4EC0-BA55-00FF487B54A7}" srcOrd="1" destOrd="0" presId="urn:microsoft.com/office/officeart/2005/8/layout/vList5"/>
    <dgm:cxn modelId="{C26BE28A-496D-4B3A-AB5B-64D02E4EC8CA}" type="presParOf" srcId="{04D7E2D7-C612-417A-9D3D-999042848353}" destId="{9FB92BFF-F3D2-433A-9ACA-CEF15E117FF0}" srcOrd="2" destOrd="0" presId="urn:microsoft.com/office/officeart/2005/8/layout/vList5"/>
    <dgm:cxn modelId="{88F365CF-F74D-42EA-98D7-C8F769C6C751}" type="presParOf" srcId="{9FB92BFF-F3D2-433A-9ACA-CEF15E117FF0}" destId="{76CE3D92-020D-4DCB-9FBC-74B4BCD640F1}" srcOrd="0" destOrd="0" presId="urn:microsoft.com/office/officeart/2005/8/layout/vList5"/>
    <dgm:cxn modelId="{7E488FE4-5E43-4628-9BF2-1709B4DFBDEE}" type="presParOf" srcId="{9FB92BFF-F3D2-433A-9ACA-CEF15E117FF0}" destId="{E3CFC285-1714-44CE-B20D-E417B5D402F6}" srcOrd="1" destOrd="0" presId="urn:microsoft.com/office/officeart/2005/8/layout/vList5"/>
    <dgm:cxn modelId="{EBD35E46-355F-449B-BD1E-AA66D71F3F0F}" type="presParOf" srcId="{04D7E2D7-C612-417A-9D3D-999042848353}" destId="{4EFAA0BA-81C9-41A6-BCB9-A5789866F76E}" srcOrd="3" destOrd="0" presId="urn:microsoft.com/office/officeart/2005/8/layout/vList5"/>
    <dgm:cxn modelId="{7026D80F-A786-4813-9431-060CBC9DD954}" type="presParOf" srcId="{04D7E2D7-C612-417A-9D3D-999042848353}" destId="{5CDDE3F5-219E-4372-ABC3-44CCF8DA92F1}" srcOrd="4" destOrd="0" presId="urn:microsoft.com/office/officeart/2005/8/layout/vList5"/>
    <dgm:cxn modelId="{F6772F62-E7DB-4726-B659-27FFD91F7ED8}" type="presParOf" srcId="{5CDDE3F5-219E-4372-ABC3-44CCF8DA92F1}" destId="{82C5A8CE-3415-4CF6-B515-DB1A9A2404D7}" srcOrd="0" destOrd="0" presId="urn:microsoft.com/office/officeart/2005/8/layout/vList5"/>
    <dgm:cxn modelId="{A60DA96E-0ED1-4B6C-8957-B5FB1D9805EA}" type="presParOf" srcId="{5CDDE3F5-219E-4372-ABC3-44CCF8DA92F1}" destId="{91487A88-CB9B-4569-A55F-4D03782DAA74}" srcOrd="1" destOrd="0" presId="urn:microsoft.com/office/officeart/2005/8/layout/vList5"/>
    <dgm:cxn modelId="{E7E3FFE8-426B-430C-850E-8DD83DD97BF2}" type="presParOf" srcId="{04D7E2D7-C612-417A-9D3D-999042848353}" destId="{93FB8DC9-03BC-443A-B8A4-D0212D277B1E}" srcOrd="5" destOrd="0" presId="urn:microsoft.com/office/officeart/2005/8/layout/vList5"/>
    <dgm:cxn modelId="{8C7FFF84-D959-44BC-AB6B-4BF07DB0ACB8}" type="presParOf" srcId="{04D7E2D7-C612-417A-9D3D-999042848353}" destId="{4B6575E2-53FA-4031-889B-C362502F878F}" srcOrd="6" destOrd="0" presId="urn:microsoft.com/office/officeart/2005/8/layout/vList5"/>
    <dgm:cxn modelId="{5053270E-9D57-4C08-9488-689781EAD251}" type="presParOf" srcId="{4B6575E2-53FA-4031-889B-C362502F878F}" destId="{AD937AAA-61E9-4AEC-BD15-785E8DD58F9E}" srcOrd="0" destOrd="0" presId="urn:microsoft.com/office/officeart/2005/8/layout/vList5"/>
    <dgm:cxn modelId="{5AB6EA15-6CD3-4DAA-B75A-421BC4FF67B2}" type="presParOf" srcId="{4B6575E2-53FA-4031-889B-C362502F878F}" destId="{97B9F5F3-6B3C-4674-9DC9-24951EB449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C440A8-BD52-488E-B754-A4EC15B0356F}" type="doc">
      <dgm:prSet loTypeId="urn:microsoft.com/office/officeart/2005/8/layout/vList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7AF7C2-339A-4C84-AEA0-7059E3411C94}">
      <dgm:prSet phldrT="[Text]"/>
      <dgm:spPr/>
      <dgm:t>
        <a:bodyPr/>
        <a:lstStyle/>
        <a:p>
          <a:r>
            <a:rPr lang="en-GB" b="1" dirty="0" smtClean="0">
              <a:solidFill>
                <a:schemeClr val="accent1">
                  <a:lumMod val="25000"/>
                </a:schemeClr>
              </a:solidFill>
              <a:latin typeface="Tahoma" pitchFamily="34" charset="0"/>
              <a:cs typeface="Tahoma" pitchFamily="34" charset="0"/>
            </a:rPr>
            <a:t>Drama techniques confidence scale questionnaire</a:t>
          </a:r>
          <a:endParaRPr lang="en-GB" b="1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11FFEA98-D19A-4617-8943-614D532ACC8C}" type="parTrans" cxnId="{32DD0DEC-7AFD-4EAE-A9F9-E11447805675}">
      <dgm:prSet/>
      <dgm:spPr/>
      <dgm:t>
        <a:bodyPr/>
        <a:lstStyle/>
        <a:p>
          <a:endParaRPr lang="en-GB"/>
        </a:p>
      </dgm:t>
    </dgm:pt>
    <dgm:pt modelId="{7529DC07-B819-4209-8644-E58AD296BDE8}" type="sibTrans" cxnId="{32DD0DEC-7AFD-4EAE-A9F9-E11447805675}">
      <dgm:prSet/>
      <dgm:spPr/>
      <dgm:t>
        <a:bodyPr/>
        <a:lstStyle/>
        <a:p>
          <a:endParaRPr lang="en-GB"/>
        </a:p>
      </dgm:t>
    </dgm:pt>
    <dgm:pt modelId="{7958F47A-E936-49AA-ACD9-58356AAC7361}">
      <dgm:prSet phldrT="[Text]"/>
      <dgm:spPr/>
      <dgm:t>
        <a:bodyPr/>
        <a:lstStyle/>
        <a:p>
          <a:r>
            <a:rPr lang="en-GB" dirty="0" smtClean="0">
              <a:solidFill>
                <a:schemeClr val="accent1">
                  <a:lumMod val="25000"/>
                </a:schemeClr>
              </a:solidFill>
              <a:latin typeface="Tahoma" pitchFamily="34" charset="0"/>
              <a:cs typeface="Tahoma" pitchFamily="34" charset="0"/>
            </a:rPr>
            <a:t>Pre-workshops</a:t>
          </a:r>
          <a:endParaRPr lang="en-GB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5A8303E0-691D-42D5-A0F0-7F42AF87050B}" type="parTrans" cxnId="{E3153B0A-8E36-46BB-8366-4BD09DE8718D}">
      <dgm:prSet/>
      <dgm:spPr/>
      <dgm:t>
        <a:bodyPr/>
        <a:lstStyle/>
        <a:p>
          <a:endParaRPr lang="en-GB"/>
        </a:p>
      </dgm:t>
    </dgm:pt>
    <dgm:pt modelId="{005EB42E-B960-4C42-870A-05B95FE858E4}" type="sibTrans" cxnId="{E3153B0A-8E36-46BB-8366-4BD09DE8718D}">
      <dgm:prSet/>
      <dgm:spPr/>
      <dgm:t>
        <a:bodyPr/>
        <a:lstStyle/>
        <a:p>
          <a:endParaRPr lang="en-GB"/>
        </a:p>
      </dgm:t>
    </dgm:pt>
    <dgm:pt modelId="{2B1B6646-4E20-4797-B839-87E9179AB130}">
      <dgm:prSet phldrT="[Text]"/>
      <dgm:spPr/>
      <dgm:t>
        <a:bodyPr/>
        <a:lstStyle/>
        <a:p>
          <a:r>
            <a:rPr lang="en-GB" b="1" dirty="0" smtClean="0">
              <a:solidFill>
                <a:schemeClr val="accent1">
                  <a:lumMod val="25000"/>
                </a:schemeClr>
              </a:solidFill>
              <a:latin typeface="Tahoma" pitchFamily="34" charset="0"/>
              <a:cs typeface="Tahoma" pitchFamily="34" charset="0"/>
            </a:rPr>
            <a:t>Questionnaire about RPT</a:t>
          </a:r>
          <a:endParaRPr lang="en-GB" b="1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FB027B8C-8D77-476A-9431-F31AE222ADB2}" type="parTrans" cxnId="{A5FC9926-5898-4DA1-9FC3-FDDFAAB2F7B8}">
      <dgm:prSet/>
      <dgm:spPr/>
      <dgm:t>
        <a:bodyPr/>
        <a:lstStyle/>
        <a:p>
          <a:endParaRPr lang="en-GB"/>
        </a:p>
      </dgm:t>
    </dgm:pt>
    <dgm:pt modelId="{919E6E78-1E32-4CCD-BFB3-3F97E8B30F25}" type="sibTrans" cxnId="{A5FC9926-5898-4DA1-9FC3-FDDFAAB2F7B8}">
      <dgm:prSet/>
      <dgm:spPr/>
      <dgm:t>
        <a:bodyPr/>
        <a:lstStyle/>
        <a:p>
          <a:endParaRPr lang="en-GB"/>
        </a:p>
      </dgm:t>
    </dgm:pt>
    <dgm:pt modelId="{099C38B4-6126-43BF-91C8-2FA33D42F839}">
      <dgm:prSet phldrT="[Text]"/>
      <dgm:spPr/>
      <dgm:t>
        <a:bodyPr/>
        <a:lstStyle/>
        <a:p>
          <a:r>
            <a:rPr lang="en-GB" dirty="0" smtClean="0">
              <a:solidFill>
                <a:schemeClr val="accent1">
                  <a:lumMod val="25000"/>
                </a:schemeClr>
              </a:solidFill>
              <a:latin typeface="Tahoma" pitchFamily="34" charset="0"/>
              <a:cs typeface="Tahoma" pitchFamily="34" charset="0"/>
            </a:rPr>
            <a:t>Post-workshops</a:t>
          </a:r>
          <a:endParaRPr lang="en-GB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BB80614A-74E0-4EEC-84C5-FBCAEFC6BB89}" type="parTrans" cxnId="{53E6E802-BDD0-455A-82CF-009390229C6C}">
      <dgm:prSet/>
      <dgm:spPr/>
      <dgm:t>
        <a:bodyPr/>
        <a:lstStyle/>
        <a:p>
          <a:endParaRPr lang="en-GB"/>
        </a:p>
      </dgm:t>
    </dgm:pt>
    <dgm:pt modelId="{36F4EFA7-FB8F-4431-8279-7B19E10EE2C4}" type="sibTrans" cxnId="{53E6E802-BDD0-455A-82CF-009390229C6C}">
      <dgm:prSet/>
      <dgm:spPr/>
      <dgm:t>
        <a:bodyPr/>
        <a:lstStyle/>
        <a:p>
          <a:endParaRPr lang="en-GB"/>
        </a:p>
      </dgm:t>
    </dgm:pt>
    <dgm:pt modelId="{E16CA9CD-833A-4F84-9778-8A7A7ECA577B}">
      <dgm:prSet phldrT="[Text]"/>
      <dgm:spPr/>
      <dgm:t>
        <a:bodyPr/>
        <a:lstStyle/>
        <a:p>
          <a:r>
            <a:rPr lang="en-GB" b="1" dirty="0" smtClean="0">
              <a:solidFill>
                <a:schemeClr val="accent1">
                  <a:lumMod val="25000"/>
                </a:schemeClr>
              </a:solidFill>
              <a:latin typeface="Tahoma" pitchFamily="34" charset="0"/>
              <a:cs typeface="Tahoma" pitchFamily="34" charset="0"/>
            </a:rPr>
            <a:t>Group discussion on RPT</a:t>
          </a:r>
          <a:endParaRPr lang="en-GB" b="1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B721559E-F248-4922-B1D1-5FCB1640C509}" type="parTrans" cxnId="{BC4F52E1-8B18-4362-9DC1-D1DCC81FD498}">
      <dgm:prSet/>
      <dgm:spPr/>
      <dgm:t>
        <a:bodyPr/>
        <a:lstStyle/>
        <a:p>
          <a:endParaRPr lang="en-GB"/>
        </a:p>
      </dgm:t>
    </dgm:pt>
    <dgm:pt modelId="{C7C8A360-9AED-42DE-9537-CA1B65D29B13}" type="sibTrans" cxnId="{BC4F52E1-8B18-4362-9DC1-D1DCC81FD498}">
      <dgm:prSet/>
      <dgm:spPr/>
      <dgm:t>
        <a:bodyPr/>
        <a:lstStyle/>
        <a:p>
          <a:endParaRPr lang="en-GB"/>
        </a:p>
      </dgm:t>
    </dgm:pt>
    <dgm:pt modelId="{6931FFA5-8C0B-4AA3-9A35-99DED441846C}">
      <dgm:prSet phldrT="[Text]"/>
      <dgm:spPr/>
      <dgm:t>
        <a:bodyPr/>
        <a:lstStyle/>
        <a:p>
          <a:r>
            <a:rPr lang="en-GB" dirty="0" smtClean="0">
              <a:solidFill>
                <a:schemeClr val="accent1">
                  <a:lumMod val="25000"/>
                </a:schemeClr>
              </a:solidFill>
              <a:latin typeface="Tahoma" pitchFamily="34" charset="0"/>
              <a:cs typeface="Tahoma" pitchFamily="34" charset="0"/>
            </a:rPr>
            <a:t>Post -workshops</a:t>
          </a:r>
          <a:endParaRPr lang="en-GB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FE7C54CD-2D44-43B4-8FFC-DE19D9802B8D}" type="parTrans" cxnId="{16981D4A-FD28-4F76-8FD9-15433F4B0AE5}">
      <dgm:prSet/>
      <dgm:spPr/>
      <dgm:t>
        <a:bodyPr/>
        <a:lstStyle/>
        <a:p>
          <a:endParaRPr lang="en-GB"/>
        </a:p>
      </dgm:t>
    </dgm:pt>
    <dgm:pt modelId="{9DC10C4F-24F4-4AC6-8C80-26E3625A2D7A}" type="sibTrans" cxnId="{16981D4A-FD28-4F76-8FD9-15433F4B0AE5}">
      <dgm:prSet/>
      <dgm:spPr/>
      <dgm:t>
        <a:bodyPr/>
        <a:lstStyle/>
        <a:p>
          <a:endParaRPr lang="en-GB"/>
        </a:p>
      </dgm:t>
    </dgm:pt>
    <dgm:pt modelId="{482B7A89-6075-4D96-A7F9-943D10F5F763}">
      <dgm:prSet phldrT="[Text]"/>
      <dgm:spPr/>
      <dgm:t>
        <a:bodyPr/>
        <a:lstStyle/>
        <a:p>
          <a:r>
            <a:rPr lang="en-GB" dirty="0" smtClean="0">
              <a:solidFill>
                <a:schemeClr val="accent1">
                  <a:lumMod val="25000"/>
                </a:schemeClr>
              </a:solidFill>
              <a:latin typeface="Tahoma" pitchFamily="34" charset="0"/>
              <a:cs typeface="Tahoma" pitchFamily="34" charset="0"/>
            </a:rPr>
            <a:t>Post-workshops</a:t>
          </a:r>
          <a:endParaRPr lang="en-GB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348201D3-1A04-497A-812E-6867E5D43BAF}" type="parTrans" cxnId="{017F7873-CD49-4E61-8CB0-25BFEFA4C831}">
      <dgm:prSet/>
      <dgm:spPr/>
      <dgm:t>
        <a:bodyPr/>
        <a:lstStyle/>
        <a:p>
          <a:endParaRPr lang="en-GB"/>
        </a:p>
      </dgm:t>
    </dgm:pt>
    <dgm:pt modelId="{32118613-8F0B-4D1D-B4C2-DDE7B2591337}" type="sibTrans" cxnId="{017F7873-CD49-4E61-8CB0-25BFEFA4C831}">
      <dgm:prSet/>
      <dgm:spPr/>
      <dgm:t>
        <a:bodyPr/>
        <a:lstStyle/>
        <a:p>
          <a:endParaRPr lang="en-GB"/>
        </a:p>
      </dgm:t>
    </dgm:pt>
    <dgm:pt modelId="{A9F135B6-71BD-4DA5-9F23-0C334A5B12DF}">
      <dgm:prSet phldrT="[Text]"/>
      <dgm:spPr/>
      <dgm:t>
        <a:bodyPr/>
        <a:lstStyle/>
        <a:p>
          <a:endParaRPr lang="en-GB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CED8A896-A5E1-4D22-AD6C-F6FC6ED35FDD}" type="parTrans" cxnId="{6BCB3B82-5DBD-4357-8B59-F0D2D1B6D3F2}">
      <dgm:prSet/>
      <dgm:spPr/>
      <dgm:t>
        <a:bodyPr/>
        <a:lstStyle/>
        <a:p>
          <a:endParaRPr lang="en-GB"/>
        </a:p>
      </dgm:t>
    </dgm:pt>
    <dgm:pt modelId="{E6F7A032-C9BD-4A5C-A1D7-5DD05F82E98D}" type="sibTrans" cxnId="{6BCB3B82-5DBD-4357-8B59-F0D2D1B6D3F2}">
      <dgm:prSet/>
      <dgm:spPr/>
      <dgm:t>
        <a:bodyPr/>
        <a:lstStyle/>
        <a:p>
          <a:endParaRPr lang="en-GB"/>
        </a:p>
      </dgm:t>
    </dgm:pt>
    <dgm:pt modelId="{4B948DA5-220B-424D-BEE3-F3CE90732EA5}">
      <dgm:prSet phldrT="[Text]"/>
      <dgm:spPr/>
      <dgm:t>
        <a:bodyPr/>
        <a:lstStyle/>
        <a:p>
          <a:r>
            <a:rPr lang="en-GB" b="1" dirty="0" smtClean="0">
              <a:solidFill>
                <a:schemeClr val="accent1">
                  <a:lumMod val="25000"/>
                </a:schemeClr>
              </a:solidFill>
              <a:latin typeface="Tahoma" pitchFamily="34" charset="0"/>
              <a:cs typeface="Tahoma" pitchFamily="34" charset="0"/>
            </a:rPr>
            <a:t>Queries whilst on school experience</a:t>
          </a:r>
          <a:endParaRPr lang="en-GB" b="1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BA89356B-3AC8-4B9B-8D1B-6328F32CF5A6}" type="sibTrans" cxnId="{AF2F1F20-4494-41A5-8E35-C116F646B4CB}">
      <dgm:prSet/>
      <dgm:spPr/>
      <dgm:t>
        <a:bodyPr/>
        <a:lstStyle/>
        <a:p>
          <a:endParaRPr lang="en-GB"/>
        </a:p>
      </dgm:t>
    </dgm:pt>
    <dgm:pt modelId="{C8CEDD54-19B4-4FFA-A17C-C0C6CC7C2D4E}" type="parTrans" cxnId="{AF2F1F20-4494-41A5-8E35-C116F646B4CB}">
      <dgm:prSet/>
      <dgm:spPr/>
      <dgm:t>
        <a:bodyPr/>
        <a:lstStyle/>
        <a:p>
          <a:endParaRPr lang="en-GB"/>
        </a:p>
      </dgm:t>
    </dgm:pt>
    <dgm:pt modelId="{800658C1-03D0-4B3C-8C1B-5A38AFEBCC35}" type="pres">
      <dgm:prSet presAssocID="{5EC440A8-BD52-488E-B754-A4EC15B035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BB07CC0-7CBE-418F-A131-6311A92F7E87}" type="pres">
      <dgm:prSet presAssocID="{447AF7C2-339A-4C84-AEA0-7059E3411C94}" presName="comp" presStyleCnt="0"/>
      <dgm:spPr/>
    </dgm:pt>
    <dgm:pt modelId="{1449094B-0A31-4184-ADB3-392609C4E1EE}" type="pres">
      <dgm:prSet presAssocID="{447AF7C2-339A-4C84-AEA0-7059E3411C94}" presName="box" presStyleLbl="node1" presStyleIdx="0" presStyleCnt="4"/>
      <dgm:spPr/>
      <dgm:t>
        <a:bodyPr/>
        <a:lstStyle/>
        <a:p>
          <a:endParaRPr lang="en-GB"/>
        </a:p>
      </dgm:t>
    </dgm:pt>
    <dgm:pt modelId="{EF33B720-F392-4C39-8B75-A946222D56CC}" type="pres">
      <dgm:prSet presAssocID="{447AF7C2-339A-4C84-AEA0-7059E3411C94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DC7B535-A8A2-40B7-A845-2CD918B9ED33}" type="pres">
      <dgm:prSet presAssocID="{447AF7C2-339A-4C84-AEA0-7059E3411C9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125830-987E-41A0-8652-B85704781383}" type="pres">
      <dgm:prSet presAssocID="{7529DC07-B819-4209-8644-E58AD296BDE8}" presName="spacer" presStyleCnt="0"/>
      <dgm:spPr/>
    </dgm:pt>
    <dgm:pt modelId="{CBFFA0F9-90CC-4B19-B22B-E034AD9899D2}" type="pres">
      <dgm:prSet presAssocID="{2B1B6646-4E20-4797-B839-87E9179AB130}" presName="comp" presStyleCnt="0"/>
      <dgm:spPr/>
    </dgm:pt>
    <dgm:pt modelId="{824BCC3C-31E6-4CF3-AB83-34D4B58EC722}" type="pres">
      <dgm:prSet presAssocID="{2B1B6646-4E20-4797-B839-87E9179AB130}" presName="box" presStyleLbl="node1" presStyleIdx="1" presStyleCnt="4" custLinFactNeighborX="-40000" custLinFactNeighborY="0"/>
      <dgm:spPr/>
      <dgm:t>
        <a:bodyPr/>
        <a:lstStyle/>
        <a:p>
          <a:endParaRPr lang="en-GB"/>
        </a:p>
      </dgm:t>
    </dgm:pt>
    <dgm:pt modelId="{65DEE27E-01F3-43B2-BEA5-691F75F4115A}" type="pres">
      <dgm:prSet presAssocID="{2B1B6646-4E20-4797-B839-87E9179AB13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1128F8-E81E-4AA0-8667-F30B18790BD7}" type="pres">
      <dgm:prSet presAssocID="{2B1B6646-4E20-4797-B839-87E9179AB13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1C68F5-51B8-4095-B621-F41D92B1E695}" type="pres">
      <dgm:prSet presAssocID="{919E6E78-1E32-4CCD-BFB3-3F97E8B30F25}" presName="spacer" presStyleCnt="0"/>
      <dgm:spPr/>
    </dgm:pt>
    <dgm:pt modelId="{5245D774-285B-4F39-922A-A10E41223C24}" type="pres">
      <dgm:prSet presAssocID="{E16CA9CD-833A-4F84-9778-8A7A7ECA577B}" presName="comp" presStyleCnt="0"/>
      <dgm:spPr/>
    </dgm:pt>
    <dgm:pt modelId="{46E6EBED-B835-422B-8472-2C5041622BEE}" type="pres">
      <dgm:prSet presAssocID="{E16CA9CD-833A-4F84-9778-8A7A7ECA577B}" presName="box" presStyleLbl="node1" presStyleIdx="2" presStyleCnt="4"/>
      <dgm:spPr/>
      <dgm:t>
        <a:bodyPr/>
        <a:lstStyle/>
        <a:p>
          <a:endParaRPr lang="en-GB"/>
        </a:p>
      </dgm:t>
    </dgm:pt>
    <dgm:pt modelId="{A170996A-5866-4A9B-B220-77D4260D9E80}" type="pres">
      <dgm:prSet presAssocID="{E16CA9CD-833A-4F84-9778-8A7A7ECA577B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9BDF6C5-FEB8-4B2B-A1B4-6BB85BA63A0A}" type="pres">
      <dgm:prSet presAssocID="{E16CA9CD-833A-4F84-9778-8A7A7ECA577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498783-54D3-4CF3-B93B-C48C872FE155}" type="pres">
      <dgm:prSet presAssocID="{C7C8A360-9AED-42DE-9537-CA1B65D29B13}" presName="spacer" presStyleCnt="0"/>
      <dgm:spPr/>
    </dgm:pt>
    <dgm:pt modelId="{D3B957CE-2230-44E8-98D8-2B288F7D9EF8}" type="pres">
      <dgm:prSet presAssocID="{4B948DA5-220B-424D-BEE3-F3CE90732EA5}" presName="comp" presStyleCnt="0"/>
      <dgm:spPr/>
    </dgm:pt>
    <dgm:pt modelId="{196C3E77-8B3A-4FD6-9585-FC1FA3065E93}" type="pres">
      <dgm:prSet presAssocID="{4B948DA5-220B-424D-BEE3-F3CE90732EA5}" presName="box" presStyleLbl="node1" presStyleIdx="3" presStyleCnt="4"/>
      <dgm:spPr/>
      <dgm:t>
        <a:bodyPr/>
        <a:lstStyle/>
        <a:p>
          <a:endParaRPr lang="en-GB"/>
        </a:p>
      </dgm:t>
    </dgm:pt>
    <dgm:pt modelId="{CED9DDAC-675C-469E-8FD6-3557FFB0C938}" type="pres">
      <dgm:prSet presAssocID="{4B948DA5-220B-424D-BEE3-F3CE90732EA5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673F00E-FD47-4904-96E8-DAAD6E252FFA}" type="pres">
      <dgm:prSet presAssocID="{4B948DA5-220B-424D-BEE3-F3CE90732EA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0503D4-C5E6-4BAB-8296-D4A041561175}" type="presOf" srcId="{447AF7C2-339A-4C84-AEA0-7059E3411C94}" destId="{1449094B-0A31-4184-ADB3-392609C4E1EE}" srcOrd="0" destOrd="0" presId="urn:microsoft.com/office/officeart/2005/8/layout/vList4"/>
    <dgm:cxn modelId="{055685AD-7ED6-41E7-8669-69CB51F0869F}" type="presOf" srcId="{482B7A89-6075-4D96-A7F9-943D10F5F763}" destId="{0DC7B535-A8A2-40B7-A845-2CD918B9ED33}" srcOrd="1" destOrd="2" presId="urn:microsoft.com/office/officeart/2005/8/layout/vList4"/>
    <dgm:cxn modelId="{A726B23E-F584-46D8-885B-FAD2B3D98A09}" type="presOf" srcId="{A9F135B6-71BD-4DA5-9F23-0C334A5B12DF}" destId="{89BDF6C5-FEB8-4B2B-A1B4-6BB85BA63A0A}" srcOrd="1" destOrd="2" presId="urn:microsoft.com/office/officeart/2005/8/layout/vList4"/>
    <dgm:cxn modelId="{1C6ABBD0-1C29-4F54-A01D-626306D520B3}" type="presOf" srcId="{7958F47A-E936-49AA-ACD9-58356AAC7361}" destId="{1449094B-0A31-4184-ADB3-392609C4E1EE}" srcOrd="0" destOrd="1" presId="urn:microsoft.com/office/officeart/2005/8/layout/vList4"/>
    <dgm:cxn modelId="{D3B09A23-74ED-4ED7-984C-D1B725B8273B}" type="presOf" srcId="{099C38B4-6126-43BF-91C8-2FA33D42F839}" destId="{824BCC3C-31E6-4CF3-AB83-34D4B58EC722}" srcOrd="0" destOrd="1" presId="urn:microsoft.com/office/officeart/2005/8/layout/vList4"/>
    <dgm:cxn modelId="{E3153B0A-8E36-46BB-8366-4BD09DE8718D}" srcId="{447AF7C2-339A-4C84-AEA0-7059E3411C94}" destId="{7958F47A-E936-49AA-ACD9-58356AAC7361}" srcOrd="0" destOrd="0" parTransId="{5A8303E0-691D-42D5-A0F0-7F42AF87050B}" sibTransId="{005EB42E-B960-4C42-870A-05B95FE858E4}"/>
    <dgm:cxn modelId="{703D6EAC-C0AC-4001-971F-8B1CDA21ABC1}" type="presOf" srcId="{2B1B6646-4E20-4797-B839-87E9179AB130}" destId="{7F1128F8-E81E-4AA0-8667-F30B18790BD7}" srcOrd="1" destOrd="0" presId="urn:microsoft.com/office/officeart/2005/8/layout/vList4"/>
    <dgm:cxn modelId="{53E6E802-BDD0-455A-82CF-009390229C6C}" srcId="{2B1B6646-4E20-4797-B839-87E9179AB130}" destId="{099C38B4-6126-43BF-91C8-2FA33D42F839}" srcOrd="0" destOrd="0" parTransId="{BB80614A-74E0-4EEC-84C5-FBCAEFC6BB89}" sibTransId="{36F4EFA7-FB8F-4431-8279-7B19E10EE2C4}"/>
    <dgm:cxn modelId="{017F7873-CD49-4E61-8CB0-25BFEFA4C831}" srcId="{447AF7C2-339A-4C84-AEA0-7059E3411C94}" destId="{482B7A89-6075-4D96-A7F9-943D10F5F763}" srcOrd="1" destOrd="0" parTransId="{348201D3-1A04-497A-812E-6867E5D43BAF}" sibTransId="{32118613-8F0B-4D1D-B4C2-DDE7B2591337}"/>
    <dgm:cxn modelId="{198B14C2-841B-4D1D-A66F-58953EC57B5D}" type="presOf" srcId="{447AF7C2-339A-4C84-AEA0-7059E3411C94}" destId="{0DC7B535-A8A2-40B7-A845-2CD918B9ED33}" srcOrd="1" destOrd="0" presId="urn:microsoft.com/office/officeart/2005/8/layout/vList4"/>
    <dgm:cxn modelId="{32DD0DEC-7AFD-4EAE-A9F9-E11447805675}" srcId="{5EC440A8-BD52-488E-B754-A4EC15B0356F}" destId="{447AF7C2-339A-4C84-AEA0-7059E3411C94}" srcOrd="0" destOrd="0" parTransId="{11FFEA98-D19A-4617-8943-614D532ACC8C}" sibTransId="{7529DC07-B819-4209-8644-E58AD296BDE8}"/>
    <dgm:cxn modelId="{44DB5648-4569-4D1A-BA2D-B14527BA4618}" type="presOf" srcId="{5EC440A8-BD52-488E-B754-A4EC15B0356F}" destId="{800658C1-03D0-4B3C-8C1B-5A38AFEBCC35}" srcOrd="0" destOrd="0" presId="urn:microsoft.com/office/officeart/2005/8/layout/vList4"/>
    <dgm:cxn modelId="{8D4DAA81-CEB2-4F31-BF10-390C962E2E84}" type="presOf" srcId="{099C38B4-6126-43BF-91C8-2FA33D42F839}" destId="{7F1128F8-E81E-4AA0-8667-F30B18790BD7}" srcOrd="1" destOrd="1" presId="urn:microsoft.com/office/officeart/2005/8/layout/vList4"/>
    <dgm:cxn modelId="{AF2F1F20-4494-41A5-8E35-C116F646B4CB}" srcId="{5EC440A8-BD52-488E-B754-A4EC15B0356F}" destId="{4B948DA5-220B-424D-BEE3-F3CE90732EA5}" srcOrd="3" destOrd="0" parTransId="{C8CEDD54-19B4-4FFA-A17C-C0C6CC7C2D4E}" sibTransId="{BA89356B-3AC8-4B9B-8D1B-6328F32CF5A6}"/>
    <dgm:cxn modelId="{9DFFD007-C161-4EE0-92A3-7540D22B3A51}" type="presOf" srcId="{E16CA9CD-833A-4F84-9778-8A7A7ECA577B}" destId="{89BDF6C5-FEB8-4B2B-A1B4-6BB85BA63A0A}" srcOrd="1" destOrd="0" presId="urn:microsoft.com/office/officeart/2005/8/layout/vList4"/>
    <dgm:cxn modelId="{9943C443-E703-448C-989F-D8277D97EB36}" type="presOf" srcId="{482B7A89-6075-4D96-A7F9-943D10F5F763}" destId="{1449094B-0A31-4184-ADB3-392609C4E1EE}" srcOrd="0" destOrd="2" presId="urn:microsoft.com/office/officeart/2005/8/layout/vList4"/>
    <dgm:cxn modelId="{16981D4A-FD28-4F76-8FD9-15433F4B0AE5}" srcId="{E16CA9CD-833A-4F84-9778-8A7A7ECA577B}" destId="{6931FFA5-8C0B-4AA3-9A35-99DED441846C}" srcOrd="0" destOrd="0" parTransId="{FE7C54CD-2D44-43B4-8FFC-DE19D9802B8D}" sibTransId="{9DC10C4F-24F4-4AC6-8C80-26E3625A2D7A}"/>
    <dgm:cxn modelId="{BC4F52E1-8B18-4362-9DC1-D1DCC81FD498}" srcId="{5EC440A8-BD52-488E-B754-A4EC15B0356F}" destId="{E16CA9CD-833A-4F84-9778-8A7A7ECA577B}" srcOrd="2" destOrd="0" parTransId="{B721559E-F248-4922-B1D1-5FCB1640C509}" sibTransId="{C7C8A360-9AED-42DE-9537-CA1B65D29B13}"/>
    <dgm:cxn modelId="{494A41DC-EADA-4CAD-9429-0C69F894EBC3}" type="presOf" srcId="{4B948DA5-220B-424D-BEE3-F3CE90732EA5}" destId="{8673F00E-FD47-4904-96E8-DAAD6E252FFA}" srcOrd="1" destOrd="0" presId="urn:microsoft.com/office/officeart/2005/8/layout/vList4"/>
    <dgm:cxn modelId="{4C5760C4-102B-4E55-9003-3D242BC06BAF}" type="presOf" srcId="{A9F135B6-71BD-4DA5-9F23-0C334A5B12DF}" destId="{46E6EBED-B835-422B-8472-2C5041622BEE}" srcOrd="0" destOrd="2" presId="urn:microsoft.com/office/officeart/2005/8/layout/vList4"/>
    <dgm:cxn modelId="{BF076A7B-9540-4CE8-BCF1-1D63BF2AEF23}" type="presOf" srcId="{6931FFA5-8C0B-4AA3-9A35-99DED441846C}" destId="{46E6EBED-B835-422B-8472-2C5041622BEE}" srcOrd="0" destOrd="1" presId="urn:microsoft.com/office/officeart/2005/8/layout/vList4"/>
    <dgm:cxn modelId="{787621CB-CEFB-4385-BE75-1AF62D7D886D}" type="presOf" srcId="{4B948DA5-220B-424D-BEE3-F3CE90732EA5}" destId="{196C3E77-8B3A-4FD6-9585-FC1FA3065E93}" srcOrd="0" destOrd="0" presId="urn:microsoft.com/office/officeart/2005/8/layout/vList4"/>
    <dgm:cxn modelId="{A5FC9926-5898-4DA1-9FC3-FDDFAAB2F7B8}" srcId="{5EC440A8-BD52-488E-B754-A4EC15B0356F}" destId="{2B1B6646-4E20-4797-B839-87E9179AB130}" srcOrd="1" destOrd="0" parTransId="{FB027B8C-8D77-476A-9431-F31AE222ADB2}" sibTransId="{919E6E78-1E32-4CCD-BFB3-3F97E8B30F25}"/>
    <dgm:cxn modelId="{312C675D-0227-4CEF-9350-D4D0B9EAB6E1}" type="presOf" srcId="{6931FFA5-8C0B-4AA3-9A35-99DED441846C}" destId="{89BDF6C5-FEB8-4B2B-A1B4-6BB85BA63A0A}" srcOrd="1" destOrd="1" presId="urn:microsoft.com/office/officeart/2005/8/layout/vList4"/>
    <dgm:cxn modelId="{6BCB3B82-5DBD-4357-8B59-F0D2D1B6D3F2}" srcId="{E16CA9CD-833A-4F84-9778-8A7A7ECA577B}" destId="{A9F135B6-71BD-4DA5-9F23-0C334A5B12DF}" srcOrd="1" destOrd="0" parTransId="{CED8A896-A5E1-4D22-AD6C-F6FC6ED35FDD}" sibTransId="{E6F7A032-C9BD-4A5C-A1D7-5DD05F82E98D}"/>
    <dgm:cxn modelId="{D80049B5-2886-4D4D-8143-DE0530771094}" type="presOf" srcId="{7958F47A-E936-49AA-ACD9-58356AAC7361}" destId="{0DC7B535-A8A2-40B7-A845-2CD918B9ED33}" srcOrd="1" destOrd="1" presId="urn:microsoft.com/office/officeart/2005/8/layout/vList4"/>
    <dgm:cxn modelId="{0827B4E0-6473-4A96-B14F-ED5F12907253}" type="presOf" srcId="{2B1B6646-4E20-4797-B839-87E9179AB130}" destId="{824BCC3C-31E6-4CF3-AB83-34D4B58EC722}" srcOrd="0" destOrd="0" presId="urn:microsoft.com/office/officeart/2005/8/layout/vList4"/>
    <dgm:cxn modelId="{F7A62C42-2FD5-477A-82B2-7263024A2154}" type="presOf" srcId="{E16CA9CD-833A-4F84-9778-8A7A7ECA577B}" destId="{46E6EBED-B835-422B-8472-2C5041622BEE}" srcOrd="0" destOrd="0" presId="urn:microsoft.com/office/officeart/2005/8/layout/vList4"/>
    <dgm:cxn modelId="{70361637-B62D-4793-B1DE-3D5D7FD7574D}" type="presParOf" srcId="{800658C1-03D0-4B3C-8C1B-5A38AFEBCC35}" destId="{7BB07CC0-7CBE-418F-A131-6311A92F7E87}" srcOrd="0" destOrd="0" presId="urn:microsoft.com/office/officeart/2005/8/layout/vList4"/>
    <dgm:cxn modelId="{EB9799D7-C3BA-4EF9-B6D6-8077FFBD6BE9}" type="presParOf" srcId="{7BB07CC0-7CBE-418F-A131-6311A92F7E87}" destId="{1449094B-0A31-4184-ADB3-392609C4E1EE}" srcOrd="0" destOrd="0" presId="urn:microsoft.com/office/officeart/2005/8/layout/vList4"/>
    <dgm:cxn modelId="{CC69818A-4E3E-42BB-A291-4D691E1B3CA8}" type="presParOf" srcId="{7BB07CC0-7CBE-418F-A131-6311A92F7E87}" destId="{EF33B720-F392-4C39-8B75-A946222D56CC}" srcOrd="1" destOrd="0" presId="urn:microsoft.com/office/officeart/2005/8/layout/vList4"/>
    <dgm:cxn modelId="{111A6741-953A-4042-83FD-42D354E2D4B1}" type="presParOf" srcId="{7BB07CC0-7CBE-418F-A131-6311A92F7E87}" destId="{0DC7B535-A8A2-40B7-A845-2CD918B9ED33}" srcOrd="2" destOrd="0" presId="urn:microsoft.com/office/officeart/2005/8/layout/vList4"/>
    <dgm:cxn modelId="{5DE76371-16A7-4BA4-9DA7-13D5BEF1B636}" type="presParOf" srcId="{800658C1-03D0-4B3C-8C1B-5A38AFEBCC35}" destId="{E7125830-987E-41A0-8652-B85704781383}" srcOrd="1" destOrd="0" presId="urn:microsoft.com/office/officeart/2005/8/layout/vList4"/>
    <dgm:cxn modelId="{84D997AD-E4DA-4849-BAF1-5533A16B1337}" type="presParOf" srcId="{800658C1-03D0-4B3C-8C1B-5A38AFEBCC35}" destId="{CBFFA0F9-90CC-4B19-B22B-E034AD9899D2}" srcOrd="2" destOrd="0" presId="urn:microsoft.com/office/officeart/2005/8/layout/vList4"/>
    <dgm:cxn modelId="{451B077C-6F78-42B6-A60B-F981662D7B52}" type="presParOf" srcId="{CBFFA0F9-90CC-4B19-B22B-E034AD9899D2}" destId="{824BCC3C-31E6-4CF3-AB83-34D4B58EC722}" srcOrd="0" destOrd="0" presId="urn:microsoft.com/office/officeart/2005/8/layout/vList4"/>
    <dgm:cxn modelId="{89AB2B48-BE49-4737-B1BF-C09B551035AA}" type="presParOf" srcId="{CBFFA0F9-90CC-4B19-B22B-E034AD9899D2}" destId="{65DEE27E-01F3-43B2-BEA5-691F75F4115A}" srcOrd="1" destOrd="0" presId="urn:microsoft.com/office/officeart/2005/8/layout/vList4"/>
    <dgm:cxn modelId="{8C18F68E-8231-4E43-8DFA-F8A421B42B5A}" type="presParOf" srcId="{CBFFA0F9-90CC-4B19-B22B-E034AD9899D2}" destId="{7F1128F8-E81E-4AA0-8667-F30B18790BD7}" srcOrd="2" destOrd="0" presId="urn:microsoft.com/office/officeart/2005/8/layout/vList4"/>
    <dgm:cxn modelId="{4EE75BFD-43BD-4B4C-BA4E-73112F520E68}" type="presParOf" srcId="{800658C1-03D0-4B3C-8C1B-5A38AFEBCC35}" destId="{6B1C68F5-51B8-4095-B621-F41D92B1E695}" srcOrd="3" destOrd="0" presId="urn:microsoft.com/office/officeart/2005/8/layout/vList4"/>
    <dgm:cxn modelId="{AC0AC2B1-DBF8-4EF3-84D7-3E05D606814E}" type="presParOf" srcId="{800658C1-03D0-4B3C-8C1B-5A38AFEBCC35}" destId="{5245D774-285B-4F39-922A-A10E41223C24}" srcOrd="4" destOrd="0" presId="urn:microsoft.com/office/officeart/2005/8/layout/vList4"/>
    <dgm:cxn modelId="{02E0447F-5D88-4663-BB9C-D0383C57DA65}" type="presParOf" srcId="{5245D774-285B-4F39-922A-A10E41223C24}" destId="{46E6EBED-B835-422B-8472-2C5041622BEE}" srcOrd="0" destOrd="0" presId="urn:microsoft.com/office/officeart/2005/8/layout/vList4"/>
    <dgm:cxn modelId="{8558B0BA-E4D9-4605-A5AB-05C8519D5639}" type="presParOf" srcId="{5245D774-285B-4F39-922A-A10E41223C24}" destId="{A170996A-5866-4A9B-B220-77D4260D9E80}" srcOrd="1" destOrd="0" presId="urn:microsoft.com/office/officeart/2005/8/layout/vList4"/>
    <dgm:cxn modelId="{C8718EF6-82B9-402F-862C-F3AE1F9BF489}" type="presParOf" srcId="{5245D774-285B-4F39-922A-A10E41223C24}" destId="{89BDF6C5-FEB8-4B2B-A1B4-6BB85BA63A0A}" srcOrd="2" destOrd="0" presId="urn:microsoft.com/office/officeart/2005/8/layout/vList4"/>
    <dgm:cxn modelId="{75D76DE0-2C37-49BB-81C6-C34F764E221E}" type="presParOf" srcId="{800658C1-03D0-4B3C-8C1B-5A38AFEBCC35}" destId="{E2498783-54D3-4CF3-B93B-C48C872FE155}" srcOrd="5" destOrd="0" presId="urn:microsoft.com/office/officeart/2005/8/layout/vList4"/>
    <dgm:cxn modelId="{E9C5372B-FA82-4835-9421-B1BC218BA882}" type="presParOf" srcId="{800658C1-03D0-4B3C-8C1B-5A38AFEBCC35}" destId="{D3B957CE-2230-44E8-98D8-2B288F7D9EF8}" srcOrd="6" destOrd="0" presId="urn:microsoft.com/office/officeart/2005/8/layout/vList4"/>
    <dgm:cxn modelId="{FAC106EB-EB9D-4BA7-8BD0-14D5D1CF3DBB}" type="presParOf" srcId="{D3B957CE-2230-44E8-98D8-2B288F7D9EF8}" destId="{196C3E77-8B3A-4FD6-9585-FC1FA3065E93}" srcOrd="0" destOrd="0" presId="urn:microsoft.com/office/officeart/2005/8/layout/vList4"/>
    <dgm:cxn modelId="{48617B03-9618-4F10-BAD0-DA767EDBC243}" type="presParOf" srcId="{D3B957CE-2230-44E8-98D8-2B288F7D9EF8}" destId="{CED9DDAC-675C-469E-8FD6-3557FFB0C938}" srcOrd="1" destOrd="0" presId="urn:microsoft.com/office/officeart/2005/8/layout/vList4"/>
    <dgm:cxn modelId="{514B69FA-6FC6-4DB9-9109-3633A6501196}" type="presParOf" srcId="{D3B957CE-2230-44E8-98D8-2B288F7D9EF8}" destId="{8673F00E-FD47-4904-96E8-DAAD6E252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32E51-3579-4F90-A79A-6E32DBDCDE18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195E55F-41CD-4C22-8277-9DEC8D3ED971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Collaboration</a:t>
          </a:r>
          <a:endParaRPr lang="en-GB" sz="1600" dirty="0">
            <a:solidFill>
              <a:schemeClr val="tx1"/>
            </a:solidFill>
          </a:endParaRPr>
        </a:p>
      </dgm:t>
    </dgm:pt>
    <dgm:pt modelId="{609CEE36-56CE-407D-96E9-1EC2CCC51258}" type="parTrans" cxnId="{C1DF9CF3-B860-4685-BAD3-8CD8809C3723}">
      <dgm:prSet/>
      <dgm:spPr/>
      <dgm:t>
        <a:bodyPr/>
        <a:lstStyle/>
        <a:p>
          <a:endParaRPr lang="en-GB"/>
        </a:p>
      </dgm:t>
    </dgm:pt>
    <dgm:pt modelId="{82ED8656-C1D6-4A16-A41F-F92435D121E2}" type="sibTrans" cxnId="{C1DF9CF3-B860-4685-BAD3-8CD8809C3723}">
      <dgm:prSet/>
      <dgm:spPr/>
      <dgm:t>
        <a:bodyPr/>
        <a:lstStyle/>
        <a:p>
          <a:endParaRPr lang="en-GB"/>
        </a:p>
      </dgm:t>
    </dgm:pt>
    <dgm:pt modelId="{9D5E6A01-5592-40C5-89F9-A41D9369C88F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Adaptation</a:t>
          </a:r>
          <a:endParaRPr lang="en-GB" sz="1600" dirty="0">
            <a:solidFill>
              <a:schemeClr val="tx1"/>
            </a:solidFill>
          </a:endParaRPr>
        </a:p>
      </dgm:t>
    </dgm:pt>
    <dgm:pt modelId="{AC860DBA-FC37-4F97-BF9C-BFEC0F836A14}" type="parTrans" cxnId="{AF880E15-D65A-422D-9836-9A2BA9CA80B7}">
      <dgm:prSet/>
      <dgm:spPr/>
      <dgm:t>
        <a:bodyPr/>
        <a:lstStyle/>
        <a:p>
          <a:endParaRPr lang="en-GB"/>
        </a:p>
      </dgm:t>
    </dgm:pt>
    <dgm:pt modelId="{1F19D27C-3BD6-4353-BE2E-1B4EA2CCFC41}" type="sibTrans" cxnId="{AF880E15-D65A-422D-9836-9A2BA9CA80B7}">
      <dgm:prSet/>
      <dgm:spPr/>
      <dgm:t>
        <a:bodyPr/>
        <a:lstStyle/>
        <a:p>
          <a:endParaRPr lang="en-GB"/>
        </a:p>
      </dgm:t>
    </dgm:pt>
    <dgm:pt modelId="{FB565140-EF05-43F0-A548-6736023AF328}">
      <dgm:prSet phldrT="[Text]" custT="1"/>
      <dgm:spPr/>
      <dgm:t>
        <a:bodyPr/>
        <a:lstStyle/>
        <a:p>
          <a:pPr algn="ctr"/>
          <a:r>
            <a:rPr lang="en-GB" sz="1600" dirty="0" smtClean="0">
              <a:solidFill>
                <a:schemeClr val="tx1"/>
              </a:solidFill>
            </a:rPr>
            <a:t>Emotional impact </a:t>
          </a:r>
        </a:p>
        <a:p>
          <a:pPr algn="ctr"/>
          <a:r>
            <a:rPr lang="en-GB" sz="1600" dirty="0" smtClean="0">
              <a:solidFill>
                <a:schemeClr val="tx1"/>
              </a:solidFill>
            </a:rPr>
            <a:t> positive and negative</a:t>
          </a:r>
          <a:r>
            <a:rPr lang="en-GB" sz="1600" dirty="0" smtClean="0"/>
            <a:t> </a:t>
          </a:r>
          <a:endParaRPr lang="en-GB" sz="1600" dirty="0"/>
        </a:p>
      </dgm:t>
    </dgm:pt>
    <dgm:pt modelId="{EB87E569-D672-484E-AD35-4FCC3D8CCB0E}" type="parTrans" cxnId="{60005D1E-8F9B-45BF-8F0C-619C35846BFA}">
      <dgm:prSet/>
      <dgm:spPr/>
      <dgm:t>
        <a:bodyPr/>
        <a:lstStyle/>
        <a:p>
          <a:endParaRPr lang="en-GB"/>
        </a:p>
      </dgm:t>
    </dgm:pt>
    <dgm:pt modelId="{3706DFB2-9C7C-47B9-9F02-3B36DC8EC2D5}" type="sibTrans" cxnId="{60005D1E-8F9B-45BF-8F0C-619C35846BFA}">
      <dgm:prSet/>
      <dgm:spPr/>
      <dgm:t>
        <a:bodyPr/>
        <a:lstStyle/>
        <a:p>
          <a:endParaRPr lang="en-GB"/>
        </a:p>
      </dgm:t>
    </dgm:pt>
    <dgm:pt modelId="{5C72BCB3-9DF8-4FC2-BAC5-4039D862C7FE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Application </a:t>
          </a:r>
          <a:endParaRPr lang="en-GB" sz="1600" dirty="0">
            <a:solidFill>
              <a:schemeClr val="tx1"/>
            </a:solidFill>
          </a:endParaRPr>
        </a:p>
      </dgm:t>
    </dgm:pt>
    <dgm:pt modelId="{6C8524EB-A6B4-4DC3-9519-0C13F0E4DAFA}" type="parTrans" cxnId="{6C7190B2-ECBC-4C3F-ACB6-C315417AB3C4}">
      <dgm:prSet/>
      <dgm:spPr/>
      <dgm:t>
        <a:bodyPr/>
        <a:lstStyle/>
        <a:p>
          <a:endParaRPr lang="en-GB"/>
        </a:p>
      </dgm:t>
    </dgm:pt>
    <dgm:pt modelId="{B8EE6263-D833-4EDE-AAE4-17F47B3EF045}" type="sibTrans" cxnId="{6C7190B2-ECBC-4C3F-ACB6-C315417AB3C4}">
      <dgm:prSet/>
      <dgm:spPr/>
      <dgm:t>
        <a:bodyPr/>
        <a:lstStyle/>
        <a:p>
          <a:endParaRPr lang="en-GB"/>
        </a:p>
      </dgm:t>
    </dgm:pt>
    <dgm:pt modelId="{337F5CB6-E231-49BE-A6E2-84E2A2464E8F}" type="pres">
      <dgm:prSet presAssocID="{A1032E51-3579-4F90-A79A-6E32DBDCDE1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DC6163-5BE9-49FC-B7A5-98BE97B8F49C}" type="pres">
      <dgm:prSet presAssocID="{A1032E51-3579-4F90-A79A-6E32DBDCDE18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477A74-9113-4D91-80DC-3EBF1E135EAE}" type="pres">
      <dgm:prSet presAssocID="{A1032E51-3579-4F90-A79A-6E32DBDCDE18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63396A-8F4D-422B-A82F-B335B48818AA}" type="pres">
      <dgm:prSet presAssocID="{A1032E51-3579-4F90-A79A-6E32DBDCDE18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AC6B81-68F0-490E-A794-57EBCAD48C64}" type="pres">
      <dgm:prSet presAssocID="{A1032E51-3579-4F90-A79A-6E32DBDCDE18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005D1E-8F9B-45BF-8F0C-619C35846BFA}" srcId="{A1032E51-3579-4F90-A79A-6E32DBDCDE18}" destId="{FB565140-EF05-43F0-A548-6736023AF328}" srcOrd="2" destOrd="0" parTransId="{EB87E569-D672-484E-AD35-4FCC3D8CCB0E}" sibTransId="{3706DFB2-9C7C-47B9-9F02-3B36DC8EC2D5}"/>
    <dgm:cxn modelId="{149E4E85-6F88-40E3-B8A1-676722F6A145}" type="presOf" srcId="{9D5E6A01-5592-40C5-89F9-A41D9369C88F}" destId="{1D477A74-9113-4D91-80DC-3EBF1E135EAE}" srcOrd="0" destOrd="0" presId="urn:microsoft.com/office/officeart/2005/8/layout/pyramid4"/>
    <dgm:cxn modelId="{AF880E15-D65A-422D-9836-9A2BA9CA80B7}" srcId="{A1032E51-3579-4F90-A79A-6E32DBDCDE18}" destId="{9D5E6A01-5592-40C5-89F9-A41D9369C88F}" srcOrd="1" destOrd="0" parTransId="{AC860DBA-FC37-4F97-BF9C-BFEC0F836A14}" sibTransId="{1F19D27C-3BD6-4353-BE2E-1B4EA2CCFC41}"/>
    <dgm:cxn modelId="{6C7190B2-ECBC-4C3F-ACB6-C315417AB3C4}" srcId="{A1032E51-3579-4F90-A79A-6E32DBDCDE18}" destId="{5C72BCB3-9DF8-4FC2-BAC5-4039D862C7FE}" srcOrd="3" destOrd="0" parTransId="{6C8524EB-A6B4-4DC3-9519-0C13F0E4DAFA}" sibTransId="{B8EE6263-D833-4EDE-AAE4-17F47B3EF045}"/>
    <dgm:cxn modelId="{054FBE17-AC6D-4ABD-A1A7-262B8FA12F49}" type="presOf" srcId="{5C72BCB3-9DF8-4FC2-BAC5-4039D862C7FE}" destId="{0CAC6B81-68F0-490E-A794-57EBCAD48C64}" srcOrd="0" destOrd="0" presId="urn:microsoft.com/office/officeart/2005/8/layout/pyramid4"/>
    <dgm:cxn modelId="{C1DF9CF3-B860-4685-BAD3-8CD8809C3723}" srcId="{A1032E51-3579-4F90-A79A-6E32DBDCDE18}" destId="{A195E55F-41CD-4C22-8277-9DEC8D3ED971}" srcOrd="0" destOrd="0" parTransId="{609CEE36-56CE-407D-96E9-1EC2CCC51258}" sibTransId="{82ED8656-C1D6-4A16-A41F-F92435D121E2}"/>
    <dgm:cxn modelId="{B24837C4-537C-4680-9CA9-15392C6B7A75}" type="presOf" srcId="{A195E55F-41CD-4C22-8277-9DEC8D3ED971}" destId="{99DC6163-5BE9-49FC-B7A5-98BE97B8F49C}" srcOrd="0" destOrd="0" presId="urn:microsoft.com/office/officeart/2005/8/layout/pyramid4"/>
    <dgm:cxn modelId="{F2E4A4D2-ABED-463A-925E-8DC6D5AACA3C}" type="presOf" srcId="{A1032E51-3579-4F90-A79A-6E32DBDCDE18}" destId="{337F5CB6-E231-49BE-A6E2-84E2A2464E8F}" srcOrd="0" destOrd="0" presId="urn:microsoft.com/office/officeart/2005/8/layout/pyramid4"/>
    <dgm:cxn modelId="{E45D9AF9-4082-4941-B6A3-AD20E036FBC0}" type="presOf" srcId="{FB565140-EF05-43F0-A548-6736023AF328}" destId="{6A63396A-8F4D-422B-A82F-B335B48818AA}" srcOrd="0" destOrd="0" presId="urn:microsoft.com/office/officeart/2005/8/layout/pyramid4"/>
    <dgm:cxn modelId="{C2A47649-4B73-4DDE-B314-90A0E2DC78E6}" type="presParOf" srcId="{337F5CB6-E231-49BE-A6E2-84E2A2464E8F}" destId="{99DC6163-5BE9-49FC-B7A5-98BE97B8F49C}" srcOrd="0" destOrd="0" presId="urn:microsoft.com/office/officeart/2005/8/layout/pyramid4"/>
    <dgm:cxn modelId="{326ADE5E-8AE0-49CB-909F-4C139D6BFC91}" type="presParOf" srcId="{337F5CB6-E231-49BE-A6E2-84E2A2464E8F}" destId="{1D477A74-9113-4D91-80DC-3EBF1E135EAE}" srcOrd="1" destOrd="0" presId="urn:microsoft.com/office/officeart/2005/8/layout/pyramid4"/>
    <dgm:cxn modelId="{2834F81D-02C8-4304-9739-0CABA86E4628}" type="presParOf" srcId="{337F5CB6-E231-49BE-A6E2-84E2A2464E8F}" destId="{6A63396A-8F4D-422B-A82F-B335B48818AA}" srcOrd="2" destOrd="0" presId="urn:microsoft.com/office/officeart/2005/8/layout/pyramid4"/>
    <dgm:cxn modelId="{2808243E-305B-406C-91A0-E94FEC1F2564}" type="presParOf" srcId="{337F5CB6-E231-49BE-A6E2-84E2A2464E8F}" destId="{0CAC6B81-68F0-490E-A794-57EBCAD48C6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DC007A-8CFA-4D6F-A697-679FDED4F616}">
      <dsp:nvSpPr>
        <dsp:cNvPr id="0" name=""/>
        <dsp:cNvSpPr/>
      </dsp:nvSpPr>
      <dsp:spPr>
        <a:xfrm rot="5400000">
          <a:off x="-185893" y="187002"/>
          <a:ext cx="1239289" cy="867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Tues</a:t>
          </a:r>
          <a:endParaRPr lang="en-GB" sz="2400" kern="1200" dirty="0"/>
        </a:p>
      </dsp:txBody>
      <dsp:txXfrm rot="5400000">
        <a:off x="-185893" y="187002"/>
        <a:ext cx="1239289" cy="867502"/>
      </dsp:txXfrm>
    </dsp:sp>
    <dsp:sp modelId="{B599F893-B43E-4591-B508-393E1F9D6BC6}">
      <dsp:nvSpPr>
        <dsp:cNvPr id="0" name=""/>
        <dsp:cNvSpPr/>
      </dsp:nvSpPr>
      <dsp:spPr>
        <a:xfrm rot="5400000">
          <a:off x="2078856" y="-1210244"/>
          <a:ext cx="805538" cy="32282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latin typeface="Tahoma" pitchFamily="34" charset="0"/>
              <a:cs typeface="Tahoma" pitchFamily="34" charset="0"/>
            </a:rPr>
            <a:t>English trainees taught by tutor.  They prepare </a:t>
          </a:r>
          <a:r>
            <a:rPr lang="en-GB" sz="1300" kern="1200" dirty="0" err="1" smtClean="0">
              <a:latin typeface="Tahoma" pitchFamily="34" charset="0"/>
              <a:cs typeface="Tahoma" pitchFamily="34" charset="0"/>
            </a:rPr>
            <a:t>w’shop</a:t>
          </a:r>
          <a:r>
            <a:rPr lang="en-GB" sz="1300" kern="1200" dirty="0" smtClean="0">
              <a:latin typeface="Tahoma" pitchFamily="34" charset="0"/>
              <a:cs typeface="Tahoma" pitchFamily="34" charset="0"/>
            </a:rPr>
            <a:t> for MFL.</a:t>
          </a:r>
          <a:endParaRPr lang="en-GB" sz="1300" kern="1200" dirty="0">
            <a:latin typeface="Tahoma" pitchFamily="34" charset="0"/>
            <a:cs typeface="Tahoma" pitchFamily="34" charset="0"/>
          </a:endParaRPr>
        </a:p>
      </dsp:txBody>
      <dsp:txXfrm rot="5400000">
        <a:off x="2078856" y="-1210244"/>
        <a:ext cx="805538" cy="3228246"/>
      </dsp:txXfrm>
    </dsp:sp>
    <dsp:sp modelId="{974F26B9-710E-4919-8492-DBA86229597C}">
      <dsp:nvSpPr>
        <dsp:cNvPr id="0" name=""/>
        <dsp:cNvSpPr/>
      </dsp:nvSpPr>
      <dsp:spPr>
        <a:xfrm rot="5400000">
          <a:off x="-185893" y="1244863"/>
          <a:ext cx="1239289" cy="867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ahoma" pitchFamily="34" charset="0"/>
              <a:cs typeface="Tahoma" pitchFamily="34" charset="0"/>
            </a:rPr>
            <a:t>Wed</a:t>
          </a:r>
          <a:endParaRPr lang="en-GB" sz="2400" kern="1200" dirty="0">
            <a:latin typeface="Tahoma" pitchFamily="34" charset="0"/>
            <a:cs typeface="Tahoma" pitchFamily="34" charset="0"/>
          </a:endParaRPr>
        </a:p>
      </dsp:txBody>
      <dsp:txXfrm rot="5400000">
        <a:off x="-185893" y="1244863"/>
        <a:ext cx="1239289" cy="867502"/>
      </dsp:txXfrm>
    </dsp:sp>
    <dsp:sp modelId="{7AA1BFCA-52AE-4B4A-8AB2-E569D1ECDF6E}">
      <dsp:nvSpPr>
        <dsp:cNvPr id="0" name=""/>
        <dsp:cNvSpPr/>
      </dsp:nvSpPr>
      <dsp:spPr>
        <a:xfrm rot="5400000">
          <a:off x="2078856" y="-152383"/>
          <a:ext cx="805538" cy="32282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latin typeface="Tahoma" pitchFamily="34" charset="0"/>
              <a:cs typeface="Tahoma" pitchFamily="34" charset="0"/>
            </a:rPr>
            <a:t>English </a:t>
          </a:r>
          <a:r>
            <a:rPr lang="en-GB" sz="1300" kern="1200" dirty="0" err="1" smtClean="0">
              <a:latin typeface="Tahoma" pitchFamily="34" charset="0"/>
              <a:cs typeface="Tahoma" pitchFamily="34" charset="0"/>
            </a:rPr>
            <a:t>PGCEs</a:t>
          </a:r>
          <a:r>
            <a:rPr lang="en-GB" sz="1300" kern="1200" dirty="0" smtClean="0">
              <a:latin typeface="Tahoma" pitchFamily="34" charset="0"/>
              <a:cs typeface="Tahoma" pitchFamily="34" charset="0"/>
            </a:rPr>
            <a:t>  deliver workshop for MFL students. They prepare </a:t>
          </a:r>
          <a:r>
            <a:rPr lang="en-GB" sz="1300" kern="1200" dirty="0" err="1" smtClean="0">
              <a:latin typeface="Tahoma" pitchFamily="34" charset="0"/>
              <a:cs typeface="Tahoma" pitchFamily="34" charset="0"/>
            </a:rPr>
            <a:t>w’shop</a:t>
          </a:r>
          <a:r>
            <a:rPr lang="en-GB" sz="1300" kern="1200" dirty="0" smtClean="0">
              <a:latin typeface="Tahoma" pitchFamily="34" charset="0"/>
              <a:cs typeface="Tahoma" pitchFamily="34" charset="0"/>
            </a:rPr>
            <a:t> for English, though focusing on MFL skills. </a:t>
          </a:r>
          <a:endParaRPr lang="en-GB" sz="1300" kern="1200" dirty="0">
            <a:latin typeface="Tahoma" pitchFamily="34" charset="0"/>
            <a:cs typeface="Tahoma" pitchFamily="34" charset="0"/>
          </a:endParaRPr>
        </a:p>
      </dsp:txBody>
      <dsp:txXfrm rot="5400000">
        <a:off x="2078856" y="-152383"/>
        <a:ext cx="805538" cy="3228246"/>
      </dsp:txXfrm>
    </dsp:sp>
    <dsp:sp modelId="{7CDF84F7-2DC2-4F12-9D61-6209C86A652C}">
      <dsp:nvSpPr>
        <dsp:cNvPr id="0" name=""/>
        <dsp:cNvSpPr/>
      </dsp:nvSpPr>
      <dsp:spPr>
        <a:xfrm rot="5400000">
          <a:off x="-185893" y="2302724"/>
          <a:ext cx="1239289" cy="867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ahoma" pitchFamily="34" charset="0"/>
              <a:cs typeface="Tahoma" pitchFamily="34" charset="0"/>
            </a:rPr>
            <a:t>Fri</a:t>
          </a:r>
          <a:endParaRPr lang="en-GB" sz="2400" kern="1200" dirty="0">
            <a:latin typeface="Tahoma" pitchFamily="34" charset="0"/>
            <a:cs typeface="Tahoma" pitchFamily="34" charset="0"/>
          </a:endParaRPr>
        </a:p>
      </dsp:txBody>
      <dsp:txXfrm rot="5400000">
        <a:off x="-185893" y="2302724"/>
        <a:ext cx="1239289" cy="867502"/>
      </dsp:txXfrm>
    </dsp:sp>
    <dsp:sp modelId="{0DB441D3-7AA2-4CE1-9E61-C8AABFA55277}">
      <dsp:nvSpPr>
        <dsp:cNvPr id="0" name=""/>
        <dsp:cNvSpPr/>
      </dsp:nvSpPr>
      <dsp:spPr>
        <a:xfrm rot="5400000">
          <a:off x="2078856" y="905477"/>
          <a:ext cx="805538" cy="32282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latin typeface="Tahoma" pitchFamily="34" charset="0"/>
              <a:cs typeface="Tahoma" pitchFamily="34" charset="0"/>
            </a:rPr>
            <a:t>MFL trainees deliver </a:t>
          </a:r>
          <a:r>
            <a:rPr lang="en-GB" sz="1300" kern="1200" dirty="0" err="1" smtClean="0">
              <a:latin typeface="Tahoma" pitchFamily="34" charset="0"/>
              <a:cs typeface="Tahoma" pitchFamily="34" charset="0"/>
            </a:rPr>
            <a:t>w’shop</a:t>
          </a:r>
          <a:r>
            <a:rPr lang="en-GB" sz="1300" kern="1200" dirty="0" smtClean="0">
              <a:latin typeface="Tahoma" pitchFamily="34" charset="0"/>
              <a:cs typeface="Tahoma" pitchFamily="34" charset="0"/>
            </a:rPr>
            <a:t>. Evaluation. </a:t>
          </a:r>
          <a:endParaRPr lang="en-GB" sz="1300" kern="1200" dirty="0">
            <a:latin typeface="Tahoma" pitchFamily="34" charset="0"/>
            <a:cs typeface="Tahoma" pitchFamily="34" charset="0"/>
          </a:endParaRPr>
        </a:p>
      </dsp:txBody>
      <dsp:txXfrm rot="5400000">
        <a:off x="2078856" y="905477"/>
        <a:ext cx="805538" cy="32282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428CC0-9800-4F06-86BC-9D52FF70618D}">
      <dsp:nvSpPr>
        <dsp:cNvPr id="0" name=""/>
        <dsp:cNvSpPr/>
      </dsp:nvSpPr>
      <dsp:spPr>
        <a:xfrm rot="5400000">
          <a:off x="5106674" y="-2088806"/>
          <a:ext cx="801250" cy="51833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latin typeface="Tahoma" pitchFamily="34" charset="0"/>
              <a:cs typeface="Tahoma" pitchFamily="34" charset="0"/>
            </a:rPr>
            <a:t>‘students learning from and with each other in both formal and informal ways’ </a:t>
          </a:r>
          <a:r>
            <a:rPr lang="en-GB" sz="1400" kern="1200" dirty="0" smtClean="0">
              <a:latin typeface="Tahoma" pitchFamily="34" charset="0"/>
              <a:cs typeface="Tahoma" pitchFamily="34" charset="0"/>
            </a:rPr>
            <a:t>(</a:t>
          </a:r>
          <a:r>
            <a:rPr lang="en-GB" sz="1400" kern="1200" dirty="0" err="1" smtClean="0">
              <a:latin typeface="Tahoma" pitchFamily="34" charset="0"/>
              <a:cs typeface="Tahoma" pitchFamily="34" charset="0"/>
            </a:rPr>
            <a:t>Boud</a:t>
          </a:r>
          <a:r>
            <a:rPr lang="en-GB" sz="1400" kern="1200" dirty="0" smtClean="0">
              <a:latin typeface="Tahoma" pitchFamily="34" charset="0"/>
              <a:cs typeface="Tahoma" pitchFamily="34" charset="0"/>
            </a:rPr>
            <a:t> et al 2001 p4)</a:t>
          </a:r>
          <a:endParaRPr lang="en-GB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5106674" y="-2088806"/>
        <a:ext cx="801250" cy="5183341"/>
      </dsp:txXfrm>
    </dsp:sp>
    <dsp:sp modelId="{E179BF4A-7794-49DA-91AF-A5263382D1C0}">
      <dsp:nvSpPr>
        <dsp:cNvPr id="0" name=""/>
        <dsp:cNvSpPr/>
      </dsp:nvSpPr>
      <dsp:spPr>
        <a:xfrm>
          <a:off x="0" y="2082"/>
          <a:ext cx="2915629" cy="10015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Tahoma" pitchFamily="34" charset="0"/>
              <a:cs typeface="Tahoma" pitchFamily="34" charset="0"/>
            </a:rPr>
            <a:t>Peer learning</a:t>
          </a:r>
          <a:endParaRPr lang="en-GB" sz="2800" kern="1200" dirty="0">
            <a:latin typeface="Tahoma" pitchFamily="34" charset="0"/>
            <a:cs typeface="Tahoma" pitchFamily="34" charset="0"/>
          </a:endParaRPr>
        </a:p>
      </dsp:txBody>
      <dsp:txXfrm>
        <a:off x="0" y="2082"/>
        <a:ext cx="2915629" cy="1001563"/>
      </dsp:txXfrm>
    </dsp:sp>
    <dsp:sp modelId="{E3CFC285-1714-44CE-B20D-E417B5D402F6}">
      <dsp:nvSpPr>
        <dsp:cNvPr id="0" name=""/>
        <dsp:cNvSpPr/>
      </dsp:nvSpPr>
      <dsp:spPr>
        <a:xfrm rot="5400000">
          <a:off x="5106674" y="-1037165"/>
          <a:ext cx="801250" cy="51833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latin typeface="Tahoma" pitchFamily="34" charset="0"/>
              <a:cs typeface="Tahoma" pitchFamily="34" charset="0"/>
            </a:rPr>
            <a:t>co-operative learning – pairs of students ‘with an asymmetrical relation and a common known and shared objective’ </a:t>
          </a:r>
          <a:r>
            <a:rPr lang="en-GB" sz="1400" kern="1200" dirty="0" smtClean="0">
              <a:latin typeface="Tahoma" pitchFamily="34" charset="0"/>
              <a:cs typeface="Tahoma" pitchFamily="34" charset="0"/>
            </a:rPr>
            <a:t>(Duran and </a:t>
          </a:r>
          <a:r>
            <a:rPr lang="en-GB" sz="1400" kern="1200" dirty="0" err="1" smtClean="0">
              <a:latin typeface="Tahoma" pitchFamily="34" charset="0"/>
              <a:cs typeface="Tahoma" pitchFamily="34" charset="0"/>
            </a:rPr>
            <a:t>Monereo</a:t>
          </a:r>
          <a:r>
            <a:rPr lang="en-GB" sz="1400" kern="1200" dirty="0" smtClean="0">
              <a:latin typeface="Tahoma" pitchFamily="34" charset="0"/>
              <a:cs typeface="Tahoma" pitchFamily="34" charset="0"/>
            </a:rPr>
            <a:t> (2005 p181)</a:t>
          </a:r>
          <a:endParaRPr lang="en-GB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5106674" y="-1037165"/>
        <a:ext cx="801250" cy="5183341"/>
      </dsp:txXfrm>
    </dsp:sp>
    <dsp:sp modelId="{76CE3D92-020D-4DCB-9FBC-74B4BCD640F1}">
      <dsp:nvSpPr>
        <dsp:cNvPr id="0" name=""/>
        <dsp:cNvSpPr/>
      </dsp:nvSpPr>
      <dsp:spPr>
        <a:xfrm>
          <a:off x="0" y="1053723"/>
          <a:ext cx="2915629" cy="10015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Tahoma" pitchFamily="34" charset="0"/>
              <a:cs typeface="Tahoma" pitchFamily="34" charset="0"/>
            </a:rPr>
            <a:t>Peer tutoring</a:t>
          </a:r>
          <a:endParaRPr lang="en-GB" sz="2800" kern="1200" dirty="0">
            <a:latin typeface="Tahoma" pitchFamily="34" charset="0"/>
            <a:cs typeface="Tahoma" pitchFamily="34" charset="0"/>
          </a:endParaRPr>
        </a:p>
      </dsp:txBody>
      <dsp:txXfrm>
        <a:off x="0" y="1053723"/>
        <a:ext cx="2915629" cy="1001563"/>
      </dsp:txXfrm>
    </dsp:sp>
    <dsp:sp modelId="{91487A88-CB9B-4569-A55F-4D03782DAA74}">
      <dsp:nvSpPr>
        <dsp:cNvPr id="0" name=""/>
        <dsp:cNvSpPr/>
      </dsp:nvSpPr>
      <dsp:spPr>
        <a:xfrm rot="5400000">
          <a:off x="5106674" y="14476"/>
          <a:ext cx="801250" cy="51833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latin typeface="Tahoma" pitchFamily="34" charset="0"/>
              <a:cs typeface="Tahoma" pitchFamily="34" charset="0"/>
            </a:rPr>
            <a:t>‘peer teaching or  peer tutoring is a far more instrumental strategy’ where students ‘take on a limited instructional role’ </a:t>
          </a:r>
          <a:r>
            <a:rPr lang="en-GB" sz="1400" kern="1200" dirty="0" smtClean="0">
              <a:latin typeface="Tahoma" pitchFamily="34" charset="0"/>
              <a:cs typeface="Tahoma" pitchFamily="34" charset="0"/>
            </a:rPr>
            <a:t>(</a:t>
          </a:r>
          <a:r>
            <a:rPr lang="en-GB" sz="1400" kern="1200" dirty="0" err="1" smtClean="0">
              <a:latin typeface="Tahoma" pitchFamily="34" charset="0"/>
              <a:cs typeface="Tahoma" pitchFamily="34" charset="0"/>
            </a:rPr>
            <a:t>Boud</a:t>
          </a:r>
          <a:r>
            <a:rPr lang="en-GB" sz="1400" kern="1200" dirty="0" smtClean="0">
              <a:latin typeface="Tahoma" pitchFamily="34" charset="0"/>
              <a:cs typeface="Tahoma" pitchFamily="34" charset="0"/>
            </a:rPr>
            <a:t> et al 2001 p4)</a:t>
          </a:r>
          <a:endParaRPr lang="en-GB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5106674" y="14476"/>
        <a:ext cx="801250" cy="5183341"/>
      </dsp:txXfrm>
    </dsp:sp>
    <dsp:sp modelId="{82C5A8CE-3415-4CF6-B515-DB1A9A2404D7}">
      <dsp:nvSpPr>
        <dsp:cNvPr id="0" name=""/>
        <dsp:cNvSpPr/>
      </dsp:nvSpPr>
      <dsp:spPr>
        <a:xfrm>
          <a:off x="0" y="2105365"/>
          <a:ext cx="2915629" cy="10015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Tahoma" pitchFamily="34" charset="0"/>
              <a:cs typeface="Tahoma" pitchFamily="34" charset="0"/>
            </a:rPr>
            <a:t>Peer teaching</a:t>
          </a:r>
          <a:endParaRPr lang="en-GB" sz="2800" kern="1200" dirty="0">
            <a:latin typeface="Tahoma" pitchFamily="34" charset="0"/>
            <a:cs typeface="Tahoma" pitchFamily="34" charset="0"/>
          </a:endParaRPr>
        </a:p>
      </dsp:txBody>
      <dsp:txXfrm>
        <a:off x="0" y="2105365"/>
        <a:ext cx="2915629" cy="1001563"/>
      </dsp:txXfrm>
    </dsp:sp>
    <dsp:sp modelId="{97B9F5F3-6B3C-4674-9DC9-24951EB449FD}">
      <dsp:nvSpPr>
        <dsp:cNvPr id="0" name=""/>
        <dsp:cNvSpPr/>
      </dsp:nvSpPr>
      <dsp:spPr>
        <a:xfrm rot="5400000">
          <a:off x="5106674" y="1066118"/>
          <a:ext cx="801250" cy="51833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latin typeface="Tahoma" pitchFamily="34" charset="0"/>
              <a:cs typeface="Tahoma" pitchFamily="34" charset="0"/>
            </a:rPr>
            <a:t>‘students alternate roles as teacher and students’</a:t>
          </a:r>
          <a:r>
            <a:rPr lang="en-GB" sz="1200" kern="1200" dirty="0" smtClean="0">
              <a:latin typeface="Tahoma" pitchFamily="34" charset="0"/>
              <a:cs typeface="Tahoma" pitchFamily="34" charset="0"/>
            </a:rPr>
            <a:t>(</a:t>
          </a:r>
          <a:r>
            <a:rPr lang="en-GB" sz="1200" kern="1200" dirty="0" err="1" smtClean="0">
              <a:latin typeface="Tahoma" pitchFamily="34" charset="0"/>
              <a:cs typeface="Tahoma" pitchFamily="34" charset="0"/>
            </a:rPr>
            <a:t>Krych</a:t>
          </a:r>
          <a:r>
            <a:rPr lang="en-GB" sz="1200" kern="1200" dirty="0" smtClean="0">
              <a:latin typeface="Tahoma" pitchFamily="34" charset="0"/>
              <a:cs typeface="Tahoma" pitchFamily="34" charset="0"/>
            </a:rPr>
            <a:t> et al 2005 noting term first used by Allan And </a:t>
          </a:r>
          <a:r>
            <a:rPr lang="en-GB" sz="1200" kern="1200" dirty="0" err="1" smtClean="0">
              <a:latin typeface="Tahoma" pitchFamily="34" charset="0"/>
              <a:cs typeface="Tahoma" pitchFamily="34" charset="0"/>
            </a:rPr>
            <a:t>Boraks</a:t>
          </a:r>
          <a:r>
            <a:rPr lang="en-GB" sz="1200" kern="1200" dirty="0" smtClean="0">
              <a:latin typeface="Tahoma" pitchFamily="34" charset="0"/>
              <a:cs typeface="Tahoma" pitchFamily="34" charset="0"/>
            </a:rPr>
            <a:t>)</a:t>
          </a:r>
          <a:endParaRPr lang="en-GB" sz="1200" kern="1200" dirty="0">
            <a:latin typeface="Tahoma" pitchFamily="34" charset="0"/>
            <a:cs typeface="Tahoma" pitchFamily="34" charset="0"/>
          </a:endParaRPr>
        </a:p>
      </dsp:txBody>
      <dsp:txXfrm rot="5400000">
        <a:off x="5106674" y="1066118"/>
        <a:ext cx="801250" cy="5183341"/>
      </dsp:txXfrm>
    </dsp:sp>
    <dsp:sp modelId="{AD937AAA-61E9-4AEC-BD15-785E8DD58F9E}">
      <dsp:nvSpPr>
        <dsp:cNvPr id="0" name=""/>
        <dsp:cNvSpPr/>
      </dsp:nvSpPr>
      <dsp:spPr>
        <a:xfrm>
          <a:off x="0" y="3157007"/>
          <a:ext cx="2915629" cy="10015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Tahoma" pitchFamily="34" charset="0"/>
              <a:cs typeface="Tahoma" pitchFamily="34" charset="0"/>
            </a:rPr>
            <a:t>Reciprocal Peer Teaching</a:t>
          </a:r>
          <a:endParaRPr lang="en-GB" sz="2800" kern="1200" dirty="0">
            <a:latin typeface="Tahoma" pitchFamily="34" charset="0"/>
            <a:cs typeface="Tahoma" pitchFamily="34" charset="0"/>
          </a:endParaRPr>
        </a:p>
      </dsp:txBody>
      <dsp:txXfrm>
        <a:off x="0" y="3157007"/>
        <a:ext cx="2915629" cy="10015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9094B-0A31-4184-ADB3-392609C4E1EE}">
      <dsp:nvSpPr>
        <dsp:cNvPr id="0" name=""/>
        <dsp:cNvSpPr/>
      </dsp:nvSpPr>
      <dsp:spPr>
        <a:xfrm>
          <a:off x="0" y="0"/>
          <a:ext cx="6817907" cy="947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accent1">
                  <a:lumMod val="25000"/>
                </a:schemeClr>
              </a:solidFill>
              <a:latin typeface="Tahoma" pitchFamily="34" charset="0"/>
              <a:cs typeface="Tahoma" pitchFamily="34" charset="0"/>
            </a:rPr>
            <a:t>Drama techniques confidence scale questionnaire</a:t>
          </a:r>
          <a:endParaRPr lang="en-GB" sz="1600" b="1" kern="1200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1">
                  <a:lumMod val="25000"/>
                </a:schemeClr>
              </a:solidFill>
              <a:latin typeface="Tahoma" pitchFamily="34" charset="0"/>
              <a:cs typeface="Tahoma" pitchFamily="34" charset="0"/>
            </a:rPr>
            <a:t>Pre-workshops</a:t>
          </a:r>
          <a:endParaRPr lang="en-GB" sz="1200" kern="1200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1">
                  <a:lumMod val="25000"/>
                </a:schemeClr>
              </a:solidFill>
              <a:latin typeface="Tahoma" pitchFamily="34" charset="0"/>
              <a:cs typeface="Tahoma" pitchFamily="34" charset="0"/>
            </a:rPr>
            <a:t>Post-workshops</a:t>
          </a:r>
          <a:endParaRPr lang="en-GB" sz="1200" kern="1200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</dsp:txBody>
      <dsp:txXfrm>
        <a:off x="1458363" y="0"/>
        <a:ext cx="5359543" cy="947823"/>
      </dsp:txXfrm>
    </dsp:sp>
    <dsp:sp modelId="{EF33B720-F392-4C39-8B75-A946222D56CC}">
      <dsp:nvSpPr>
        <dsp:cNvPr id="0" name=""/>
        <dsp:cNvSpPr/>
      </dsp:nvSpPr>
      <dsp:spPr>
        <a:xfrm>
          <a:off x="94782" y="94782"/>
          <a:ext cx="1363581" cy="758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BCC3C-31E6-4CF3-AB83-34D4B58EC722}">
      <dsp:nvSpPr>
        <dsp:cNvPr id="0" name=""/>
        <dsp:cNvSpPr/>
      </dsp:nvSpPr>
      <dsp:spPr>
        <a:xfrm>
          <a:off x="0" y="1042605"/>
          <a:ext cx="6817907" cy="947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accent1">
                  <a:lumMod val="25000"/>
                </a:schemeClr>
              </a:solidFill>
              <a:latin typeface="Tahoma" pitchFamily="34" charset="0"/>
              <a:cs typeface="Tahoma" pitchFamily="34" charset="0"/>
            </a:rPr>
            <a:t>Questionnaire about RPT</a:t>
          </a:r>
          <a:endParaRPr lang="en-GB" sz="1600" b="1" kern="1200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1">
                  <a:lumMod val="25000"/>
                </a:schemeClr>
              </a:solidFill>
              <a:latin typeface="Tahoma" pitchFamily="34" charset="0"/>
              <a:cs typeface="Tahoma" pitchFamily="34" charset="0"/>
            </a:rPr>
            <a:t>Post-workshops</a:t>
          </a:r>
          <a:endParaRPr lang="en-GB" sz="1200" kern="1200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</dsp:txBody>
      <dsp:txXfrm>
        <a:off x="1458363" y="1042605"/>
        <a:ext cx="5359543" cy="947823"/>
      </dsp:txXfrm>
    </dsp:sp>
    <dsp:sp modelId="{65DEE27E-01F3-43B2-BEA5-691F75F4115A}">
      <dsp:nvSpPr>
        <dsp:cNvPr id="0" name=""/>
        <dsp:cNvSpPr/>
      </dsp:nvSpPr>
      <dsp:spPr>
        <a:xfrm>
          <a:off x="94782" y="1137387"/>
          <a:ext cx="1363581" cy="758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6EBED-B835-422B-8472-2C5041622BEE}">
      <dsp:nvSpPr>
        <dsp:cNvPr id="0" name=""/>
        <dsp:cNvSpPr/>
      </dsp:nvSpPr>
      <dsp:spPr>
        <a:xfrm>
          <a:off x="0" y="2085210"/>
          <a:ext cx="6817907" cy="947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accent1">
                  <a:lumMod val="25000"/>
                </a:schemeClr>
              </a:solidFill>
              <a:latin typeface="Tahoma" pitchFamily="34" charset="0"/>
              <a:cs typeface="Tahoma" pitchFamily="34" charset="0"/>
            </a:rPr>
            <a:t>Group discussion on RPT</a:t>
          </a:r>
          <a:endParaRPr lang="en-GB" sz="1600" b="1" kern="1200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1">
                  <a:lumMod val="25000"/>
                </a:schemeClr>
              </a:solidFill>
              <a:latin typeface="Tahoma" pitchFamily="34" charset="0"/>
              <a:cs typeface="Tahoma" pitchFamily="34" charset="0"/>
            </a:rPr>
            <a:t>Post -workshops</a:t>
          </a:r>
          <a:endParaRPr lang="en-GB" sz="1200" kern="1200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</dsp:txBody>
      <dsp:txXfrm>
        <a:off x="1458363" y="2085210"/>
        <a:ext cx="5359543" cy="947823"/>
      </dsp:txXfrm>
    </dsp:sp>
    <dsp:sp modelId="{A170996A-5866-4A9B-B220-77D4260D9E80}">
      <dsp:nvSpPr>
        <dsp:cNvPr id="0" name=""/>
        <dsp:cNvSpPr/>
      </dsp:nvSpPr>
      <dsp:spPr>
        <a:xfrm>
          <a:off x="94782" y="2179993"/>
          <a:ext cx="1363581" cy="758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C3E77-8B3A-4FD6-9585-FC1FA3065E93}">
      <dsp:nvSpPr>
        <dsp:cNvPr id="0" name=""/>
        <dsp:cNvSpPr/>
      </dsp:nvSpPr>
      <dsp:spPr>
        <a:xfrm>
          <a:off x="0" y="3127816"/>
          <a:ext cx="6817907" cy="947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accent1">
                  <a:lumMod val="25000"/>
                </a:schemeClr>
              </a:solidFill>
              <a:latin typeface="Tahoma" pitchFamily="34" charset="0"/>
              <a:cs typeface="Tahoma" pitchFamily="34" charset="0"/>
            </a:rPr>
            <a:t>Queries whilst on school experience</a:t>
          </a:r>
          <a:endParaRPr lang="en-GB" sz="1600" b="1" kern="1200" dirty="0">
            <a:solidFill>
              <a:schemeClr val="accent1">
                <a:lumMod val="25000"/>
              </a:schemeClr>
            </a:solidFill>
            <a:latin typeface="Tahoma" pitchFamily="34" charset="0"/>
            <a:cs typeface="Tahoma" pitchFamily="34" charset="0"/>
          </a:endParaRPr>
        </a:p>
      </dsp:txBody>
      <dsp:txXfrm>
        <a:off x="1458363" y="3127816"/>
        <a:ext cx="5359543" cy="947823"/>
      </dsp:txXfrm>
    </dsp:sp>
    <dsp:sp modelId="{CED9DDAC-675C-469E-8FD6-3557FFB0C938}">
      <dsp:nvSpPr>
        <dsp:cNvPr id="0" name=""/>
        <dsp:cNvSpPr/>
      </dsp:nvSpPr>
      <dsp:spPr>
        <a:xfrm>
          <a:off x="94782" y="3222598"/>
          <a:ext cx="1363581" cy="758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DC6163-5BE9-49FC-B7A5-98BE97B8F49C}">
      <dsp:nvSpPr>
        <dsp:cNvPr id="0" name=""/>
        <dsp:cNvSpPr/>
      </dsp:nvSpPr>
      <dsp:spPr>
        <a:xfrm>
          <a:off x="2728355" y="0"/>
          <a:ext cx="2654135" cy="265413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Collaboration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2728355" y="0"/>
        <a:ext cx="2654135" cy="2654135"/>
      </dsp:txXfrm>
    </dsp:sp>
    <dsp:sp modelId="{1D477A74-9113-4D91-80DC-3EBF1E135EAE}">
      <dsp:nvSpPr>
        <dsp:cNvPr id="0" name=""/>
        <dsp:cNvSpPr/>
      </dsp:nvSpPr>
      <dsp:spPr>
        <a:xfrm>
          <a:off x="1401288" y="2654135"/>
          <a:ext cx="2654135" cy="265413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Adaptation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1401288" y="2654135"/>
        <a:ext cx="2654135" cy="2654135"/>
      </dsp:txXfrm>
    </dsp:sp>
    <dsp:sp modelId="{6A63396A-8F4D-422B-A82F-B335B48818AA}">
      <dsp:nvSpPr>
        <dsp:cNvPr id="0" name=""/>
        <dsp:cNvSpPr/>
      </dsp:nvSpPr>
      <dsp:spPr>
        <a:xfrm rot="10800000">
          <a:off x="2728355" y="2654135"/>
          <a:ext cx="2654135" cy="265413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Emotional impact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 positive and negative</a:t>
          </a:r>
          <a:r>
            <a:rPr lang="en-GB" sz="1600" kern="1200" dirty="0" smtClean="0"/>
            <a:t> </a:t>
          </a:r>
          <a:endParaRPr lang="en-GB" sz="1600" kern="1200" dirty="0"/>
        </a:p>
      </dsp:txBody>
      <dsp:txXfrm rot="10800000">
        <a:off x="2728355" y="2654135"/>
        <a:ext cx="2654135" cy="2654135"/>
      </dsp:txXfrm>
    </dsp:sp>
    <dsp:sp modelId="{0CAC6B81-68F0-490E-A794-57EBCAD48C64}">
      <dsp:nvSpPr>
        <dsp:cNvPr id="0" name=""/>
        <dsp:cNvSpPr/>
      </dsp:nvSpPr>
      <dsp:spPr>
        <a:xfrm>
          <a:off x="4055423" y="2654135"/>
          <a:ext cx="2654135" cy="265413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Application 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4055423" y="2654135"/>
        <a:ext cx="2654135" cy="2654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imes" pitchFamily="9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" pitchFamily="9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imes" pitchFamily="9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" pitchFamily="96" charset="0"/>
              </a:defRPr>
            </a:lvl1pPr>
          </a:lstStyle>
          <a:p>
            <a:pPr>
              <a:defRPr/>
            </a:pPr>
            <a:fld id="{093A6061-B789-408E-A9EF-4656BD7C23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imes" pitchFamily="9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" pitchFamily="9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imes" pitchFamily="9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" pitchFamily="96" charset="0"/>
              </a:defRPr>
            </a:lvl1pPr>
          </a:lstStyle>
          <a:p>
            <a:pPr>
              <a:defRPr/>
            </a:pPr>
            <a:fld id="{F3278B32-FD3B-46FC-A128-6C2D27E814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fld id="{FA8262FF-97EF-43F8-B111-8ECCE50CF43B}" type="slidenum">
              <a:rPr lang="en-US" smtClean="0">
                <a:latin typeface="Times" pitchFamily="18" charset="0"/>
              </a:rPr>
              <a:pPr eaLnBrk="1" hangingPunct="1"/>
              <a:t>10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fld id="{294E9501-D1D9-4922-93CB-0F278919D26B}" type="slidenum">
              <a:rPr lang="en-US" smtClean="0">
                <a:latin typeface="Times" pitchFamily="18" charset="0"/>
              </a:rPr>
              <a:pPr eaLnBrk="1" hangingPunct="1"/>
              <a:t>11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fld id="{6D920ECB-33DE-4A03-8064-153FFF0E7CB8}" type="slidenum">
              <a:rPr lang="en-US" smtClean="0">
                <a:latin typeface="Times" pitchFamily="18" charset="0"/>
              </a:rPr>
              <a:pPr eaLnBrk="1" hangingPunct="1"/>
              <a:t>12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fld id="{AE694BC3-32D2-4CBC-8595-9ACB412DA93D}" type="slidenum">
              <a:rPr lang="en-US" smtClean="0">
                <a:latin typeface="Times" pitchFamily="18" charset="0"/>
              </a:rPr>
              <a:pPr eaLnBrk="1" hangingPunct="1"/>
              <a:t>13</a:t>
            </a:fld>
            <a:endParaRPr lang="en-US" dirty="0" smtClean="0">
              <a:latin typeface="Times" pitchFamily="18" charset="0"/>
            </a:endParaRPr>
          </a:p>
          <a:p>
            <a:pPr eaLnBrk="1" hangingPunct="1"/>
            <a:endParaRPr lang="en-US" dirty="0" smtClean="0">
              <a:latin typeface="Times" pitchFamily="18" charset="0"/>
            </a:endParaRPr>
          </a:p>
          <a:p>
            <a:pPr eaLnBrk="1" hangingPunct="1"/>
            <a:r>
              <a:rPr lang="en-US" dirty="0" smtClean="0">
                <a:latin typeface="Times" pitchFamily="18" charset="0"/>
              </a:rPr>
              <a:t>This table takes in all the changes. </a:t>
            </a:r>
          </a:p>
          <a:p>
            <a:pPr eaLnBrk="1" hangingPunct="1"/>
            <a:endParaRPr lang="en-US" dirty="0" smtClean="0">
              <a:latin typeface="Times" pitchFamily="18" charset="0"/>
            </a:endParaRPr>
          </a:p>
          <a:p>
            <a:pPr eaLnBrk="1" hangingPunct="1"/>
            <a:r>
              <a:rPr lang="en-US" dirty="0" smtClean="0">
                <a:latin typeface="Times" pitchFamily="18" charset="0"/>
              </a:rPr>
              <a:t>Orange indicates 1</a:t>
            </a:r>
            <a:r>
              <a:rPr lang="en-US" baseline="30000" dirty="0" smtClean="0">
                <a:latin typeface="Times" pitchFamily="18" charset="0"/>
              </a:rPr>
              <a:t>st</a:t>
            </a:r>
            <a:r>
              <a:rPr lang="en-US" dirty="0" smtClean="0">
                <a:latin typeface="Times" pitchFamily="18" charset="0"/>
              </a:rPr>
              <a:t> survey</a:t>
            </a:r>
          </a:p>
          <a:p>
            <a:pPr eaLnBrk="1" hangingPunct="1"/>
            <a:r>
              <a:rPr lang="en-US" dirty="0" smtClean="0">
                <a:latin typeface="Times" pitchFamily="18" charset="0"/>
              </a:rPr>
              <a:t>Blue (above) indicates 2</a:t>
            </a:r>
            <a:r>
              <a:rPr lang="en-US" baseline="30000" dirty="0" smtClean="0">
                <a:latin typeface="Times" pitchFamily="18" charset="0"/>
              </a:rPr>
              <a:t>nd</a:t>
            </a:r>
            <a:r>
              <a:rPr lang="en-US" dirty="0" smtClean="0">
                <a:latin typeface="Times" pitchFamily="18" charset="0"/>
              </a:rPr>
              <a:t> survey</a:t>
            </a:r>
          </a:p>
          <a:p>
            <a:pPr eaLnBrk="1" hangingPunct="1"/>
            <a:endParaRPr lang="en-US" dirty="0" smtClean="0">
              <a:latin typeface="Times" pitchFamily="18" charset="0"/>
            </a:endParaRPr>
          </a:p>
          <a:p>
            <a:pPr eaLnBrk="1" hangingPunct="1"/>
            <a:r>
              <a:rPr lang="en-US" dirty="0" smtClean="0">
                <a:latin typeface="Times" pitchFamily="18" charset="0"/>
              </a:rPr>
              <a:t>Shows main points of movement – and non-movement (e.g. motivating pupils – in English 0.45; instructing on moving safely in MFL 0.6)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smtClean="0"/>
              <a:t>collaboration- getting to know other cohorts, feeling less isolated, exchange of ideas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smtClean="0"/>
              <a:t>Learning process- adapting and applying-</a:t>
            </a:r>
            <a:r>
              <a:rPr lang="en-GB" sz="1200" baseline="0" dirty="0" smtClean="0"/>
              <a:t> benefits of willing pupils, wider experience, practice in non-threatening environment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aseline="0" dirty="0" smtClean="0"/>
              <a:t>Emotions were key- </a:t>
            </a:r>
            <a:r>
              <a:rPr lang="en-GB" sz="1200" baseline="0" smtClean="0"/>
              <a:t>overcoming embarrassment, </a:t>
            </a:r>
            <a:r>
              <a:rPr lang="en-GB" sz="1200" baseline="0" dirty="0" smtClean="0"/>
              <a:t>stress, enjoyment(fun, creative)</a:t>
            </a:r>
            <a:r>
              <a:rPr lang="en-GB" sz="1200" dirty="0" smtClean="0"/>
              <a:t> </a:t>
            </a:r>
          </a:p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en-US" dirty="0" smtClean="0">
              <a:latin typeface="Times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dirty="0" smtClean="0">
              <a:latin typeface="Times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baseline="0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Times" pitchFamily="18" charset="0"/>
              </a:rPr>
              <a:t>Raised confidence</a:t>
            </a:r>
            <a:r>
              <a:rPr lang="en-US" baseline="0" dirty="0" smtClean="0">
                <a:latin typeface="Times" pitchFamily="18" charset="0"/>
              </a:rPr>
              <a:t> – it was challenging and demanding – it was ‘real’  - they had to think through the problems – all helped to raise </a:t>
            </a:r>
            <a:r>
              <a:rPr lang="en-US" baseline="0" dirty="0" err="1" smtClean="0">
                <a:latin typeface="Times" pitchFamily="18" charset="0"/>
              </a:rPr>
              <a:t>confidnece</a:t>
            </a:r>
            <a:endParaRPr lang="en-US" dirty="0" smtClean="0">
              <a:latin typeface="Times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dirty="0" smtClean="0">
              <a:latin typeface="Times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Times" pitchFamily="18" charset="0"/>
              </a:rPr>
              <a:t>Emotional</a:t>
            </a:r>
            <a:r>
              <a:rPr lang="en-US" baseline="0" dirty="0" smtClean="0">
                <a:latin typeface="Times" pitchFamily="18" charset="0"/>
              </a:rPr>
              <a:t> engagement – fear, tension, fun,  inspiring, stimulating – this emotion provided strong learning experience – hopefully one that will stay with them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>
              <a:latin typeface="Times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Times" pitchFamily="18" charset="0"/>
              </a:rPr>
              <a:t>Different perspectives</a:t>
            </a:r>
            <a:r>
              <a:rPr lang="en-US" baseline="0" dirty="0" smtClean="0">
                <a:latin typeface="Times" pitchFamily="18" charset="0"/>
              </a:rPr>
              <a:t> -  </a:t>
            </a:r>
            <a:r>
              <a:rPr lang="en-US" dirty="0" smtClean="0">
                <a:latin typeface="Times" pitchFamily="18" charset="0"/>
              </a:rPr>
              <a:t>benefits</a:t>
            </a:r>
            <a:r>
              <a:rPr lang="en-US" baseline="0" dirty="0" smtClean="0">
                <a:latin typeface="Times" pitchFamily="18" charset="0"/>
              </a:rPr>
              <a:t> of working with other practitioners and providing for other practitioners enable multiple views and insights and angles -  similarly with other subject area – thinking out of their ‘usual box’.  </a:t>
            </a:r>
          </a:p>
          <a:p>
            <a:pPr eaLnBrk="1" hangingPunct="1">
              <a:buFont typeface="Arial" pitchFamily="34" charset="0"/>
              <a:buNone/>
            </a:pPr>
            <a:endParaRPr lang="en-US" baseline="0" dirty="0" smtClean="0">
              <a:latin typeface="Times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>
                <a:latin typeface="Times" pitchFamily="18" charset="0"/>
              </a:rPr>
              <a:t>Social benefits – they appreciated collaborating and sharing– but the benefits went beyond the ‘classroom’ – and they </a:t>
            </a:r>
            <a:r>
              <a:rPr lang="en-US" baseline="0" dirty="0" err="1" smtClean="0">
                <a:latin typeface="Times" pitchFamily="18" charset="0"/>
              </a:rPr>
              <a:t>recognised</a:t>
            </a:r>
            <a:r>
              <a:rPr lang="en-US" baseline="0" dirty="0" smtClean="0">
                <a:latin typeface="Times" pitchFamily="18" charset="0"/>
              </a:rPr>
              <a:t> what a rich potential  resource they were to each other</a:t>
            </a:r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18" charset="0"/>
              </a:rPr>
              <a:t>Background</a:t>
            </a:r>
          </a:p>
          <a:p>
            <a:pPr eaLnBrk="1" hangingPunct="1"/>
            <a:endParaRPr lang="en-US" dirty="0" smtClean="0">
              <a:latin typeface="Times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Times" pitchFamily="18" charset="0"/>
              </a:rPr>
              <a:t>Started through pre-</a:t>
            </a:r>
            <a:r>
              <a:rPr lang="en-US" dirty="0" err="1" smtClean="0">
                <a:latin typeface="Times" pitchFamily="18" charset="0"/>
              </a:rPr>
              <a:t>Ofsted</a:t>
            </a:r>
            <a:r>
              <a:rPr lang="en-US" dirty="0" smtClean="0">
                <a:latin typeface="Times" pitchFamily="18" charset="0"/>
              </a:rPr>
              <a:t> initiative – to buddy up subjects, in order to learn from each other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Times" pitchFamily="18" charset="0"/>
              </a:rPr>
              <a:t>MFL group – numbers in both years, 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Times" pitchFamily="18" charset="0"/>
              </a:rPr>
              <a:t>English group – numbers – between 20 and 24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Times" pitchFamily="18" charset="0"/>
              </a:rPr>
              <a:t>Drama skills – decided that this area was relevant to both (could have chosen other areas such as language).  English has workshop already as part of course – being taught by tutor.  This was additional for MFL. Aim</a:t>
            </a:r>
            <a:r>
              <a:rPr lang="en-US" baseline="0" dirty="0" smtClean="0">
                <a:latin typeface="Times" pitchFamily="18" charset="0"/>
              </a:rPr>
              <a:t> to improve outcomes</a:t>
            </a:r>
            <a:endParaRPr lang="en-US" dirty="0" smtClean="0">
              <a:latin typeface="Times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Times" pitchFamily="18" charset="0"/>
              </a:rPr>
              <a:t> Started in 2010 and developed this year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18" charset="0"/>
              </a:rPr>
              <a:t>The workshops –points to bring out: </a:t>
            </a:r>
          </a:p>
          <a:p>
            <a:pPr eaLnBrk="1" hangingPunct="1"/>
            <a:r>
              <a:rPr lang="en-US" dirty="0" smtClean="0">
                <a:latin typeface="Times" pitchFamily="18" charset="0"/>
              </a:rPr>
              <a:t>Short time scale</a:t>
            </a:r>
          </a:p>
          <a:p>
            <a:pPr eaLnBrk="1" hangingPunct="1"/>
            <a:r>
              <a:rPr lang="en-US" dirty="0" smtClean="0">
                <a:latin typeface="Times" pitchFamily="18" charset="0"/>
              </a:rPr>
              <a:t>Effect of numbers</a:t>
            </a:r>
          </a:p>
          <a:p>
            <a:pPr eaLnBrk="1" hangingPunct="1"/>
            <a:r>
              <a:rPr lang="en-US" dirty="0" smtClean="0">
                <a:latin typeface="Times" pitchFamily="18" charset="0"/>
              </a:rPr>
              <a:t>Role of tutors</a:t>
            </a:r>
          </a:p>
          <a:p>
            <a:pPr eaLnBrk="1" hangingPunct="1"/>
            <a:r>
              <a:rPr lang="en-US" dirty="0" smtClean="0">
                <a:latin typeface="Times" pitchFamily="18" charset="0"/>
              </a:rPr>
              <a:t>Our Expectations of trainees</a:t>
            </a:r>
          </a:p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latin typeface="Times" pitchFamily="18" charset="0"/>
              </a:rPr>
              <a:t>Terminology – peer learning, peer tutoring – all have different angles or nuances. We think reciprocal peer teaching describes our process</a:t>
            </a:r>
            <a:r>
              <a:rPr lang="en-US" baseline="0" dirty="0" smtClean="0">
                <a:latin typeface="Times" pitchFamily="18" charset="0"/>
              </a:rPr>
              <a:t> – but there is clear blending and blurring between terms</a:t>
            </a:r>
            <a:endParaRPr lang="en-US" dirty="0" smtClean="0">
              <a:latin typeface="Times" pitchFamily="18" charset="0"/>
            </a:endParaRPr>
          </a:p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latin typeface="Times" pitchFamily="18" charset="0"/>
              </a:rPr>
              <a:t>Not a new idea – used already and widely in different disciplines (e.g. medicine)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Times" pitchFamily="18" charset="0"/>
              </a:rPr>
              <a:t>Perhaps underused in ITE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Times" pitchFamily="18" charset="0"/>
              </a:rPr>
              <a:t>As an approach it’s time intensive and requires careful planning on part of tutors, as well as extra time from the trainees. 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Times" pitchFamily="18" charset="0"/>
              </a:rPr>
              <a:t>WE as tutors saw benefits, but wanted to test whether trainees felt it was a worthwhile approach. 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Times" pitchFamily="18" charset="0"/>
              </a:rPr>
              <a:t>Hence research question and attempts to find out answer. </a:t>
            </a:r>
          </a:p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fld id="{3B5C6759-82E3-4D13-81EF-998DE3FD1147}" type="slidenum">
              <a:rPr lang="en-US" smtClean="0">
                <a:latin typeface="Times" pitchFamily="18" charset="0"/>
              </a:rPr>
              <a:pPr eaLnBrk="1" hangingPunct="1"/>
              <a:t>9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8751888" y="214313"/>
            <a:ext cx="249237" cy="3921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9"/>
          <p:cNvSpPr txBox="1">
            <a:spLocks noGrp="1"/>
          </p:cNvSpPr>
          <p:nvPr/>
        </p:nvSpPr>
        <p:spPr bwMode="auto">
          <a:xfrm>
            <a:off x="8561388" y="53975"/>
            <a:ext cx="284162" cy="1603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72000" tIns="18000" rIns="72000" bIns="18000"/>
          <a:lstStyle/>
          <a:p>
            <a:pPr algn="r">
              <a:defRPr/>
            </a:pPr>
            <a:fld id="{2B09CEF1-84DA-4E62-9BFB-2CF03D4D6EE5}" type="slidenum">
              <a:rPr lang="en-GB" sz="700">
                <a:latin typeface="Arial" charset="0"/>
              </a:rPr>
              <a:pPr algn="r">
                <a:defRPr/>
              </a:pPr>
              <a:t>‹#›</a:t>
            </a:fld>
            <a:endParaRPr lang="en-GB" sz="90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3A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3A6B"/>
          </a:solidFill>
          <a:latin typeface="Frutiger 75 Black" pitchFamily="-8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3A6B"/>
          </a:solidFill>
          <a:latin typeface="Frutiger 75 Black" pitchFamily="-8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3A6B"/>
          </a:solidFill>
          <a:latin typeface="Frutiger 75 Black" pitchFamily="-8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3A6B"/>
          </a:solidFill>
          <a:latin typeface="Frutiger 75 Black" pitchFamily="-8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>
          <a:solidFill>
            <a:srgbClr val="003A6B"/>
          </a:solidFill>
          <a:latin typeface="Frutiger 75 Black" pitchFamily="-8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>
          <a:solidFill>
            <a:srgbClr val="003A6B"/>
          </a:solidFill>
          <a:latin typeface="Frutiger 75 Black" pitchFamily="-8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>
          <a:solidFill>
            <a:srgbClr val="003A6B"/>
          </a:solidFill>
          <a:latin typeface="Frutiger 75 Black" pitchFamily="-8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>
          <a:solidFill>
            <a:srgbClr val="003A6B"/>
          </a:solidFill>
          <a:latin typeface="Frutiger 75 Black" pitchFamily="-80" charset="0"/>
        </a:defRPr>
      </a:lvl9pPr>
    </p:titleStyle>
    <p:bodyStyle>
      <a:lvl1pPr marL="165100" indent="-152400" algn="l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F0AE21"/>
        </a:buClr>
        <a:buChar char="•"/>
        <a:defRPr sz="2200">
          <a:solidFill>
            <a:srgbClr val="003A6B"/>
          </a:solidFill>
          <a:latin typeface="+mn-lt"/>
          <a:ea typeface="+mn-ea"/>
          <a:cs typeface="+mn-cs"/>
        </a:defRPr>
      </a:lvl1pPr>
      <a:lvl2pPr marL="565150" indent="-209550" algn="l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F0AE21"/>
        </a:buClr>
        <a:buChar char="–"/>
        <a:defRPr sz="2000">
          <a:solidFill>
            <a:srgbClr val="003A6B"/>
          </a:solidFill>
          <a:latin typeface="+mn-lt"/>
        </a:defRPr>
      </a:lvl2pPr>
      <a:lvl3pPr marL="1085850" indent="-228600" algn="l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F0AE21"/>
        </a:buClr>
        <a:buChar char="•"/>
        <a:defRPr sz="2400">
          <a:solidFill>
            <a:srgbClr val="003A6B"/>
          </a:solidFill>
          <a:latin typeface="+mn-lt"/>
        </a:defRPr>
      </a:lvl3pPr>
      <a:lvl4pPr marL="1847850" indent="-228600" algn="l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F0AE21"/>
        </a:buClr>
        <a:buChar char="–"/>
        <a:defRPr sz="1400">
          <a:solidFill>
            <a:srgbClr val="003A6B"/>
          </a:solidFill>
          <a:latin typeface="+mn-lt"/>
        </a:defRPr>
      </a:lvl4pPr>
      <a:lvl5pPr marL="2266950" indent="-228600" algn="l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rgbClr val="F0AE21"/>
        </a:buClr>
        <a:buChar char="»"/>
        <a:defRPr sz="1400" i="1">
          <a:solidFill>
            <a:srgbClr val="003A6B"/>
          </a:solidFill>
          <a:latin typeface="+mn-lt"/>
        </a:defRPr>
      </a:lvl5pPr>
      <a:lvl6pPr marL="2724150" indent="-228600" algn="l" rtl="0" eaLnBrk="1" fontAlgn="base" hangingPunct="1">
        <a:lnSpc>
          <a:spcPct val="110000"/>
        </a:lnSpc>
        <a:spcBef>
          <a:spcPct val="0"/>
        </a:spcBef>
        <a:spcAft>
          <a:spcPct val="50000"/>
        </a:spcAft>
        <a:buClr>
          <a:srgbClr val="F0AE21"/>
        </a:buClr>
        <a:buChar char="»"/>
        <a:defRPr sz="1400" i="1">
          <a:solidFill>
            <a:srgbClr val="003A6B"/>
          </a:solidFill>
          <a:latin typeface="+mn-lt"/>
        </a:defRPr>
      </a:lvl6pPr>
      <a:lvl7pPr marL="3181350" indent="-228600" algn="l" rtl="0" eaLnBrk="1" fontAlgn="base" hangingPunct="1">
        <a:lnSpc>
          <a:spcPct val="110000"/>
        </a:lnSpc>
        <a:spcBef>
          <a:spcPct val="0"/>
        </a:spcBef>
        <a:spcAft>
          <a:spcPct val="50000"/>
        </a:spcAft>
        <a:buClr>
          <a:srgbClr val="F0AE21"/>
        </a:buClr>
        <a:buChar char="»"/>
        <a:defRPr sz="1400" i="1">
          <a:solidFill>
            <a:srgbClr val="003A6B"/>
          </a:solidFill>
          <a:latin typeface="+mn-lt"/>
        </a:defRPr>
      </a:lvl7pPr>
      <a:lvl8pPr marL="3638550" indent="-228600" algn="l" rtl="0" eaLnBrk="1" fontAlgn="base" hangingPunct="1">
        <a:lnSpc>
          <a:spcPct val="110000"/>
        </a:lnSpc>
        <a:spcBef>
          <a:spcPct val="0"/>
        </a:spcBef>
        <a:spcAft>
          <a:spcPct val="50000"/>
        </a:spcAft>
        <a:buClr>
          <a:srgbClr val="F0AE21"/>
        </a:buClr>
        <a:buChar char="»"/>
        <a:defRPr sz="1400" i="1">
          <a:solidFill>
            <a:srgbClr val="003A6B"/>
          </a:solidFill>
          <a:latin typeface="+mn-lt"/>
        </a:defRPr>
      </a:lvl8pPr>
      <a:lvl9pPr marL="4095750" indent="-228600" algn="l" rtl="0" eaLnBrk="1" fontAlgn="base" hangingPunct="1">
        <a:lnSpc>
          <a:spcPct val="110000"/>
        </a:lnSpc>
        <a:spcBef>
          <a:spcPct val="0"/>
        </a:spcBef>
        <a:spcAft>
          <a:spcPct val="50000"/>
        </a:spcAft>
        <a:buClr>
          <a:srgbClr val="F0AE21"/>
        </a:buClr>
        <a:buChar char="»"/>
        <a:defRPr sz="1400" i="1">
          <a:solidFill>
            <a:srgbClr val="003A6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16.xml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5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9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2051" name="Picture 34" descr="Internatio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1100" y="520700"/>
            <a:ext cx="387667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5" descr="pp title footer_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40150"/>
            <a:ext cx="9144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30"/>
          <p:cNvSpPr>
            <a:spLocks noChangeArrowheads="1"/>
          </p:cNvSpPr>
          <p:nvPr/>
        </p:nvSpPr>
        <p:spPr bwMode="auto">
          <a:xfrm>
            <a:off x="358775" y="3681413"/>
            <a:ext cx="7086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rgbClr val="5E9CAE"/>
                </a:solidFill>
                <a:latin typeface="Times New Roman" pitchFamily="18" charset="0"/>
              </a:rPr>
              <a:t>Reciprocal peer teaching</a:t>
            </a:r>
            <a:endParaRPr lang="en-GB" sz="3000">
              <a:latin typeface="Frutiger 75 Black"/>
            </a:endParaRPr>
          </a:p>
        </p:txBody>
      </p:sp>
      <p:sp>
        <p:nvSpPr>
          <p:cNvPr id="2054" name="Text Box 39"/>
          <p:cNvSpPr txBox="1">
            <a:spLocks noChangeArrowheads="1"/>
          </p:cNvSpPr>
          <p:nvPr/>
        </p:nvSpPr>
        <p:spPr bwMode="auto">
          <a:xfrm>
            <a:off x="300038" y="5135563"/>
            <a:ext cx="257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055" name="Text Box 41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2056" name="Text Box 39"/>
          <p:cNvSpPr txBox="1">
            <a:spLocks noChangeArrowheads="1"/>
          </p:cNvSpPr>
          <p:nvPr/>
        </p:nvSpPr>
        <p:spPr bwMode="auto">
          <a:xfrm>
            <a:off x="300038" y="5048250"/>
            <a:ext cx="52228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Judith Kneen – Senior Lecturer Secondary English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Elaine Pattison – Senior Lecturer MFL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>
                <a:solidFill>
                  <a:srgbClr val="5E9CAE"/>
                </a:solidFill>
                <a:latin typeface="Times New Roman" pitchFamily="18" charset="0"/>
              </a:rPr>
              <a:t>Findings</a:t>
            </a:r>
            <a:endParaRPr lang="en-GB">
              <a:latin typeface="Frutiger 75 Black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71475" y="1587500"/>
            <a:ext cx="8121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r>
              <a:rPr lang="en-GB" sz="1500" b="1">
                <a:solidFill>
                  <a:srgbClr val="5E9CAE"/>
                </a:solidFill>
                <a:latin typeface="Verdana" pitchFamily="34" charset="0"/>
              </a:rPr>
              <a:t>Confidence scales </a:t>
            </a:r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>
            <a:off x="238125" y="2684463"/>
            <a:ext cx="43545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US" sz="20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9223" name="Picture 16" descr="pp cont footer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90525" y="2114550"/>
            <a:ext cx="43545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Trainees had to use scales to indicate confidence in 15 areas, including:</a:t>
            </a:r>
          </a:p>
          <a:p>
            <a:pPr>
              <a:tabLst>
                <a:tab pos="195263" algn="l"/>
              </a:tabLst>
              <a:defRPr/>
            </a:pP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  <a:tabLst>
                <a:tab pos="1952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Using particular techniques, such as mime, improvisation, props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  <a:tabLst>
                <a:tab pos="1952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Planning and managing active learning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  <a:tabLst>
                <a:tab pos="1952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Making drama techniques relevant to their teaching</a:t>
            </a:r>
          </a:p>
          <a:p>
            <a:pPr marL="355600" indent="-355600">
              <a:spcAft>
                <a:spcPts val="1200"/>
              </a:spcAft>
              <a:tabLst>
                <a:tab pos="1952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1</a:t>
            </a:r>
            <a:r>
              <a:rPr lang="en-GB" sz="2000" baseline="30000" dirty="0">
                <a:solidFill>
                  <a:schemeClr val="tx1"/>
                </a:solidFill>
                <a:latin typeface="Tahoma" pitchFamily="34" charset="0"/>
              </a:rPr>
              <a:t>st</a:t>
            </a: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 survey just before initial session</a:t>
            </a:r>
          </a:p>
          <a:p>
            <a:pPr marL="355600" indent="-355600">
              <a:spcAft>
                <a:spcPts val="1200"/>
              </a:spcAft>
              <a:tabLst>
                <a:tab pos="1952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2</a:t>
            </a:r>
            <a:r>
              <a:rPr lang="en-GB" sz="2000" baseline="30000" dirty="0">
                <a:solidFill>
                  <a:schemeClr val="tx1"/>
                </a:solidFill>
                <a:latin typeface="Tahoma" pitchFamily="34" charset="0"/>
              </a:rPr>
              <a:t>nd</a:t>
            </a: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 survey after they had taught other group</a:t>
            </a:r>
          </a:p>
          <a:p>
            <a:pPr>
              <a:tabLst>
                <a:tab pos="195263" algn="l"/>
              </a:tabLst>
              <a:defRPr/>
            </a:pP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 l="24545" t="42492" r="25000" b="21469"/>
          <a:stretch>
            <a:fillRect/>
          </a:stretch>
        </p:blipFill>
        <p:spPr bwMode="auto">
          <a:xfrm rot="1236064">
            <a:off x="4580536" y="2422636"/>
            <a:ext cx="4567322" cy="2609898"/>
          </a:xfrm>
          <a:prstGeom prst="flowChart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>
                <a:solidFill>
                  <a:srgbClr val="5E9CAE"/>
                </a:solidFill>
                <a:latin typeface="Times New Roman" pitchFamily="18" charset="0"/>
              </a:rPr>
              <a:t>Findings</a:t>
            </a:r>
            <a:endParaRPr lang="en-GB">
              <a:latin typeface="Frutiger 75 Black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71475" y="1587500"/>
            <a:ext cx="8121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r>
              <a:rPr lang="en-GB" sz="1500" b="1">
                <a:solidFill>
                  <a:srgbClr val="5E9CAE"/>
                </a:solidFill>
                <a:latin typeface="Verdana" pitchFamily="34" charset="0"/>
              </a:rPr>
              <a:t>Confidence scales – 1st survey</a:t>
            </a:r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238125" y="2684463"/>
            <a:ext cx="43545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US" sz="20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0247" name="Picture 16" descr="pp cont footer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2275" y="1890713"/>
            <a:ext cx="5991225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390525" y="2114550"/>
            <a:ext cx="268446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English highs: use of S&amp;L (average 3.7)</a:t>
            </a:r>
          </a:p>
          <a:p>
            <a:pPr>
              <a:buFont typeface="Arial" pitchFamily="34" charset="0"/>
              <a:buChar char="•"/>
              <a:tabLst>
                <a:tab pos="195263" algn="l"/>
              </a:tabLst>
            </a:pPr>
            <a:endParaRPr lang="en-GB" sz="2000">
              <a:solidFill>
                <a:schemeClr val="tx1"/>
              </a:solidFill>
              <a:latin typeface="Tahoma" pitchFamily="34" charset="0"/>
            </a:endParaRPr>
          </a:p>
          <a:p>
            <a:pPr>
              <a:tabLst>
                <a:tab pos="195263" algn="l"/>
              </a:tabLst>
            </a:pPr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MFL high: role play (average 3.6)</a:t>
            </a:r>
          </a:p>
          <a:p>
            <a:pPr>
              <a:buFont typeface="Arial" pitchFamily="34" charset="0"/>
              <a:buChar char="•"/>
              <a:tabLst>
                <a:tab pos="195263" algn="l"/>
              </a:tabLst>
            </a:pPr>
            <a:endParaRPr lang="en-GB" sz="2000">
              <a:solidFill>
                <a:schemeClr val="tx1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  <a:tabLst>
                <a:tab pos="195263" algn="l"/>
              </a:tabLst>
            </a:pPr>
            <a:endParaRPr lang="en-GB" sz="2000">
              <a:solidFill>
                <a:schemeClr val="tx1"/>
              </a:solidFill>
              <a:latin typeface="Tahoma" pitchFamily="34" charset="0"/>
            </a:endParaRPr>
          </a:p>
          <a:p>
            <a:pPr>
              <a:tabLst>
                <a:tab pos="195263" algn="l"/>
              </a:tabLst>
            </a:pPr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Biggest difference: Instructing on moving safely</a:t>
            </a:r>
          </a:p>
          <a:p>
            <a:pPr>
              <a:tabLst>
                <a:tab pos="195263" algn="l"/>
              </a:tabLst>
            </a:pPr>
            <a:endParaRPr lang="en-GB" sz="2000">
              <a:solidFill>
                <a:schemeClr val="tx1"/>
              </a:solidFill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>
                <a:solidFill>
                  <a:srgbClr val="5E9CAE"/>
                </a:solidFill>
                <a:latin typeface="Times New Roman" pitchFamily="18" charset="0"/>
              </a:rPr>
              <a:t>Findings</a:t>
            </a:r>
            <a:endParaRPr lang="en-GB">
              <a:latin typeface="Frutiger 75 Black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71475" y="1587500"/>
            <a:ext cx="8121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r>
              <a:rPr lang="en-GB" sz="1500" b="1">
                <a:solidFill>
                  <a:srgbClr val="5E9CAE"/>
                </a:solidFill>
                <a:latin typeface="Verdana" pitchFamily="34" charset="0"/>
              </a:rPr>
              <a:t>Confidence scales – 2nd survey </a:t>
            </a:r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11270" name="Rectangle 13"/>
          <p:cNvSpPr>
            <a:spLocks noChangeArrowheads="1"/>
          </p:cNvSpPr>
          <p:nvPr/>
        </p:nvSpPr>
        <p:spPr bwMode="auto">
          <a:xfrm>
            <a:off x="238125" y="2684463"/>
            <a:ext cx="43545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US" sz="20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1271" name="Picture 16" descr="pp cont footer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390525" y="2114550"/>
            <a:ext cx="268446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English highs: warm ups and using props</a:t>
            </a:r>
          </a:p>
          <a:p>
            <a:pPr>
              <a:tabLst>
                <a:tab pos="195263" algn="l"/>
              </a:tabLst>
            </a:pPr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(average 4.8)</a:t>
            </a:r>
          </a:p>
          <a:p>
            <a:pPr>
              <a:buFont typeface="Arial" pitchFamily="34" charset="0"/>
              <a:buChar char="•"/>
              <a:tabLst>
                <a:tab pos="195263" algn="l"/>
              </a:tabLst>
            </a:pPr>
            <a:endParaRPr lang="en-GB" sz="2000">
              <a:solidFill>
                <a:schemeClr val="tx1"/>
              </a:solidFill>
              <a:latin typeface="Tahoma" pitchFamily="34" charset="0"/>
            </a:endParaRPr>
          </a:p>
          <a:p>
            <a:pPr>
              <a:tabLst>
                <a:tab pos="195263" algn="l"/>
              </a:tabLst>
            </a:pPr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MFL high: making drama relevant</a:t>
            </a:r>
          </a:p>
          <a:p>
            <a:pPr>
              <a:tabLst>
                <a:tab pos="195263" algn="l"/>
              </a:tabLst>
            </a:pPr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(average 5)</a:t>
            </a:r>
          </a:p>
          <a:p>
            <a:pPr>
              <a:buFont typeface="Arial" pitchFamily="34" charset="0"/>
              <a:buChar char="•"/>
              <a:tabLst>
                <a:tab pos="195263" algn="l"/>
              </a:tabLst>
            </a:pPr>
            <a:endParaRPr lang="en-GB" sz="2000">
              <a:solidFill>
                <a:schemeClr val="tx1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  <a:tabLst>
                <a:tab pos="195263" algn="l"/>
              </a:tabLst>
            </a:pPr>
            <a:endParaRPr lang="en-GB" sz="2000">
              <a:solidFill>
                <a:schemeClr val="tx1"/>
              </a:solidFill>
              <a:latin typeface="Tahoma" pitchFamily="34" charset="0"/>
            </a:endParaRPr>
          </a:p>
          <a:p>
            <a:pPr>
              <a:tabLst>
                <a:tab pos="195263" algn="l"/>
              </a:tabLst>
            </a:pPr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Biggest difference: making drama relevant</a:t>
            </a:r>
          </a:p>
          <a:p>
            <a:pPr>
              <a:tabLst>
                <a:tab pos="195263" algn="l"/>
              </a:tabLst>
            </a:pPr>
            <a:endParaRPr lang="en-GB" sz="20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2275" y="2057400"/>
            <a:ext cx="5991225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>
                <a:solidFill>
                  <a:srgbClr val="5E9CAE"/>
                </a:solidFill>
                <a:latin typeface="Times New Roman" pitchFamily="18" charset="0"/>
              </a:rPr>
              <a:t>Findings</a:t>
            </a:r>
            <a:endParaRPr lang="en-GB">
              <a:latin typeface="Frutiger 75 Black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71475" y="1587500"/>
            <a:ext cx="8121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r>
              <a:rPr lang="en-GB" sz="1500" b="1">
                <a:solidFill>
                  <a:srgbClr val="5E9CAE"/>
                </a:solidFill>
                <a:latin typeface="Verdana" pitchFamily="34" charset="0"/>
              </a:rPr>
              <a:t>Confidence scales</a:t>
            </a:r>
          </a:p>
        </p:txBody>
      </p:sp>
      <p:sp>
        <p:nvSpPr>
          <p:cNvPr id="12292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238125" y="2684463"/>
            <a:ext cx="43545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US" sz="20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2295" name="Picture 16" descr="pp cont footer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2613" y="412750"/>
            <a:ext cx="6021387" cy="644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390525" y="2114550"/>
            <a:ext cx="268446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r>
              <a:rPr lang="en-GB" sz="2000" b="1">
                <a:solidFill>
                  <a:schemeClr val="tx1"/>
                </a:solidFill>
                <a:latin typeface="Tahoma" pitchFamily="34" charset="0"/>
              </a:rPr>
              <a:t>English average </a:t>
            </a:r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moved from 3.7 to 4.8</a:t>
            </a:r>
          </a:p>
          <a:p>
            <a:pPr>
              <a:tabLst>
                <a:tab pos="195263" algn="l"/>
              </a:tabLst>
            </a:pPr>
            <a:endParaRPr lang="en-GB" sz="2000">
              <a:solidFill>
                <a:schemeClr val="tx1"/>
              </a:solidFill>
              <a:latin typeface="Tahoma" pitchFamily="34" charset="0"/>
            </a:endParaRPr>
          </a:p>
          <a:p>
            <a:pPr>
              <a:tabLst>
                <a:tab pos="195263" algn="l"/>
              </a:tabLst>
            </a:pPr>
            <a:r>
              <a:rPr lang="en-GB" sz="2000" b="1">
                <a:solidFill>
                  <a:schemeClr val="tx1"/>
                </a:solidFill>
                <a:latin typeface="Tahoma" pitchFamily="34" charset="0"/>
              </a:rPr>
              <a:t>MFL average </a:t>
            </a:r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moved from 3.6 to 5</a:t>
            </a:r>
          </a:p>
          <a:p>
            <a:pPr>
              <a:tabLst>
                <a:tab pos="195263" algn="l"/>
              </a:tabLst>
            </a:pPr>
            <a:endParaRPr lang="en-GB" sz="2000">
              <a:solidFill>
                <a:schemeClr val="tx1"/>
              </a:solidFill>
              <a:latin typeface="Tahoma" pitchFamily="34" charset="0"/>
            </a:endParaRPr>
          </a:p>
          <a:p>
            <a:pPr>
              <a:tabLst>
                <a:tab pos="195263" algn="l"/>
              </a:tabLst>
            </a:pPr>
            <a:r>
              <a:rPr lang="en-GB" sz="2000" b="1">
                <a:solidFill>
                  <a:schemeClr val="tx1"/>
                </a:solidFill>
                <a:latin typeface="Tahoma" pitchFamily="34" charset="0"/>
              </a:rPr>
              <a:t>Greatest gains:</a:t>
            </a:r>
          </a:p>
          <a:p>
            <a:pPr>
              <a:tabLst>
                <a:tab pos="195263" algn="l"/>
              </a:tabLst>
            </a:pPr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English – 1) mime &amp; movement 2) props</a:t>
            </a:r>
          </a:p>
          <a:p>
            <a:pPr>
              <a:tabLst>
                <a:tab pos="195263" algn="l"/>
              </a:tabLst>
            </a:pPr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MFL – 1) making drama relevant 2) props</a:t>
            </a:r>
          </a:p>
          <a:p>
            <a:pPr>
              <a:tabLst>
                <a:tab pos="195263" algn="l"/>
              </a:tabLst>
            </a:pPr>
            <a:endParaRPr lang="en-GB" sz="2000">
              <a:solidFill>
                <a:schemeClr val="tx1"/>
              </a:solidFill>
              <a:latin typeface="Tahoma" pitchFamily="34" charset="0"/>
            </a:endParaRPr>
          </a:p>
          <a:p>
            <a:pPr>
              <a:tabLst>
                <a:tab pos="195263" algn="l"/>
              </a:tabLst>
            </a:pPr>
            <a:endParaRPr lang="en-GB" sz="2000">
              <a:solidFill>
                <a:schemeClr val="tx1"/>
              </a:solidFill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>
                <a:solidFill>
                  <a:srgbClr val="5E9CAE"/>
                </a:solidFill>
                <a:latin typeface="Times New Roman" pitchFamily="18" charset="0"/>
              </a:rPr>
              <a:t>Findings</a:t>
            </a:r>
            <a:endParaRPr lang="en-GB">
              <a:latin typeface="Frutiger 75 Black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71475" y="1587500"/>
            <a:ext cx="8121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r>
              <a:rPr lang="en-GB" sz="1500" b="1">
                <a:solidFill>
                  <a:srgbClr val="5E9CAE"/>
                </a:solidFill>
                <a:latin typeface="Verdana" pitchFamily="34" charset="0"/>
              </a:rPr>
              <a:t>RPT questionnaires</a:t>
            </a:r>
          </a:p>
        </p:txBody>
      </p:sp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238125" y="2684463"/>
            <a:ext cx="43545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US" sz="20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3319" name="Picture 16" descr="pp cont footer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5" cstate="print"/>
          <a:srcRect l="24448" t="20210" r="25000" b="5885"/>
          <a:stretch>
            <a:fillRect/>
          </a:stretch>
        </p:blipFill>
        <p:spPr bwMode="auto">
          <a:xfrm rot="640132">
            <a:off x="4860925" y="1244600"/>
            <a:ext cx="4456113" cy="521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21" name="Rectangle 13"/>
          <p:cNvSpPr>
            <a:spLocks noChangeArrowheads="1"/>
          </p:cNvSpPr>
          <p:nvPr/>
        </p:nvSpPr>
        <p:spPr bwMode="auto">
          <a:xfrm>
            <a:off x="390525" y="2114550"/>
            <a:ext cx="43545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Questionnaire </a:t>
            </a:r>
          </a:p>
          <a:p>
            <a:pPr>
              <a:tabLst>
                <a:tab pos="195263" algn="l"/>
              </a:tabLst>
            </a:pP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tabLst>
                <a:tab pos="195263" algn="l"/>
              </a:tabLst>
            </a:pPr>
            <a:r>
              <a:rPr lang="en-GB" sz="2000" dirty="0" err="1">
                <a:solidFill>
                  <a:schemeClr val="tx1"/>
                </a:solidFill>
                <a:latin typeface="Tahoma" pitchFamily="34" charset="0"/>
              </a:rPr>
              <a:t>Likert</a:t>
            </a: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 scale questions and open questions – targeted on peer teaching</a:t>
            </a:r>
          </a:p>
          <a:p>
            <a:pPr>
              <a:tabLst>
                <a:tab pos="195263" algn="l"/>
              </a:tabLst>
            </a:pP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tabLst>
                <a:tab pos="195263" algn="l"/>
              </a:tabLst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Completed after all of the workshops</a:t>
            </a:r>
          </a:p>
          <a:p>
            <a:pPr>
              <a:tabLst>
                <a:tab pos="195263" algn="l"/>
              </a:tabLst>
            </a:pP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tabLst>
                <a:tab pos="195263" algn="l"/>
              </a:tabLst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Returns – MFL = 10, English = 11 </a:t>
            </a:r>
          </a:p>
          <a:p>
            <a:pPr>
              <a:tabLst>
                <a:tab pos="195263" algn="l"/>
              </a:tabLst>
            </a:pP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>
                <a:solidFill>
                  <a:srgbClr val="5E9CAE"/>
                </a:solidFill>
                <a:latin typeface="Times New Roman" pitchFamily="18" charset="0"/>
              </a:rPr>
              <a:t>Findings</a:t>
            </a:r>
            <a:endParaRPr lang="en-GB">
              <a:latin typeface="Frutiger 75 Black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47663" y="1457325"/>
            <a:ext cx="8121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r>
              <a:rPr lang="en-GB" sz="1500" b="1">
                <a:solidFill>
                  <a:srgbClr val="5E9CAE"/>
                </a:solidFill>
                <a:latin typeface="Verdana" pitchFamily="34" charset="0"/>
              </a:rPr>
              <a:t>RPT questionnaires – likert scale responses</a:t>
            </a:r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14342" name="Rectangle 13"/>
          <p:cNvSpPr>
            <a:spLocks noChangeArrowheads="1"/>
          </p:cNvSpPr>
          <p:nvPr/>
        </p:nvSpPr>
        <p:spPr bwMode="auto">
          <a:xfrm>
            <a:off x="238125" y="2684463"/>
            <a:ext cx="43545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US" sz="20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4343" name="Picture 16" descr="pp cont footer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4650" y="1744663"/>
            <a:ext cx="5991225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77800" y="2114550"/>
            <a:ext cx="22923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Overall positive impact</a:t>
            </a:r>
          </a:p>
          <a:p>
            <a:pPr>
              <a:tabLst>
                <a:tab pos="195263" algn="l"/>
              </a:tabLst>
              <a:defRPr/>
            </a:pP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tabLst>
                <a:tab pos="1952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Felt strongly</a:t>
            </a:r>
          </a:p>
          <a:p>
            <a:pPr marL="82550" indent="-82550">
              <a:buFont typeface="Arial" pitchFamily="34" charset="0"/>
              <a:buChar char="•"/>
              <a:tabLst>
                <a:tab pos="1952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positive experience</a:t>
            </a:r>
          </a:p>
          <a:p>
            <a:pPr marL="82550" indent="-82550">
              <a:buFont typeface="Arial" pitchFamily="34" charset="0"/>
              <a:buChar char="•"/>
              <a:tabLst>
                <a:tab pos="195263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improved confidence</a:t>
            </a:r>
          </a:p>
          <a:p>
            <a:pPr>
              <a:tabLst>
                <a:tab pos="195263" algn="l"/>
              </a:tabLst>
              <a:defRPr/>
            </a:pP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71475" y="710870"/>
            <a:ext cx="180170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dirty="0">
                <a:solidFill>
                  <a:srgbClr val="5E9CAE"/>
                </a:solidFill>
                <a:latin typeface="Times New Roman" pitchFamily="18" charset="0"/>
              </a:rPr>
              <a:t>Findings</a:t>
            </a:r>
            <a:endParaRPr lang="en-GB" dirty="0">
              <a:latin typeface="Frutiger 75 Black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1207490"/>
            <a:ext cx="8362496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r>
              <a:rPr lang="en-GB" sz="1500" b="1" dirty="0">
                <a:solidFill>
                  <a:srgbClr val="5E9CAE"/>
                </a:solidFill>
                <a:latin typeface="Verdana" pitchFamily="34" charset="0"/>
              </a:rPr>
              <a:t>RPT questionnaires – open </a:t>
            </a:r>
            <a:r>
              <a:rPr lang="en-GB" sz="1500" b="1" dirty="0" smtClean="0">
                <a:solidFill>
                  <a:srgbClr val="5E9CAE"/>
                </a:solidFill>
                <a:latin typeface="Verdana" pitchFamily="34" charset="0"/>
              </a:rPr>
              <a:t>questions              Identification of key themes</a:t>
            </a:r>
            <a:endParaRPr lang="en-GB" sz="1500" b="1" dirty="0">
              <a:solidFill>
                <a:srgbClr val="5E9CAE"/>
              </a:solidFill>
              <a:latin typeface="Verdana" pitchFamily="34" charset="0"/>
            </a:endParaRP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238125" y="2684463"/>
            <a:ext cx="43545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US" sz="20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5367" name="Picture 16" descr="pp cont footer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177800" y="2114550"/>
            <a:ext cx="22923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US" sz="200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344385" y="581891"/>
          <a:ext cx="8110846" cy="5308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/>
          <p:cNvSpPr txBox="1"/>
          <p:nvPr/>
        </p:nvSpPr>
        <p:spPr>
          <a:xfrm rot="1195796">
            <a:off x="6068672" y="1942498"/>
            <a:ext cx="2128278" cy="15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“same problem, different solutions”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87828">
            <a:off x="795647" y="1959429"/>
            <a:ext cx="1662545" cy="85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“bounced ideas”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014537">
            <a:off x="403762" y="3586348"/>
            <a:ext cx="1983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“shape techniques in own way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20476836">
            <a:off x="6650182" y="3954483"/>
            <a:ext cx="2256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“re-teaching gives time to reflect”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61257" y="795647"/>
            <a:ext cx="7196818" cy="89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GB" dirty="0">
              <a:latin typeface="Frutiger 75 Black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71475" y="1587500"/>
            <a:ext cx="8121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GB" sz="1500" dirty="0">
              <a:solidFill>
                <a:srgbClr val="5E9CAE"/>
              </a:solidFill>
              <a:latin typeface="Verdana" pitchFamily="34" charset="0"/>
            </a:endParaRP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16390" name="Rectangle 13"/>
          <p:cNvSpPr>
            <a:spLocks noChangeArrowheads="1"/>
          </p:cNvSpPr>
          <p:nvPr/>
        </p:nvSpPr>
        <p:spPr bwMode="auto">
          <a:xfrm>
            <a:off x="238125" y="2684463"/>
            <a:ext cx="43545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US" sz="20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079" name="Picture 14" descr="Internationalcrop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980781" y="2524125"/>
            <a:ext cx="360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6" descr="pp cont footer_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1881" y="403760"/>
            <a:ext cx="8473044" cy="855024"/>
          </a:xfrm>
        </p:spPr>
        <p:txBody>
          <a:bodyPr/>
          <a:lstStyle/>
          <a:p>
            <a:r>
              <a:rPr lang="en-GB" dirty="0" smtClean="0">
                <a:solidFill>
                  <a:srgbClr val="5E9CAE"/>
                </a:solidFill>
                <a:latin typeface="Verdana" pitchFamily="34" charset="0"/>
              </a:rPr>
              <a:t/>
            </a:r>
            <a:br>
              <a:rPr lang="en-GB" dirty="0" smtClean="0">
                <a:solidFill>
                  <a:srgbClr val="5E9CAE"/>
                </a:solidFill>
                <a:latin typeface="Verdana" pitchFamily="34" charset="0"/>
              </a:rPr>
            </a:br>
            <a:r>
              <a:rPr lang="en-GB" sz="2400" dirty="0" smtClean="0">
                <a:solidFill>
                  <a:srgbClr val="5E9CAE"/>
                </a:solidFill>
                <a:latin typeface="Verdana" pitchFamily="34" charset="0"/>
              </a:rPr>
              <a:t>Group Interview- Findings </a:t>
            </a:r>
            <a:endParaRPr lang="en-GB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61256" y="1151906"/>
            <a:ext cx="4702629" cy="4974258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Themes mirrored :</a:t>
            </a:r>
          </a:p>
          <a:p>
            <a:r>
              <a:rPr lang="en-GB" dirty="0" smtClean="0"/>
              <a:t>Unpicking the collaborative process</a:t>
            </a:r>
          </a:p>
          <a:p>
            <a:r>
              <a:rPr lang="en-GB" dirty="0" smtClean="0"/>
              <a:t>Acknowledging emotions</a:t>
            </a:r>
          </a:p>
          <a:p>
            <a:r>
              <a:rPr lang="en-GB" dirty="0" smtClean="0"/>
              <a:t>Recognising pedagogical applications </a:t>
            </a:r>
          </a:p>
          <a:p>
            <a:pPr>
              <a:buNone/>
            </a:pPr>
            <a:r>
              <a:rPr lang="en-GB" sz="2000" b="1" dirty="0" smtClean="0">
                <a:solidFill>
                  <a:schemeClr val="accent2"/>
                </a:solidFill>
              </a:rPr>
              <a:t>PLUS</a:t>
            </a:r>
          </a:p>
          <a:p>
            <a:r>
              <a:rPr lang="en-GB" dirty="0" smtClean="0"/>
              <a:t>Articulating the intellectual process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975760" y="2101932"/>
            <a:ext cx="3711039" cy="40242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5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dirty="0" smtClean="0">
                <a:latin typeface="Frutiger 75 Black"/>
              </a:rPr>
              <a:t>  Outcomes: impact on school practice</a:t>
            </a:r>
          </a:p>
          <a:p>
            <a:endParaRPr lang="en-GB" dirty="0">
              <a:latin typeface="Frutiger 75 Black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71475" y="1587500"/>
            <a:ext cx="8121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GB" sz="1500" b="1" dirty="0">
              <a:solidFill>
                <a:srgbClr val="5E9CAE"/>
              </a:solidFill>
              <a:latin typeface="Verdana" pitchFamily="34" charset="0"/>
            </a:endParaRPr>
          </a:p>
        </p:txBody>
      </p:sp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238125" y="2684463"/>
            <a:ext cx="43545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US" sz="20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7416" name="Picture 16" descr="pp cont footer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90525" y="2114550"/>
            <a:ext cx="43545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tabLst>
                <a:tab pos="195263" algn="l"/>
              </a:tabLst>
            </a:pP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761" y="1650670"/>
            <a:ext cx="8003969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“I was pleasantly surprised with their performance and their behaviour throughout the lesson”. </a:t>
            </a:r>
            <a:r>
              <a:rPr lang="en-GB" sz="1800" i="1" dirty="0" smtClean="0">
                <a:solidFill>
                  <a:schemeClr val="tx2"/>
                </a:solidFill>
              </a:rPr>
              <a:t>MFL</a:t>
            </a:r>
            <a:endParaRPr lang="en-GB" sz="1800" i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704" y="2881676"/>
            <a:ext cx="4572000" cy="156966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>
            <a:spAutoFit/>
          </a:bodyPr>
          <a:lstStyle/>
          <a:p>
            <a:r>
              <a:rPr lang="en-GB" dirty="0" smtClean="0"/>
              <a:t>“The children visibly enjoyed it and it was nice to see them working together out of their seats, creating something” </a:t>
            </a:r>
            <a:r>
              <a:rPr lang="en-GB" sz="1800" i="1" dirty="0" smtClean="0">
                <a:solidFill>
                  <a:schemeClr val="tx2"/>
                </a:solidFill>
              </a:rPr>
              <a:t>MFL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543305" y="2576946"/>
            <a:ext cx="1828800" cy="193899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“It was fairly successful as it got all the kids involved”. </a:t>
            </a:r>
            <a:r>
              <a:rPr lang="en-GB" sz="1800" i="1" dirty="0" smtClean="0">
                <a:solidFill>
                  <a:schemeClr val="tx2"/>
                </a:solidFill>
              </a:rPr>
              <a:t>E</a:t>
            </a:r>
            <a:endParaRPr lang="en-GB" sz="1800" i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5684" y="4583875"/>
            <a:ext cx="4702628" cy="193899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“Their responses became more sophisticated and deep. They are a middle set class, who are quite shy and this really helped to bring them out of their shells”. </a:t>
            </a:r>
            <a:r>
              <a:rPr lang="en-GB" sz="1800" i="1" dirty="0" smtClean="0">
                <a:solidFill>
                  <a:schemeClr val="tx2"/>
                </a:solidFill>
              </a:rPr>
              <a:t>E</a:t>
            </a:r>
            <a:endParaRPr lang="en-GB" sz="1800" i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>
                <a:solidFill>
                  <a:srgbClr val="5E9CAE"/>
                </a:solidFill>
                <a:latin typeface="Times New Roman" pitchFamily="18" charset="0"/>
              </a:rPr>
              <a:t>Key Findings</a:t>
            </a:r>
            <a:endParaRPr lang="en-GB">
              <a:latin typeface="Frutiger 75 Black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71475" y="1587500"/>
            <a:ext cx="8121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r>
              <a:rPr lang="en-GB" sz="1500" b="1">
                <a:solidFill>
                  <a:srgbClr val="5E9CAE"/>
                </a:solidFill>
                <a:latin typeface="Verdana" pitchFamily="34" charset="0"/>
              </a:rPr>
              <a:t>Overall messages</a:t>
            </a:r>
          </a:p>
        </p:txBody>
      </p:sp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238125" y="2684463"/>
            <a:ext cx="43545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US" sz="20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079" name="Picture 14" descr="Internationalcrop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3000"/>
          </a:blip>
          <a:stretch>
            <a:fillRect/>
          </a:stretch>
        </p:blipFill>
        <p:spPr bwMode="auto">
          <a:xfrm>
            <a:off x="4980781" y="2060987"/>
            <a:ext cx="360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6" descr="pp cont footer_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90525" y="2114550"/>
            <a:ext cx="43545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250000"/>
              </a:lnSpc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</a:rPr>
              <a:t>Raised confidence levels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</a:rPr>
              <a:t>Emotionally engaged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</a:rPr>
              <a:t>Different perspectives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</a:rPr>
              <a:t>Social benefits</a:t>
            </a:r>
          </a:p>
          <a:p>
            <a:pPr>
              <a:tabLst>
                <a:tab pos="195263" algn="l"/>
              </a:tabLst>
            </a:pP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tabLst>
                <a:tab pos="195263" algn="l"/>
              </a:tabLst>
            </a:pP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1386" y="3930732"/>
            <a:ext cx="3574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“</a:t>
            </a:r>
            <a:r>
              <a:rPr lang="en-GB" b="1" dirty="0" smtClean="0">
                <a:solidFill>
                  <a:schemeClr val="tx1"/>
                </a:solidFill>
              </a:rPr>
              <a:t>Moving beyond independent learning to interdependent learning”  </a:t>
            </a:r>
            <a:r>
              <a:rPr lang="en-GB" dirty="0" err="1" smtClean="0">
                <a:solidFill>
                  <a:schemeClr val="tx1"/>
                </a:solidFill>
              </a:rPr>
              <a:t>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>
                <a:solidFill>
                  <a:srgbClr val="5E9CAE"/>
                </a:solidFill>
                <a:latin typeface="Times New Roman" pitchFamily="18" charset="0"/>
              </a:rPr>
              <a:t>Task</a:t>
            </a:r>
            <a:endParaRPr lang="en-GB">
              <a:latin typeface="Frutiger 75 Black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71475" y="1587500"/>
            <a:ext cx="8121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r>
              <a:rPr lang="en-GB" sz="1500">
                <a:solidFill>
                  <a:srgbClr val="5E9CAE"/>
                </a:solidFill>
                <a:latin typeface="Verdana" pitchFamily="34" charset="0"/>
              </a:rPr>
              <a:t>In pairs, label yourselves A and B.</a:t>
            </a: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238125" y="2684463"/>
            <a:ext cx="43545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A to teach knowledge/understanding/</a:t>
            </a:r>
          </a:p>
          <a:p>
            <a:pPr>
              <a:tabLst>
                <a:tab pos="195263" algn="l"/>
              </a:tabLst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skill to B (2 minutes)</a:t>
            </a:r>
          </a:p>
          <a:p>
            <a:pPr>
              <a:tabLst>
                <a:tab pos="195263" algn="l"/>
              </a:tabLst>
            </a:pP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tabLst>
                <a:tab pos="195263" algn="l"/>
              </a:tabLst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B can seek clarification and ask questions.</a:t>
            </a:r>
          </a:p>
          <a:p>
            <a:pPr>
              <a:tabLst>
                <a:tab pos="195263" algn="l"/>
              </a:tabLst>
            </a:pP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tabLst>
                <a:tab pos="195263" algn="l"/>
              </a:tabLst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</a:rPr>
              <a:t>B will teach new understanding/skill to group.</a:t>
            </a:r>
          </a:p>
        </p:txBody>
      </p:sp>
      <p:pic>
        <p:nvPicPr>
          <p:cNvPr id="3079" name="Picture 14" descr="Internationalcrop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4725" y="2524125"/>
            <a:ext cx="39989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6" descr="pp cont footer_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4813300" y="3571875"/>
            <a:ext cx="39687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>
                <a:latin typeface="Tahoma" pitchFamily="34" charset="0"/>
                <a:cs typeface="Tahoma" pitchFamily="34" charset="0"/>
              </a:rPr>
              <a:t>E.g.</a:t>
            </a:r>
          </a:p>
          <a:p>
            <a:r>
              <a:rPr lang="en-GB" sz="1800" dirty="0" smtClean="0">
                <a:latin typeface="Tahoma" pitchFamily="34" charset="0"/>
                <a:cs typeface="Tahoma" pitchFamily="34" charset="0"/>
              </a:rPr>
              <a:t>using Twitter; </a:t>
            </a:r>
            <a:r>
              <a:rPr lang="en-GB" sz="1800" dirty="0">
                <a:latin typeface="Tahoma" pitchFamily="34" charset="0"/>
                <a:cs typeface="Tahoma" pitchFamily="34" charset="0"/>
              </a:rPr>
              <a:t>rules </a:t>
            </a:r>
            <a:r>
              <a:rPr lang="en-GB" sz="1800" dirty="0" smtClean="0">
                <a:latin typeface="Tahoma" pitchFamily="34" charset="0"/>
                <a:cs typeface="Tahoma" pitchFamily="34" charset="0"/>
              </a:rPr>
              <a:t>of </a:t>
            </a:r>
            <a:r>
              <a:rPr lang="en-GB" sz="1800" dirty="0">
                <a:latin typeface="Tahoma" pitchFamily="34" charset="0"/>
                <a:cs typeface="Tahoma" pitchFamily="34" charset="0"/>
              </a:rPr>
              <a:t>a game; applying make-up; a theory; </a:t>
            </a:r>
            <a:r>
              <a:rPr lang="en-GB" sz="1800" dirty="0" smtClean="0">
                <a:latin typeface="Tahoma" pitchFamily="34" charset="0"/>
                <a:cs typeface="Tahoma" pitchFamily="34" charset="0"/>
              </a:rPr>
              <a:t>words from a foreign language; the </a:t>
            </a:r>
            <a:r>
              <a:rPr lang="en-GB" sz="1800" dirty="0">
                <a:latin typeface="Tahoma" pitchFamily="34" charset="0"/>
                <a:cs typeface="Tahoma" pitchFamily="34" charset="0"/>
              </a:rPr>
              <a:t>offside rule; global warming; interest rates; how to eat spaghetti...</a:t>
            </a:r>
          </a:p>
          <a:p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dirty="0" smtClean="0">
                <a:solidFill>
                  <a:srgbClr val="5E9CAE"/>
                </a:solidFill>
                <a:latin typeface="Times New Roman" pitchFamily="18" charset="0"/>
              </a:rPr>
              <a:t>References and further reading</a:t>
            </a:r>
            <a:endParaRPr lang="en-GB" dirty="0">
              <a:latin typeface="Frutiger 75 Black"/>
            </a:endParaRPr>
          </a:p>
        </p:txBody>
      </p:sp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238125" y="2684463"/>
            <a:ext cx="43545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US" sz="20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7416" name="Picture 16" descr="pp cont footer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08759" y="1626919"/>
            <a:ext cx="8312728" cy="437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1400" dirty="0" err="1" smtClean="0">
                <a:solidFill>
                  <a:schemeClr val="tx1"/>
                </a:solidFill>
                <a:latin typeface="Tahoma" pitchFamily="34" charset="0"/>
              </a:rPr>
              <a:t>Boud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, Cohen and Sampson (2001), </a:t>
            </a:r>
            <a:r>
              <a:rPr lang="en-GB" sz="1400" i="1" dirty="0" smtClean="0">
                <a:solidFill>
                  <a:schemeClr val="tx1"/>
                </a:solidFill>
                <a:latin typeface="Tahoma" pitchFamily="34" charset="0"/>
              </a:rPr>
              <a:t>Peer Learning in Higher Education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. London: </a:t>
            </a:r>
            <a:r>
              <a:rPr lang="en-GB" sz="1400" dirty="0" err="1" smtClean="0">
                <a:solidFill>
                  <a:schemeClr val="tx1"/>
                </a:solidFill>
                <a:latin typeface="Tahoma" pitchFamily="34" charset="0"/>
              </a:rPr>
              <a:t>Kogan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 Page.</a:t>
            </a:r>
          </a:p>
          <a:p>
            <a:pPr marL="177800" indent="-177800"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1400" dirty="0" err="1" smtClean="0">
                <a:solidFill>
                  <a:schemeClr val="tx1"/>
                </a:solidFill>
                <a:latin typeface="Tahoma" pitchFamily="34" charset="0"/>
              </a:rPr>
              <a:t>Clift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, R.T. and Wilson, S. (1984) 'Training </a:t>
            </a:r>
            <a:r>
              <a:rPr lang="en-GB" sz="1400" dirty="0" err="1" smtClean="0">
                <a:solidFill>
                  <a:schemeClr val="tx1"/>
                </a:solidFill>
                <a:latin typeface="Tahoma" pitchFamily="34" charset="0"/>
              </a:rPr>
              <a:t>Preservice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 Teachers to Use Dramatic Activities with Secondary School Students' Annual Meeting of the American Educational Research Association, New Orleans, LA, 23rd to 27th April.</a:t>
            </a:r>
          </a:p>
          <a:p>
            <a:pPr marL="177800" indent="-177800"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Duran and </a:t>
            </a:r>
            <a:r>
              <a:rPr lang="en-GB" sz="1400" dirty="0" err="1" smtClean="0">
                <a:solidFill>
                  <a:schemeClr val="tx1"/>
                </a:solidFill>
                <a:latin typeface="Tahoma" pitchFamily="34" charset="0"/>
              </a:rPr>
              <a:t>Monereo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 (2005) 'Styles and sequences of cooperative interaction in fixed and reciprocal peer tutoring', </a:t>
            </a:r>
            <a:r>
              <a:rPr lang="en-GB" sz="1400" i="1" dirty="0" smtClean="0">
                <a:solidFill>
                  <a:schemeClr val="tx1"/>
                </a:solidFill>
                <a:latin typeface="Tahoma" pitchFamily="34" charset="0"/>
              </a:rPr>
              <a:t>Learning and Instruction 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15:3 pp. 179-199.</a:t>
            </a:r>
          </a:p>
          <a:p>
            <a:pPr marL="177800" indent="-177800"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1400" dirty="0" err="1" smtClean="0">
                <a:solidFill>
                  <a:schemeClr val="tx1"/>
                </a:solidFill>
                <a:latin typeface="Tahoma" pitchFamily="34" charset="0"/>
              </a:rPr>
              <a:t>Fantuzzo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, J.W., </a:t>
            </a:r>
            <a:r>
              <a:rPr lang="en-GB" sz="1400" dirty="0" err="1" smtClean="0">
                <a:solidFill>
                  <a:schemeClr val="tx1"/>
                </a:solidFill>
                <a:latin typeface="Tahoma" pitchFamily="34" charset="0"/>
              </a:rPr>
              <a:t>Dimeff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, L.A., </a:t>
            </a:r>
            <a:r>
              <a:rPr lang="en-GB" sz="1400" dirty="0" err="1" smtClean="0">
                <a:solidFill>
                  <a:schemeClr val="tx1"/>
                </a:solidFill>
                <a:latin typeface="Tahoma" pitchFamily="34" charset="0"/>
              </a:rPr>
              <a:t>Fox,S.L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 (1989) ‘Reciprocal Peer tutoring: A multimodal Assessment of Effectiveness with College Students’, </a:t>
            </a:r>
            <a:r>
              <a:rPr lang="en-GB" sz="1400" i="1" dirty="0" smtClean="0">
                <a:solidFill>
                  <a:schemeClr val="tx1"/>
                </a:solidFill>
                <a:latin typeface="Tahoma" pitchFamily="34" charset="0"/>
              </a:rPr>
              <a:t>Teaching of Psychology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, 16(3),pp.133- 135 </a:t>
            </a:r>
          </a:p>
          <a:p>
            <a:pPr marL="177800" indent="-177800"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Harris, V. and Grenfell, M(2004)  Language–learning strategies: A case for cross curricular collaboration. </a:t>
            </a:r>
            <a:r>
              <a:rPr lang="en-GB" sz="1400" i="1" dirty="0" smtClean="0">
                <a:solidFill>
                  <a:schemeClr val="tx1"/>
                </a:solidFill>
                <a:latin typeface="Tahoma" pitchFamily="34" charset="0"/>
              </a:rPr>
              <a:t>Language Awareness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,13(2) pp.116-130</a:t>
            </a:r>
          </a:p>
          <a:p>
            <a:pPr marL="177800" indent="-177800"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1400" dirty="0" err="1" smtClean="0">
                <a:solidFill>
                  <a:schemeClr val="tx1"/>
                </a:solidFill>
                <a:latin typeface="Tahoma" pitchFamily="34" charset="0"/>
              </a:rPr>
              <a:t>Krych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, A.J., March, C.N., Bryan, R. E., </a:t>
            </a:r>
            <a:r>
              <a:rPr lang="en-GB" sz="1400" dirty="0" err="1" smtClean="0">
                <a:solidFill>
                  <a:schemeClr val="tx1"/>
                </a:solidFill>
                <a:latin typeface="Tahoma" pitchFamily="34" charset="0"/>
              </a:rPr>
              <a:t>Peake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, B. J., </a:t>
            </a:r>
            <a:r>
              <a:rPr lang="en-GB" sz="1400" dirty="0" err="1" smtClean="0">
                <a:solidFill>
                  <a:schemeClr val="tx1"/>
                </a:solidFill>
                <a:latin typeface="Tahoma" pitchFamily="34" charset="0"/>
              </a:rPr>
              <a:t>Pawlina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, W. and Carmichael, S.W. (2005) 'Reciprocal Peer Teaching:  Students Teaching Students in the Gross Anatomy Laboratory', </a:t>
            </a:r>
            <a:r>
              <a:rPr lang="en-GB" sz="1400" i="1" dirty="0" smtClean="0">
                <a:solidFill>
                  <a:schemeClr val="tx1"/>
                </a:solidFill>
                <a:latin typeface="Tahoma" pitchFamily="34" charset="0"/>
              </a:rPr>
              <a:t>Clinical Anatomy 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18 pp.296-301</a:t>
            </a:r>
          </a:p>
          <a:p>
            <a:pPr marL="177800" indent="-177800"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1400" dirty="0" err="1" smtClean="0">
                <a:solidFill>
                  <a:schemeClr val="tx1"/>
                </a:solidFill>
                <a:latin typeface="Tahoma" pitchFamily="34" charset="0"/>
              </a:rPr>
              <a:t>Longaretti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, L., </a:t>
            </a:r>
            <a:r>
              <a:rPr lang="en-GB" sz="1400" dirty="0" err="1" smtClean="0">
                <a:solidFill>
                  <a:schemeClr val="tx1"/>
                </a:solidFill>
                <a:latin typeface="Tahoma" pitchFamily="34" charset="0"/>
              </a:rPr>
              <a:t>Godinho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, S., Parr, G. and Wilson, J. (2002) 'Rethinking Peer Teaching'  Conference of the Australian Association for Research in Education Brisbane</a:t>
            </a:r>
          </a:p>
          <a:p>
            <a:pPr marL="177800" indent="-177800"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1400" dirty="0" err="1" smtClean="0">
                <a:solidFill>
                  <a:schemeClr val="tx1"/>
                </a:solidFill>
                <a:latin typeface="Tahoma" pitchFamily="34" charset="0"/>
              </a:rPr>
              <a:t>Rittschof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, K.A. and Griffin, B.W. (2001) ‘Reciprocal Peer tutoring; re-examining the value of a co-operative learning technique to college students and instructors’, </a:t>
            </a:r>
            <a:r>
              <a:rPr lang="en-GB" sz="1400" i="1" dirty="0" smtClean="0">
                <a:solidFill>
                  <a:schemeClr val="tx1"/>
                </a:solidFill>
                <a:latin typeface="Tahoma" pitchFamily="34" charset="0"/>
              </a:rPr>
              <a:t>Educational Psychology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, 21(3) pp. 313-331</a:t>
            </a:r>
          </a:p>
          <a:p>
            <a:pPr marL="177800" indent="-177800"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Topping, K.J. (1996) 'The effectiveness of peer tutoring in further and higher education: A typology and review of the literature', </a:t>
            </a:r>
            <a:r>
              <a:rPr lang="en-GB" sz="1400" i="1" dirty="0" smtClean="0">
                <a:solidFill>
                  <a:schemeClr val="tx1"/>
                </a:solidFill>
                <a:latin typeface="Tahoma" pitchFamily="34" charset="0"/>
              </a:rPr>
              <a:t>Higher Education 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32:3 pp. 321-345.</a:t>
            </a:r>
            <a:endParaRPr lang="en-GB" sz="14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tabLst>
                <a:tab pos="195263" algn="l"/>
              </a:tabLst>
            </a:pP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>
                <a:solidFill>
                  <a:srgbClr val="5E9CAE"/>
                </a:solidFill>
                <a:latin typeface="Times New Roman" pitchFamily="18" charset="0"/>
              </a:rPr>
              <a:t>Qui docet discet</a:t>
            </a:r>
            <a:endParaRPr lang="en-GB">
              <a:latin typeface="Frutiger 75 Black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71475" y="1587500"/>
            <a:ext cx="8121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r>
              <a:rPr lang="en-GB" sz="1500" dirty="0" smtClean="0">
                <a:solidFill>
                  <a:srgbClr val="5E9CAE"/>
                </a:solidFill>
                <a:latin typeface="Verdana" pitchFamily="34" charset="0"/>
              </a:rPr>
              <a:t>He who teaches, learns</a:t>
            </a:r>
            <a:endParaRPr lang="en-GB" sz="1500" dirty="0">
              <a:solidFill>
                <a:srgbClr val="5E9CAE"/>
              </a:solidFill>
              <a:latin typeface="Verdana" pitchFamily="34" charset="0"/>
            </a:endParaRPr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4102" name="Rectangle 13"/>
          <p:cNvSpPr>
            <a:spLocks noChangeArrowheads="1"/>
          </p:cNvSpPr>
          <p:nvPr/>
        </p:nvSpPr>
        <p:spPr bwMode="auto">
          <a:xfrm>
            <a:off x="201881" y="2278063"/>
            <a:ext cx="8589694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Our rationale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Teaching supports learning; </a:t>
            </a: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teaching the skill of teaching, supports </a:t>
            </a: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  students</a:t>
            </a: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’ learning about teaching.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Trainee </a:t>
            </a: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teachers within HEI institutions are a rich resource</a:t>
            </a:r>
          </a:p>
          <a:p>
            <a:endParaRPr lang="en-GB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Aims of today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To share our experience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To provide a possible framework for peer teaching</a:t>
            </a:r>
          </a:p>
        </p:txBody>
      </p:sp>
      <p:pic>
        <p:nvPicPr>
          <p:cNvPr id="4103" name="Picture 16" descr="pp cont footer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>
                <a:solidFill>
                  <a:srgbClr val="5E9CAE"/>
                </a:solidFill>
                <a:latin typeface="Times New Roman" pitchFamily="18" charset="0"/>
              </a:rPr>
              <a:t>Background</a:t>
            </a:r>
            <a:endParaRPr lang="en-GB">
              <a:latin typeface="Frutiger 75 Black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71475" y="1587500"/>
            <a:ext cx="8121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US" sz="1500">
              <a:solidFill>
                <a:srgbClr val="5E9CAE"/>
              </a:solidFill>
              <a:latin typeface="Verdana" pitchFamily="34" charset="0"/>
            </a:endParaRPr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419100" y="2278063"/>
            <a:ext cx="39338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‘Buddies’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MFL – KS2/3 PGCE (10)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English – secondary PGCE (20)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Drama </a:t>
            </a: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skills focus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Workshop </a:t>
            </a: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approach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Developing </a:t>
            </a: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process</a:t>
            </a:r>
          </a:p>
          <a:p>
            <a:endParaRPr lang="en-GB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en-GB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7" name="Picture 16" descr="pp cont footer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 descr="Drama workshops 2011 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00" y="2238375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>
                <a:solidFill>
                  <a:srgbClr val="5E9CAE"/>
                </a:solidFill>
                <a:latin typeface="Times New Roman" pitchFamily="18" charset="0"/>
              </a:rPr>
              <a:t>The workshops</a:t>
            </a:r>
            <a:endParaRPr lang="en-GB">
              <a:latin typeface="Frutiger 75 Black"/>
            </a:endParaRP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pic>
        <p:nvPicPr>
          <p:cNvPr id="6149" name="Picture 16" descr="pp cont footer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Drama workshops 2011 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8050" y="1676400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8"/>
          <p:cNvGraphicFramePr/>
          <p:nvPr/>
        </p:nvGraphicFramePr>
        <p:xfrm>
          <a:off x="228600" y="1714500"/>
          <a:ext cx="4095749" cy="335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dirty="0" smtClean="0">
                <a:solidFill>
                  <a:srgbClr val="5E9CAE"/>
                </a:solidFill>
                <a:latin typeface="Times New Roman" pitchFamily="18" charset="0"/>
              </a:rPr>
              <a:t>Terminology</a:t>
            </a:r>
            <a:endParaRPr lang="en-GB" dirty="0">
              <a:latin typeface="Frutiger 75 Black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71475" y="1587500"/>
            <a:ext cx="8121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US" sz="1500">
              <a:solidFill>
                <a:srgbClr val="5E9CAE"/>
              </a:solidFill>
              <a:latin typeface="Verdana" pitchFamily="34" charset="0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pic>
        <p:nvPicPr>
          <p:cNvPr id="7175" name="Picture 16" descr="pp cont footer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 10"/>
          <p:cNvGraphicFramePr/>
          <p:nvPr/>
        </p:nvGraphicFramePr>
        <p:xfrm>
          <a:off x="522514" y="1587004"/>
          <a:ext cx="8098971" cy="416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dirty="0" smtClean="0">
                <a:solidFill>
                  <a:srgbClr val="5E9CAE"/>
                </a:solidFill>
                <a:latin typeface="Times New Roman" pitchFamily="18" charset="0"/>
              </a:rPr>
              <a:t>Theoretical advantages/disadvantages</a:t>
            </a:r>
            <a:endParaRPr lang="en-GB" dirty="0">
              <a:latin typeface="Frutiger 75 Black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71475" y="1587500"/>
            <a:ext cx="8121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r>
              <a:rPr lang="en-GB" sz="1500" dirty="0" smtClean="0">
                <a:solidFill>
                  <a:srgbClr val="5E9CAE"/>
                </a:solidFill>
                <a:latin typeface="Verdana" pitchFamily="34" charset="0"/>
              </a:rPr>
              <a:t>Topping 1996</a:t>
            </a:r>
            <a:endParaRPr lang="en-GB" sz="1500" dirty="0">
              <a:solidFill>
                <a:srgbClr val="5E9CAE"/>
              </a:solidFill>
              <a:latin typeface="Verdana" pitchFamily="34" charset="0"/>
            </a:endParaRP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250000" y="2043195"/>
            <a:ext cx="4354513" cy="303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</a:rPr>
              <a:t>‘Supported exploration through social and cognitive interaction with a more experienced peer’ (social constructivist view)</a:t>
            </a:r>
          </a:p>
          <a:p>
            <a:pPr marL="177800" indent="-177800"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</a:rPr>
              <a:t>Preparing to teach enhances cognitive process (Hartman 1990)</a:t>
            </a:r>
          </a:p>
          <a:p>
            <a:pPr marL="177800" indent="-177800"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2000" dirty="0" err="1" smtClean="0">
                <a:solidFill>
                  <a:schemeClr val="tx1"/>
                </a:solidFill>
                <a:latin typeface="Tahoma" pitchFamily="34" charset="0"/>
              </a:rPr>
              <a:t>Annis</a:t>
            </a: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</a:rPr>
              <a:t> study (1983) a) read b) read to teach c) read to teach and teach</a:t>
            </a:r>
          </a:p>
          <a:p>
            <a:pPr marL="177800" indent="-177800"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</a:rPr>
              <a:t>Other advantages include: interactivity, participation, swift feedback, student ownership, etc.</a:t>
            </a:r>
          </a:p>
          <a:p>
            <a:pPr marL="177800" indent="-177800">
              <a:tabLst>
                <a:tab pos="195263" algn="l"/>
              </a:tabLst>
            </a:pP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080" name="Picture 16" descr="pp cont footer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015118" y="2088718"/>
            <a:ext cx="3867625" cy="303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</a:rPr>
              <a:t>Consumes organisational time</a:t>
            </a:r>
          </a:p>
          <a:p>
            <a:pPr marL="177800" indent="-177800"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</a:rPr>
              <a:t>‘the requirements for training students in teaching and learning skills are greater’</a:t>
            </a:r>
          </a:p>
          <a:p>
            <a:pPr marL="177800" indent="-177800">
              <a:buFont typeface="Arial" pitchFamily="34" charset="0"/>
              <a:buChar char="•"/>
              <a:tabLst>
                <a:tab pos="195263" algn="l"/>
              </a:tabLst>
            </a:pP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</a:rPr>
              <a:t>Quality of tutorin</a:t>
            </a: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</a:rPr>
              <a:t>g may vary</a:t>
            </a:r>
            <a:endParaRPr lang="en-GB" sz="20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>
                <a:solidFill>
                  <a:srgbClr val="5E9CAE"/>
                </a:solidFill>
                <a:latin typeface="Times New Roman" pitchFamily="18" charset="0"/>
              </a:rPr>
              <a:t>Considerations and questions</a:t>
            </a:r>
            <a:endParaRPr lang="en-GB">
              <a:latin typeface="Frutiger 75 Black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71475" y="1587500"/>
            <a:ext cx="8121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US" sz="1500">
              <a:solidFill>
                <a:srgbClr val="5E9CAE"/>
              </a:solidFill>
              <a:latin typeface="Verdana" pitchFamily="34" charset="0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166873" y="2811802"/>
            <a:ext cx="3906363" cy="33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Widely </a:t>
            </a: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used strategy</a:t>
            </a:r>
          </a:p>
          <a:p>
            <a:pPr marL="180975" indent="-1809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Requires careful organisation</a:t>
            </a:r>
          </a:p>
          <a:p>
            <a:pPr marL="180975" indent="-1809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What can ITE gain from it?</a:t>
            </a:r>
          </a:p>
          <a:p>
            <a:pPr>
              <a:defRPr/>
            </a:pPr>
            <a:endParaRPr lang="en-GB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5" name="Picture 16" descr="pp cont footer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loud Callout 7"/>
          <p:cNvSpPr/>
          <p:nvPr/>
        </p:nvSpPr>
        <p:spPr bwMode="auto">
          <a:xfrm>
            <a:off x="4333875" y="1009650"/>
            <a:ext cx="4686300" cy="4429125"/>
          </a:xfrm>
          <a:prstGeom prst="cloudCallout">
            <a:avLst>
              <a:gd name="adj1" fmla="val -66773"/>
              <a:gd name="adj2" fmla="val 34855"/>
            </a:avLst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To what extent do student teachers regard RPT as beneficial to building classroom skills and confidence?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71475" y="8890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>
                <a:solidFill>
                  <a:srgbClr val="5E9CAE"/>
                </a:solidFill>
                <a:latin typeface="Times New Roman" pitchFamily="18" charset="0"/>
              </a:rPr>
              <a:t>Methodology</a:t>
            </a:r>
            <a:endParaRPr lang="en-GB">
              <a:latin typeface="Frutiger 75 Black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71475" y="1587500"/>
            <a:ext cx="8121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195263" algn="l"/>
              </a:tabLst>
            </a:pPr>
            <a:endParaRPr lang="en-US" sz="1500">
              <a:solidFill>
                <a:srgbClr val="5E9CAE"/>
              </a:solidFill>
              <a:latin typeface="Verdana" pitchFamily="34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0" y="0"/>
            <a:ext cx="8778875" cy="528638"/>
          </a:xfrm>
          <a:prstGeom prst="rect">
            <a:avLst/>
          </a:prstGeom>
          <a:solidFill>
            <a:srgbClr val="5E9CAE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450850" y="153988"/>
            <a:ext cx="165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EXPECT TO ACHIEVE</a:t>
            </a:r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352425" y="2278063"/>
            <a:ext cx="843915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0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9" name="Picture 16" descr="pp cont footer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1163046" y="1684817"/>
          <a:ext cx="6817907" cy="407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NEWMAN powerpoint template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utiger 75 Black"/>
        <a:ea typeface=""/>
        <a:cs typeface=""/>
      </a:majorFont>
      <a:minorFont>
        <a:latin typeface="Frutiger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3A6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3A6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NEWMAN powerpoint templates</Template>
  <TotalTime>1519</TotalTime>
  <Words>1657</Words>
  <Application>Microsoft Office PowerPoint</Application>
  <PresentationFormat>On-screen Show (4:3)</PresentationFormat>
  <Paragraphs>222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NEWMAN powerpoint templates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Group Interview- Findings </vt:lpstr>
      <vt:lpstr>Slide 18</vt:lpstr>
      <vt:lpstr>Slide 19</vt:lpstr>
      <vt:lpstr>Slide 20</vt:lpstr>
    </vt:vector>
  </TitlesOfParts>
  <Company>Newman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Services</dc:creator>
  <cp:lastModifiedBy>Valued Acer Customer</cp:lastModifiedBy>
  <cp:revision>127</cp:revision>
  <cp:lastPrinted>2002-08-27T17:03:12Z</cp:lastPrinted>
  <dcterms:created xsi:type="dcterms:W3CDTF">2010-10-25T08:34:30Z</dcterms:created>
  <dcterms:modified xsi:type="dcterms:W3CDTF">2011-05-20T06:08:34Z</dcterms:modified>
</cp:coreProperties>
</file>