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3" r:id="rId1"/>
  </p:sldMasterIdLst>
  <p:notesMasterIdLst>
    <p:notesMasterId r:id="rId25"/>
  </p:notesMasterIdLst>
  <p:handoutMasterIdLst>
    <p:handoutMasterId r:id="rId26"/>
  </p:handoutMasterIdLst>
  <p:sldIdLst>
    <p:sldId id="391" r:id="rId2"/>
    <p:sldId id="531" r:id="rId3"/>
    <p:sldId id="536" r:id="rId4"/>
    <p:sldId id="532" r:id="rId5"/>
    <p:sldId id="528" r:id="rId6"/>
    <p:sldId id="533" r:id="rId7"/>
    <p:sldId id="525" r:id="rId8"/>
    <p:sldId id="504" r:id="rId9"/>
    <p:sldId id="530" r:id="rId10"/>
    <p:sldId id="523" r:id="rId11"/>
    <p:sldId id="539" r:id="rId12"/>
    <p:sldId id="510" r:id="rId13"/>
    <p:sldId id="540" r:id="rId14"/>
    <p:sldId id="535" r:id="rId15"/>
    <p:sldId id="500" r:id="rId16"/>
    <p:sldId id="537" r:id="rId17"/>
    <p:sldId id="534" r:id="rId18"/>
    <p:sldId id="538" r:id="rId19"/>
    <p:sldId id="505" r:id="rId20"/>
    <p:sldId id="529" r:id="rId21"/>
    <p:sldId id="524" r:id="rId22"/>
    <p:sldId id="485" r:id="rId23"/>
    <p:sldId id="458" r:id="rId24"/>
  </p:sldIdLst>
  <p:sldSz cx="9906000" cy="6858000" type="A4"/>
  <p:notesSz cx="6797675" cy="9926638"/>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9900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19" autoAdjust="0"/>
    <p:restoredTop sz="94664" autoAdjust="0"/>
  </p:normalViewPr>
  <p:slideViewPr>
    <p:cSldViewPr>
      <p:cViewPr>
        <p:scale>
          <a:sx n="75" d="100"/>
          <a:sy n="75" d="100"/>
        </p:scale>
        <p:origin x="-1068" y="-102"/>
      </p:cViewPr>
      <p:guideLst>
        <p:guide orient="horz" pos="2160"/>
        <p:guide pos="312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Lst>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818" y="-84"/>
      </p:cViewPr>
      <p:guideLst>
        <p:guide orient="horz" pos="3125"/>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18.xml"/><Relationship Id="rId3" Type="http://schemas.openxmlformats.org/officeDocument/2006/relationships/slide" Target="slides/slide13.xml"/><Relationship Id="rId7" Type="http://schemas.openxmlformats.org/officeDocument/2006/relationships/slide" Target="slides/slide17.xml"/><Relationship Id="rId2" Type="http://schemas.openxmlformats.org/officeDocument/2006/relationships/slide" Target="slides/slide12.xml"/><Relationship Id="rId1" Type="http://schemas.openxmlformats.org/officeDocument/2006/relationships/slide" Target="slides/slide1.xml"/><Relationship Id="rId6" Type="http://schemas.openxmlformats.org/officeDocument/2006/relationships/slide" Target="slides/slide16.xml"/><Relationship Id="rId5" Type="http://schemas.openxmlformats.org/officeDocument/2006/relationships/slide" Target="slides/slide15.xml"/><Relationship Id="rId4" Type="http://schemas.openxmlformats.org/officeDocument/2006/relationships/slide" Target="slides/slide14.xml"/><Relationship Id="rId9" Type="http://schemas.openxmlformats.org/officeDocument/2006/relationships/slide" Target="slides/slide2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2008</c:v>
                </c:pt>
              </c:strCache>
            </c:strRef>
          </c:tx>
          <c:spPr>
            <a:solidFill>
              <a:schemeClr val="accent3">
                <a:lumMod val="60000"/>
                <a:lumOff val="40000"/>
              </a:schemeClr>
            </a:solidFill>
          </c:spPr>
          <c:invertIfNegative val="0"/>
          <c:cat>
            <c:strRef>
              <c:f>Sheet1!$A$2:$A$5</c:f>
              <c:strCache>
                <c:ptCount val="3"/>
                <c:pt idx="0">
                  <c:v>&lt; 30</c:v>
                </c:pt>
                <c:pt idx="1">
                  <c:v>30-49</c:v>
                </c:pt>
                <c:pt idx="2">
                  <c:v>over 50</c:v>
                </c:pt>
              </c:strCache>
            </c:strRef>
          </c:cat>
          <c:val>
            <c:numRef>
              <c:f>Sheet1!$B$2:$B$5</c:f>
              <c:numCache>
                <c:formatCode>General</c:formatCode>
                <c:ptCount val="4"/>
                <c:pt idx="0">
                  <c:v>16.100000000000001</c:v>
                </c:pt>
                <c:pt idx="1">
                  <c:v>47.1</c:v>
                </c:pt>
                <c:pt idx="2">
                  <c:v>36.700000000000003</c:v>
                </c:pt>
              </c:numCache>
            </c:numRef>
          </c:val>
        </c:ser>
        <c:ser>
          <c:idx val="1"/>
          <c:order val="1"/>
          <c:tx>
            <c:strRef>
              <c:f>Sheet1!$C$1</c:f>
              <c:strCache>
                <c:ptCount val="1"/>
                <c:pt idx="0">
                  <c:v>2012</c:v>
                </c:pt>
              </c:strCache>
            </c:strRef>
          </c:tx>
          <c:spPr>
            <a:solidFill>
              <a:schemeClr val="accent6">
                <a:lumMod val="75000"/>
              </a:schemeClr>
            </a:solidFill>
          </c:spPr>
          <c:invertIfNegative val="0"/>
          <c:dPt>
            <c:idx val="1"/>
            <c:invertIfNegative val="0"/>
            <c:bubble3D val="0"/>
            <c:spPr>
              <a:solidFill>
                <a:schemeClr val="accent6">
                  <a:lumMod val="75000"/>
                </a:schemeClr>
              </a:solidFill>
              <a:ln>
                <a:solidFill>
                  <a:schemeClr val="accent4">
                    <a:lumMod val="60000"/>
                    <a:lumOff val="40000"/>
                  </a:schemeClr>
                </a:solidFill>
              </a:ln>
            </c:spPr>
          </c:dPt>
          <c:cat>
            <c:strRef>
              <c:f>Sheet1!$A$2:$A$5</c:f>
              <c:strCache>
                <c:ptCount val="3"/>
                <c:pt idx="0">
                  <c:v>&lt; 30</c:v>
                </c:pt>
                <c:pt idx="1">
                  <c:v>30-49</c:v>
                </c:pt>
                <c:pt idx="2">
                  <c:v>over 50</c:v>
                </c:pt>
              </c:strCache>
            </c:strRef>
          </c:cat>
          <c:val>
            <c:numRef>
              <c:f>Sheet1!$C$2:$C$5</c:f>
              <c:numCache>
                <c:formatCode>General</c:formatCode>
                <c:ptCount val="4"/>
                <c:pt idx="0">
                  <c:v>17.7</c:v>
                </c:pt>
                <c:pt idx="1">
                  <c:v>51.7</c:v>
                </c:pt>
                <c:pt idx="2">
                  <c:v>30.8</c:v>
                </c:pt>
              </c:numCache>
            </c:numRef>
          </c:val>
        </c:ser>
        <c:ser>
          <c:idx val="2"/>
          <c:order val="2"/>
          <c:tx>
            <c:strRef>
              <c:f>Sheet1!$D$1</c:f>
              <c:strCache>
                <c:ptCount val="1"/>
                <c:pt idx="0">
                  <c:v>Column1</c:v>
                </c:pt>
              </c:strCache>
            </c:strRef>
          </c:tx>
          <c:invertIfNegative val="0"/>
          <c:cat>
            <c:strRef>
              <c:f>Sheet1!$A$2:$A$5</c:f>
              <c:strCache>
                <c:ptCount val="3"/>
                <c:pt idx="0">
                  <c:v>&lt; 30</c:v>
                </c:pt>
                <c:pt idx="1">
                  <c:v>30-49</c:v>
                </c:pt>
                <c:pt idx="2">
                  <c:v>over 50</c:v>
                </c:pt>
              </c:strCache>
            </c:strRef>
          </c:cat>
          <c:val>
            <c:numRef>
              <c:f>Sheet1!$D$2:$D$5</c:f>
              <c:numCache>
                <c:formatCode>General</c:formatCode>
                <c:ptCount val="4"/>
              </c:numCache>
            </c:numRef>
          </c:val>
        </c:ser>
        <c:dLbls>
          <c:showLegendKey val="0"/>
          <c:showVal val="0"/>
          <c:showCatName val="0"/>
          <c:showSerName val="0"/>
          <c:showPercent val="0"/>
          <c:showBubbleSize val="0"/>
        </c:dLbls>
        <c:gapWidth val="150"/>
        <c:axId val="83051648"/>
        <c:axId val="83053184"/>
      </c:barChart>
      <c:catAx>
        <c:axId val="83051648"/>
        <c:scaling>
          <c:orientation val="minMax"/>
        </c:scaling>
        <c:delete val="0"/>
        <c:axPos val="b"/>
        <c:majorTickMark val="out"/>
        <c:minorTickMark val="none"/>
        <c:tickLblPos val="nextTo"/>
        <c:crossAx val="83053184"/>
        <c:crosses val="autoZero"/>
        <c:auto val="1"/>
        <c:lblAlgn val="ctr"/>
        <c:lblOffset val="100"/>
        <c:noMultiLvlLbl val="0"/>
      </c:catAx>
      <c:valAx>
        <c:axId val="83053184"/>
        <c:scaling>
          <c:orientation val="minMax"/>
        </c:scaling>
        <c:delete val="0"/>
        <c:axPos val="l"/>
        <c:majorGridlines/>
        <c:numFmt formatCode="General" sourceLinked="1"/>
        <c:majorTickMark val="out"/>
        <c:minorTickMark val="none"/>
        <c:tickLblPos val="nextTo"/>
        <c:crossAx val="83051648"/>
        <c:crosses val="autoZero"/>
        <c:crossBetween val="between"/>
      </c:valAx>
    </c:plotArea>
    <c:legend>
      <c:legendPos val="r"/>
      <c:legendEntry>
        <c:idx val="2"/>
        <c:delete val="1"/>
      </c:legendEntry>
      <c:layout>
        <c:manualLayout>
          <c:xMode val="edge"/>
          <c:yMode val="edge"/>
          <c:x val="0.49079330708661417"/>
          <c:y val="8.2693512818480253E-2"/>
          <c:w val="0.11689900060569351"/>
          <c:h val="0.15384356800094126"/>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dirty="0" smtClean="0">
                <a:latin typeface="Comic Sans MS" pitchFamily="66" charset="0"/>
              </a:rPr>
              <a:t>Male / Female split</a:t>
            </a:r>
            <a:endParaRPr lang="en-US" sz="1800" dirty="0">
              <a:latin typeface="Comic Sans MS" pitchFamily="66" charset="0"/>
            </a:endParaRPr>
          </a:p>
        </c:rich>
      </c:tx>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cat>
            <c:strRef>
              <c:f>Sheet1!$A$2:$A$5</c:f>
              <c:strCache>
                <c:ptCount val="2"/>
                <c:pt idx="0">
                  <c:v>Male</c:v>
                </c:pt>
                <c:pt idx="1">
                  <c:v>Female</c:v>
                </c:pt>
              </c:strCache>
            </c:strRef>
          </c:cat>
          <c:val>
            <c:numRef>
              <c:f>Sheet1!$B$2:$B$5</c:f>
              <c:numCache>
                <c:formatCode>General</c:formatCode>
                <c:ptCount val="4"/>
                <c:pt idx="0">
                  <c:v>25</c:v>
                </c:pt>
                <c:pt idx="1">
                  <c:v>75</c:v>
                </c:pt>
              </c:numCache>
            </c:numRef>
          </c:val>
        </c:ser>
        <c:dLbls>
          <c:showLegendKey val="0"/>
          <c:showVal val="0"/>
          <c:showCatName val="0"/>
          <c:showSerName val="0"/>
          <c:showPercent val="0"/>
          <c:showBubbleSize val="0"/>
          <c:showLeaderLines val="1"/>
        </c:dLbls>
      </c:pie3DChart>
    </c:plotArea>
    <c:plotVisOnly val="1"/>
    <c:dispBlanksAs val="zero"/>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C10532-463B-45FE-B940-8E7A98EABFF3}" type="doc">
      <dgm:prSet loTypeId="urn:microsoft.com/office/officeart/2005/8/layout/matrix2" loCatId="matrix" qsTypeId="urn:microsoft.com/office/officeart/2005/8/quickstyle/simple1" qsCatId="simple" csTypeId="urn:microsoft.com/office/officeart/2005/8/colors/accent1_2" csCatId="accent1" phldr="1"/>
      <dgm:spPr/>
      <dgm:t>
        <a:bodyPr/>
        <a:lstStyle/>
        <a:p>
          <a:endParaRPr lang="en-GB"/>
        </a:p>
      </dgm:t>
    </dgm:pt>
    <dgm:pt modelId="{F97D2ED2-C42E-475F-8048-56982BB368E5}">
      <dgm:prSet phldrT="[Text]"/>
      <dgm:spPr/>
      <dgm:t>
        <a:bodyPr/>
        <a:lstStyle/>
        <a:p>
          <a:r>
            <a:rPr lang="en-GB" dirty="0"/>
            <a:t>Individual </a:t>
          </a:r>
        </a:p>
      </dgm:t>
    </dgm:pt>
    <dgm:pt modelId="{771E999B-6A01-4E70-83EF-BA8A33DA8E29}" type="parTrans" cxnId="{B0B60BC6-6632-40A2-B499-408F69228B6C}">
      <dgm:prSet/>
      <dgm:spPr/>
      <dgm:t>
        <a:bodyPr/>
        <a:lstStyle/>
        <a:p>
          <a:endParaRPr lang="en-GB"/>
        </a:p>
      </dgm:t>
    </dgm:pt>
    <dgm:pt modelId="{E7C4DA05-F9FC-4BA9-85E7-39C18D707C05}" type="sibTrans" cxnId="{B0B60BC6-6632-40A2-B499-408F69228B6C}">
      <dgm:prSet/>
      <dgm:spPr/>
      <dgm:t>
        <a:bodyPr/>
        <a:lstStyle/>
        <a:p>
          <a:endParaRPr lang="en-GB"/>
        </a:p>
      </dgm:t>
    </dgm:pt>
    <dgm:pt modelId="{1791DFB5-F6AE-4C81-9C66-4F683269B7F5}">
      <dgm:prSet phldrT="[Text]"/>
      <dgm:spPr/>
      <dgm:t>
        <a:bodyPr/>
        <a:lstStyle/>
        <a:p>
          <a:r>
            <a:rPr lang="en-GB" dirty="0" smtClean="0"/>
            <a:t>HEI / distance </a:t>
          </a:r>
          <a:r>
            <a:rPr lang="en-GB" dirty="0"/>
            <a:t>learning</a:t>
          </a:r>
        </a:p>
      </dgm:t>
    </dgm:pt>
    <dgm:pt modelId="{736420FE-C9BB-47C6-AD23-B20F27ADCC6C}" type="parTrans" cxnId="{2A609C90-5E99-4F62-990F-118EAD77BA1C}">
      <dgm:prSet/>
      <dgm:spPr/>
      <dgm:t>
        <a:bodyPr/>
        <a:lstStyle/>
        <a:p>
          <a:endParaRPr lang="en-GB"/>
        </a:p>
      </dgm:t>
    </dgm:pt>
    <dgm:pt modelId="{DE30E330-1548-4456-8BBC-FBD644EE68E1}" type="sibTrans" cxnId="{2A609C90-5E99-4F62-990F-118EAD77BA1C}">
      <dgm:prSet/>
      <dgm:spPr/>
      <dgm:t>
        <a:bodyPr/>
        <a:lstStyle/>
        <a:p>
          <a:endParaRPr lang="en-GB"/>
        </a:p>
      </dgm:t>
    </dgm:pt>
    <dgm:pt modelId="{4F393EC1-B994-448F-904D-3A97530F13E9}">
      <dgm:prSet/>
      <dgm:spPr/>
      <dgm:t>
        <a:bodyPr/>
        <a:lstStyle/>
        <a:p>
          <a:r>
            <a:rPr lang="en-GB" dirty="0" smtClean="0"/>
            <a:t>Collaborative group</a:t>
          </a:r>
          <a:endParaRPr lang="en-GB" dirty="0"/>
        </a:p>
      </dgm:t>
    </dgm:pt>
    <dgm:pt modelId="{5F9A9DFA-F663-452A-88BD-2827B7F1B3E3}" type="parTrans" cxnId="{23665F40-C0E3-40CB-A087-D9FBA68AD7EA}">
      <dgm:prSet/>
      <dgm:spPr/>
      <dgm:t>
        <a:bodyPr/>
        <a:lstStyle/>
        <a:p>
          <a:endParaRPr lang="en-GB"/>
        </a:p>
      </dgm:t>
    </dgm:pt>
    <dgm:pt modelId="{C213F1C9-1B9C-4FEE-93C7-F38DF7F50232}" type="sibTrans" cxnId="{23665F40-C0E3-40CB-A087-D9FBA68AD7EA}">
      <dgm:prSet/>
      <dgm:spPr/>
      <dgm:t>
        <a:bodyPr/>
        <a:lstStyle/>
        <a:p>
          <a:endParaRPr lang="en-GB"/>
        </a:p>
      </dgm:t>
    </dgm:pt>
    <dgm:pt modelId="{86165D08-E52B-4C56-B32E-B4D4DF29EA07}">
      <dgm:prSet/>
      <dgm:spPr/>
      <dgm:t>
        <a:bodyPr/>
        <a:lstStyle/>
        <a:p>
          <a:r>
            <a:rPr lang="en-GB" dirty="0" smtClean="0"/>
            <a:t>Institution</a:t>
          </a:r>
          <a:endParaRPr lang="en-GB" dirty="0"/>
        </a:p>
      </dgm:t>
    </dgm:pt>
    <dgm:pt modelId="{76A1A31A-31E5-4ED6-BA4D-A3A55782447D}" type="parTrans" cxnId="{923B69C2-65A7-4F97-818B-EC84FCFB56A8}">
      <dgm:prSet/>
      <dgm:spPr/>
      <dgm:t>
        <a:bodyPr/>
        <a:lstStyle/>
        <a:p>
          <a:endParaRPr lang="en-GB"/>
        </a:p>
      </dgm:t>
    </dgm:pt>
    <dgm:pt modelId="{1AC01D5D-7B08-4937-9B5F-5BC70A227397}" type="sibTrans" cxnId="{923B69C2-65A7-4F97-818B-EC84FCFB56A8}">
      <dgm:prSet/>
      <dgm:spPr/>
      <dgm:t>
        <a:bodyPr/>
        <a:lstStyle/>
        <a:p>
          <a:endParaRPr lang="en-GB"/>
        </a:p>
      </dgm:t>
    </dgm:pt>
    <dgm:pt modelId="{194B6CFF-7771-4ADD-B16F-E662E238632F}" type="pres">
      <dgm:prSet presAssocID="{17C10532-463B-45FE-B940-8E7A98EABFF3}" presName="matrix" presStyleCnt="0">
        <dgm:presLayoutVars>
          <dgm:chMax val="1"/>
          <dgm:dir/>
          <dgm:resizeHandles val="exact"/>
        </dgm:presLayoutVars>
      </dgm:prSet>
      <dgm:spPr/>
      <dgm:t>
        <a:bodyPr/>
        <a:lstStyle/>
        <a:p>
          <a:endParaRPr lang="en-GB"/>
        </a:p>
      </dgm:t>
    </dgm:pt>
    <dgm:pt modelId="{2D0C9057-D055-4AC4-BB9D-19E7DC0FB717}" type="pres">
      <dgm:prSet presAssocID="{17C10532-463B-45FE-B940-8E7A98EABFF3}" presName="axisShape" presStyleLbl="bgShp" presStyleIdx="0" presStyleCnt="1" custLinFactNeighborX="285" custLinFactNeighborY="-2250"/>
      <dgm:spPr/>
    </dgm:pt>
    <dgm:pt modelId="{DD7468FC-A45D-44DD-AE3B-29CCE5A72B2F}" type="pres">
      <dgm:prSet presAssocID="{17C10532-463B-45FE-B940-8E7A98EABFF3}" presName="rect1" presStyleLbl="node1" presStyleIdx="0" presStyleCnt="4">
        <dgm:presLayoutVars>
          <dgm:chMax val="0"/>
          <dgm:chPref val="0"/>
          <dgm:bulletEnabled val="1"/>
        </dgm:presLayoutVars>
      </dgm:prSet>
      <dgm:spPr/>
      <dgm:t>
        <a:bodyPr/>
        <a:lstStyle/>
        <a:p>
          <a:endParaRPr lang="en-GB"/>
        </a:p>
      </dgm:t>
    </dgm:pt>
    <dgm:pt modelId="{B761D433-B28E-409A-AF94-7120D133B6E6}" type="pres">
      <dgm:prSet presAssocID="{17C10532-463B-45FE-B940-8E7A98EABFF3}" presName="rect2" presStyleLbl="node1" presStyleIdx="1" presStyleCnt="4">
        <dgm:presLayoutVars>
          <dgm:chMax val="0"/>
          <dgm:chPref val="0"/>
          <dgm:bulletEnabled val="1"/>
        </dgm:presLayoutVars>
      </dgm:prSet>
      <dgm:spPr/>
      <dgm:t>
        <a:bodyPr/>
        <a:lstStyle/>
        <a:p>
          <a:endParaRPr lang="en-GB"/>
        </a:p>
      </dgm:t>
    </dgm:pt>
    <dgm:pt modelId="{67089C3C-9670-44A0-A3CF-AB73C3885B7C}" type="pres">
      <dgm:prSet presAssocID="{17C10532-463B-45FE-B940-8E7A98EABFF3}" presName="rect3" presStyleLbl="node1" presStyleIdx="2" presStyleCnt="4">
        <dgm:presLayoutVars>
          <dgm:chMax val="0"/>
          <dgm:chPref val="0"/>
          <dgm:bulletEnabled val="1"/>
        </dgm:presLayoutVars>
      </dgm:prSet>
      <dgm:spPr/>
      <dgm:t>
        <a:bodyPr/>
        <a:lstStyle/>
        <a:p>
          <a:endParaRPr lang="en-GB"/>
        </a:p>
      </dgm:t>
    </dgm:pt>
    <dgm:pt modelId="{83269851-69E6-44BC-9F6F-70F398D8C0F3}" type="pres">
      <dgm:prSet presAssocID="{17C10532-463B-45FE-B940-8E7A98EABFF3}" presName="rect4" presStyleLbl="node1" presStyleIdx="3" presStyleCnt="4">
        <dgm:presLayoutVars>
          <dgm:chMax val="0"/>
          <dgm:chPref val="0"/>
          <dgm:bulletEnabled val="1"/>
        </dgm:presLayoutVars>
      </dgm:prSet>
      <dgm:spPr/>
      <dgm:t>
        <a:bodyPr/>
        <a:lstStyle/>
        <a:p>
          <a:endParaRPr lang="en-GB"/>
        </a:p>
      </dgm:t>
    </dgm:pt>
  </dgm:ptLst>
  <dgm:cxnLst>
    <dgm:cxn modelId="{923B69C2-65A7-4F97-818B-EC84FCFB56A8}" srcId="{17C10532-463B-45FE-B940-8E7A98EABFF3}" destId="{86165D08-E52B-4C56-B32E-B4D4DF29EA07}" srcOrd="3" destOrd="0" parTransId="{76A1A31A-31E5-4ED6-BA4D-A3A55782447D}" sibTransId="{1AC01D5D-7B08-4937-9B5F-5BC70A227397}"/>
    <dgm:cxn modelId="{62710C5E-23FE-4CDC-BE3C-425758EB8797}" type="presOf" srcId="{4F393EC1-B994-448F-904D-3A97530F13E9}" destId="{67089C3C-9670-44A0-A3CF-AB73C3885B7C}" srcOrd="0" destOrd="0" presId="urn:microsoft.com/office/officeart/2005/8/layout/matrix2"/>
    <dgm:cxn modelId="{E54EFA3D-ED3D-4E55-9AA6-A2D327DB5E73}" type="presOf" srcId="{17C10532-463B-45FE-B940-8E7A98EABFF3}" destId="{194B6CFF-7771-4ADD-B16F-E662E238632F}" srcOrd="0" destOrd="0" presId="urn:microsoft.com/office/officeart/2005/8/layout/matrix2"/>
    <dgm:cxn modelId="{B0B60BC6-6632-40A2-B499-408F69228B6C}" srcId="{17C10532-463B-45FE-B940-8E7A98EABFF3}" destId="{F97D2ED2-C42E-475F-8048-56982BB368E5}" srcOrd="0" destOrd="0" parTransId="{771E999B-6A01-4E70-83EF-BA8A33DA8E29}" sibTransId="{E7C4DA05-F9FC-4BA9-85E7-39C18D707C05}"/>
    <dgm:cxn modelId="{04710F88-F9C8-4AED-9BDA-C7F4DADA0DC5}" type="presOf" srcId="{1791DFB5-F6AE-4C81-9C66-4F683269B7F5}" destId="{B761D433-B28E-409A-AF94-7120D133B6E6}" srcOrd="0" destOrd="0" presId="urn:microsoft.com/office/officeart/2005/8/layout/matrix2"/>
    <dgm:cxn modelId="{C7C2D531-5F5E-4231-8084-BB5A0A547ADC}" type="presOf" srcId="{F97D2ED2-C42E-475F-8048-56982BB368E5}" destId="{DD7468FC-A45D-44DD-AE3B-29CCE5A72B2F}" srcOrd="0" destOrd="0" presId="urn:microsoft.com/office/officeart/2005/8/layout/matrix2"/>
    <dgm:cxn modelId="{2A609C90-5E99-4F62-990F-118EAD77BA1C}" srcId="{17C10532-463B-45FE-B940-8E7A98EABFF3}" destId="{1791DFB5-F6AE-4C81-9C66-4F683269B7F5}" srcOrd="1" destOrd="0" parTransId="{736420FE-C9BB-47C6-AD23-B20F27ADCC6C}" sibTransId="{DE30E330-1548-4456-8BBC-FBD644EE68E1}"/>
    <dgm:cxn modelId="{23665F40-C0E3-40CB-A087-D9FBA68AD7EA}" srcId="{17C10532-463B-45FE-B940-8E7A98EABFF3}" destId="{4F393EC1-B994-448F-904D-3A97530F13E9}" srcOrd="2" destOrd="0" parTransId="{5F9A9DFA-F663-452A-88BD-2827B7F1B3E3}" sibTransId="{C213F1C9-1B9C-4FEE-93C7-F38DF7F50232}"/>
    <dgm:cxn modelId="{80E7A417-4412-4C2A-BC55-7FD4FDC87688}" type="presOf" srcId="{86165D08-E52B-4C56-B32E-B4D4DF29EA07}" destId="{83269851-69E6-44BC-9F6F-70F398D8C0F3}" srcOrd="0" destOrd="0" presId="urn:microsoft.com/office/officeart/2005/8/layout/matrix2"/>
    <dgm:cxn modelId="{6EADF00C-93FE-4E53-87DE-5D95F622ADA9}" type="presParOf" srcId="{194B6CFF-7771-4ADD-B16F-E662E238632F}" destId="{2D0C9057-D055-4AC4-BB9D-19E7DC0FB717}" srcOrd="0" destOrd="0" presId="urn:microsoft.com/office/officeart/2005/8/layout/matrix2"/>
    <dgm:cxn modelId="{2E8D2FC8-03C0-49DD-88DF-8DCA84268AA4}" type="presParOf" srcId="{194B6CFF-7771-4ADD-B16F-E662E238632F}" destId="{DD7468FC-A45D-44DD-AE3B-29CCE5A72B2F}" srcOrd="1" destOrd="0" presId="urn:microsoft.com/office/officeart/2005/8/layout/matrix2"/>
    <dgm:cxn modelId="{6908E894-2375-4093-9B9F-E27FEA61249C}" type="presParOf" srcId="{194B6CFF-7771-4ADD-B16F-E662E238632F}" destId="{B761D433-B28E-409A-AF94-7120D133B6E6}" srcOrd="2" destOrd="0" presId="urn:microsoft.com/office/officeart/2005/8/layout/matrix2"/>
    <dgm:cxn modelId="{86A215A2-D205-4F0C-A813-1B08643B0020}" type="presParOf" srcId="{194B6CFF-7771-4ADD-B16F-E662E238632F}" destId="{67089C3C-9670-44A0-A3CF-AB73C3885B7C}" srcOrd="3" destOrd="0" presId="urn:microsoft.com/office/officeart/2005/8/layout/matrix2"/>
    <dgm:cxn modelId="{D42A8BE7-0A1E-4609-85BF-CB1AF08892BE}" type="presParOf" srcId="{194B6CFF-7771-4ADD-B16F-E662E238632F}" destId="{83269851-69E6-44BC-9F6F-70F398D8C0F3}" srcOrd="4" destOrd="0" presId="urn:microsoft.com/office/officeart/2005/8/layout/matrix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0C9057-D055-4AC4-BB9D-19E7DC0FB717}">
      <dsp:nvSpPr>
        <dsp:cNvPr id="0" name=""/>
        <dsp:cNvSpPr/>
      </dsp:nvSpPr>
      <dsp:spPr>
        <a:xfrm>
          <a:off x="807479" y="0"/>
          <a:ext cx="5400600" cy="5400600"/>
        </a:xfrm>
        <a:prstGeom prst="quadArrow">
          <a:avLst>
            <a:gd name="adj1" fmla="val 2000"/>
            <a:gd name="adj2" fmla="val 4000"/>
            <a:gd name="adj3" fmla="val 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7468FC-A45D-44DD-AE3B-29CCE5A72B2F}">
      <dsp:nvSpPr>
        <dsp:cNvPr id="0" name=""/>
        <dsp:cNvSpPr/>
      </dsp:nvSpPr>
      <dsp:spPr>
        <a:xfrm>
          <a:off x="1143126" y="351039"/>
          <a:ext cx="2160240" cy="21602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kern="1200" dirty="0"/>
            <a:t>Individual </a:t>
          </a:r>
        </a:p>
      </dsp:txBody>
      <dsp:txXfrm>
        <a:off x="1248580" y="456493"/>
        <a:ext cx="1949332" cy="1949332"/>
      </dsp:txXfrm>
    </dsp:sp>
    <dsp:sp modelId="{B761D433-B28E-409A-AF94-7120D133B6E6}">
      <dsp:nvSpPr>
        <dsp:cNvPr id="0" name=""/>
        <dsp:cNvSpPr/>
      </dsp:nvSpPr>
      <dsp:spPr>
        <a:xfrm>
          <a:off x="3681409" y="351039"/>
          <a:ext cx="2160240" cy="21602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kern="1200" dirty="0" smtClean="0"/>
            <a:t>HEI / distance </a:t>
          </a:r>
          <a:r>
            <a:rPr lang="en-GB" sz="2500" kern="1200" dirty="0"/>
            <a:t>learning</a:t>
          </a:r>
        </a:p>
      </dsp:txBody>
      <dsp:txXfrm>
        <a:off x="3786863" y="456493"/>
        <a:ext cx="1949332" cy="1949332"/>
      </dsp:txXfrm>
    </dsp:sp>
    <dsp:sp modelId="{67089C3C-9670-44A0-A3CF-AB73C3885B7C}">
      <dsp:nvSpPr>
        <dsp:cNvPr id="0" name=""/>
        <dsp:cNvSpPr/>
      </dsp:nvSpPr>
      <dsp:spPr>
        <a:xfrm>
          <a:off x="1143126" y="2889321"/>
          <a:ext cx="2160240" cy="21602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kern="1200" dirty="0" smtClean="0"/>
            <a:t>Collaborative group</a:t>
          </a:r>
          <a:endParaRPr lang="en-GB" sz="2500" kern="1200" dirty="0"/>
        </a:p>
      </dsp:txBody>
      <dsp:txXfrm>
        <a:off x="1248580" y="2994775"/>
        <a:ext cx="1949332" cy="1949332"/>
      </dsp:txXfrm>
    </dsp:sp>
    <dsp:sp modelId="{83269851-69E6-44BC-9F6F-70F398D8C0F3}">
      <dsp:nvSpPr>
        <dsp:cNvPr id="0" name=""/>
        <dsp:cNvSpPr/>
      </dsp:nvSpPr>
      <dsp:spPr>
        <a:xfrm>
          <a:off x="3681409" y="2889321"/>
          <a:ext cx="2160240" cy="21602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kern="1200" dirty="0" smtClean="0"/>
            <a:t>Institution</a:t>
          </a:r>
          <a:endParaRPr lang="en-GB" sz="2500" kern="1200" dirty="0"/>
        </a:p>
      </dsp:txBody>
      <dsp:txXfrm>
        <a:off x="3786863" y="2994775"/>
        <a:ext cx="1949332" cy="1949332"/>
      </dsp:txXfrm>
    </dsp:sp>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1"/>
            <a:ext cx="2919828" cy="504081"/>
          </a:xfrm>
          <a:prstGeom prst="rect">
            <a:avLst/>
          </a:prstGeom>
          <a:noFill/>
          <a:ln w="9525">
            <a:noFill/>
            <a:miter lim="800000"/>
            <a:headEnd/>
            <a:tailEnd/>
          </a:ln>
          <a:effectLst/>
        </p:spPr>
        <p:txBody>
          <a:bodyPr vert="horz" wrap="square" lIns="92031" tIns="46015" rIns="92031" bIns="46015" numCol="1" anchor="t" anchorCtr="0" compatLnSpc="1">
            <a:prstTxWarp prst="textNoShape">
              <a:avLst/>
            </a:prstTxWarp>
          </a:bodyPr>
          <a:lstStyle>
            <a:lvl1pPr>
              <a:defRPr sz="1200"/>
            </a:lvl1pPr>
          </a:lstStyle>
          <a:p>
            <a:endParaRPr lang="en-US"/>
          </a:p>
        </p:txBody>
      </p:sp>
      <p:sp>
        <p:nvSpPr>
          <p:cNvPr id="9219" name="Rectangle 3"/>
          <p:cNvSpPr>
            <a:spLocks noGrp="1" noChangeArrowheads="1"/>
          </p:cNvSpPr>
          <p:nvPr>
            <p:ph type="dt" sz="quarter" idx="1"/>
          </p:nvPr>
        </p:nvSpPr>
        <p:spPr bwMode="auto">
          <a:xfrm>
            <a:off x="3841547" y="1"/>
            <a:ext cx="2919828" cy="504081"/>
          </a:xfrm>
          <a:prstGeom prst="rect">
            <a:avLst/>
          </a:prstGeom>
          <a:noFill/>
          <a:ln w="9525">
            <a:noFill/>
            <a:miter lim="800000"/>
            <a:headEnd/>
            <a:tailEnd/>
          </a:ln>
          <a:effectLst/>
        </p:spPr>
        <p:txBody>
          <a:bodyPr vert="horz" wrap="square" lIns="92031" tIns="46015" rIns="92031" bIns="46015" numCol="1" anchor="t" anchorCtr="0" compatLnSpc="1">
            <a:prstTxWarp prst="textNoShape">
              <a:avLst/>
            </a:prstTxWarp>
          </a:bodyPr>
          <a:lstStyle>
            <a:lvl1pPr algn="r">
              <a:defRPr sz="1200"/>
            </a:lvl1pPr>
          </a:lstStyle>
          <a:p>
            <a:endParaRPr lang="en-US"/>
          </a:p>
        </p:txBody>
      </p:sp>
      <p:sp>
        <p:nvSpPr>
          <p:cNvPr id="9220" name="Rectangle 4"/>
          <p:cNvSpPr>
            <a:spLocks noGrp="1" noChangeArrowheads="1"/>
          </p:cNvSpPr>
          <p:nvPr>
            <p:ph type="ftr" sz="quarter" idx="2"/>
          </p:nvPr>
        </p:nvSpPr>
        <p:spPr bwMode="auto">
          <a:xfrm>
            <a:off x="0" y="9401350"/>
            <a:ext cx="2919828" cy="504080"/>
          </a:xfrm>
          <a:prstGeom prst="rect">
            <a:avLst/>
          </a:prstGeom>
          <a:noFill/>
          <a:ln w="9525">
            <a:noFill/>
            <a:miter lim="800000"/>
            <a:headEnd/>
            <a:tailEnd/>
          </a:ln>
          <a:effectLst/>
        </p:spPr>
        <p:txBody>
          <a:bodyPr vert="horz" wrap="square" lIns="92031" tIns="46015" rIns="92031" bIns="46015" numCol="1" anchor="b" anchorCtr="0" compatLnSpc="1">
            <a:prstTxWarp prst="textNoShape">
              <a:avLst/>
            </a:prstTxWarp>
          </a:bodyPr>
          <a:lstStyle>
            <a:lvl1pPr>
              <a:defRPr sz="1200"/>
            </a:lvl1pPr>
          </a:lstStyle>
          <a:p>
            <a:endParaRPr lang="en-US"/>
          </a:p>
        </p:txBody>
      </p:sp>
      <p:sp>
        <p:nvSpPr>
          <p:cNvPr id="9221" name="Rectangle 5"/>
          <p:cNvSpPr>
            <a:spLocks noGrp="1" noChangeArrowheads="1"/>
          </p:cNvSpPr>
          <p:nvPr>
            <p:ph type="sldNum" sz="quarter" idx="3"/>
          </p:nvPr>
        </p:nvSpPr>
        <p:spPr bwMode="auto">
          <a:xfrm>
            <a:off x="3841547" y="9401350"/>
            <a:ext cx="2919828" cy="504080"/>
          </a:xfrm>
          <a:prstGeom prst="rect">
            <a:avLst/>
          </a:prstGeom>
          <a:noFill/>
          <a:ln w="9525">
            <a:noFill/>
            <a:miter lim="800000"/>
            <a:headEnd/>
            <a:tailEnd/>
          </a:ln>
          <a:effectLst/>
        </p:spPr>
        <p:txBody>
          <a:bodyPr vert="horz" wrap="square" lIns="92031" tIns="46015" rIns="92031" bIns="46015" numCol="1" anchor="b" anchorCtr="0" compatLnSpc="1">
            <a:prstTxWarp prst="textNoShape">
              <a:avLst/>
            </a:prstTxWarp>
          </a:bodyPr>
          <a:lstStyle>
            <a:lvl1pPr algn="r">
              <a:defRPr sz="1200"/>
            </a:lvl1pPr>
          </a:lstStyle>
          <a:p>
            <a:fld id="{95F56D72-218A-4C3D-9023-5B746A638A07}" type="slidenum">
              <a:rPr lang="en-US"/>
              <a:pPr/>
              <a:t>‹#›</a:t>
            </a:fld>
            <a:endParaRPr lang="en-US"/>
          </a:p>
        </p:txBody>
      </p:sp>
    </p:spTree>
    <p:extLst>
      <p:ext uri="{BB962C8B-B14F-4D97-AF65-F5344CB8AC3E}">
        <p14:creationId xmlns:p14="http://schemas.microsoft.com/office/powerpoint/2010/main" val="39197540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1"/>
            <a:ext cx="2919828" cy="504081"/>
          </a:xfrm>
          <a:prstGeom prst="rect">
            <a:avLst/>
          </a:prstGeom>
          <a:noFill/>
          <a:ln w="9525">
            <a:noFill/>
            <a:miter lim="800000"/>
            <a:headEnd/>
            <a:tailEnd/>
          </a:ln>
          <a:effectLst/>
        </p:spPr>
        <p:txBody>
          <a:bodyPr vert="horz" wrap="square" lIns="92031" tIns="46015" rIns="92031" bIns="46015" numCol="1" anchor="t" anchorCtr="0" compatLnSpc="1">
            <a:prstTxWarp prst="textNoShape">
              <a:avLst/>
            </a:prstTxWarp>
          </a:bodyPr>
          <a:lstStyle>
            <a:lvl1pPr>
              <a:defRPr sz="1200"/>
            </a:lvl1pPr>
          </a:lstStyle>
          <a:p>
            <a:endParaRPr lang="en-US"/>
          </a:p>
        </p:txBody>
      </p:sp>
      <p:sp>
        <p:nvSpPr>
          <p:cNvPr id="14339" name="Rectangle 3"/>
          <p:cNvSpPr>
            <a:spLocks noGrp="1" noChangeArrowheads="1"/>
          </p:cNvSpPr>
          <p:nvPr>
            <p:ph type="dt" idx="1"/>
          </p:nvPr>
        </p:nvSpPr>
        <p:spPr bwMode="auto">
          <a:xfrm>
            <a:off x="3841547" y="1"/>
            <a:ext cx="2919828" cy="504081"/>
          </a:xfrm>
          <a:prstGeom prst="rect">
            <a:avLst/>
          </a:prstGeom>
          <a:noFill/>
          <a:ln w="9525">
            <a:noFill/>
            <a:miter lim="800000"/>
            <a:headEnd/>
            <a:tailEnd/>
          </a:ln>
          <a:effectLst/>
        </p:spPr>
        <p:txBody>
          <a:bodyPr vert="horz" wrap="square" lIns="92031" tIns="46015" rIns="92031" bIns="46015" numCol="1" anchor="t" anchorCtr="0" compatLnSpc="1">
            <a:prstTxWarp prst="textNoShape">
              <a:avLst/>
            </a:prstTxWarp>
          </a:bodyPr>
          <a:lstStyle>
            <a:lvl1pPr algn="r">
              <a:defRPr sz="1200"/>
            </a:lvl1pPr>
          </a:lstStyle>
          <a:p>
            <a:endParaRPr lang="en-US"/>
          </a:p>
        </p:txBody>
      </p:sp>
      <p:sp>
        <p:nvSpPr>
          <p:cNvPr id="14340" name="Rectangle 4"/>
          <p:cNvSpPr>
            <a:spLocks noGrp="1" noRot="1" noChangeAspect="1" noChangeArrowheads="1" noTextEdit="1"/>
          </p:cNvSpPr>
          <p:nvPr>
            <p:ph type="sldImg" idx="2"/>
          </p:nvPr>
        </p:nvSpPr>
        <p:spPr bwMode="auto">
          <a:xfrm>
            <a:off x="754063" y="754063"/>
            <a:ext cx="5335587" cy="3695700"/>
          </a:xfrm>
          <a:prstGeom prst="rect">
            <a:avLst/>
          </a:prstGeom>
          <a:noFill/>
          <a:ln w="9525">
            <a:solidFill>
              <a:srgbClr val="000000"/>
            </a:solidFill>
            <a:miter lim="800000"/>
            <a:headEnd/>
            <a:tailEnd/>
          </a:ln>
          <a:effectLst/>
        </p:spPr>
      </p:sp>
      <p:sp>
        <p:nvSpPr>
          <p:cNvPr id="14341" name="Rectangle 5"/>
          <p:cNvSpPr>
            <a:spLocks noGrp="1" noChangeArrowheads="1"/>
          </p:cNvSpPr>
          <p:nvPr>
            <p:ph type="body" sz="quarter" idx="3"/>
          </p:nvPr>
        </p:nvSpPr>
        <p:spPr bwMode="auto">
          <a:xfrm>
            <a:off x="921719" y="4701491"/>
            <a:ext cx="4995273" cy="4448635"/>
          </a:xfrm>
          <a:prstGeom prst="rect">
            <a:avLst/>
          </a:prstGeom>
          <a:noFill/>
          <a:ln w="9525">
            <a:noFill/>
            <a:miter lim="800000"/>
            <a:headEnd/>
            <a:tailEnd/>
          </a:ln>
          <a:effectLst/>
        </p:spPr>
        <p:txBody>
          <a:bodyPr vert="horz" wrap="square" lIns="92031" tIns="46015" rIns="92031" bIns="460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342" name="Rectangle 6"/>
          <p:cNvSpPr>
            <a:spLocks noGrp="1" noChangeArrowheads="1"/>
          </p:cNvSpPr>
          <p:nvPr>
            <p:ph type="ftr" sz="quarter" idx="4"/>
          </p:nvPr>
        </p:nvSpPr>
        <p:spPr bwMode="auto">
          <a:xfrm>
            <a:off x="0" y="9401350"/>
            <a:ext cx="2919828" cy="504080"/>
          </a:xfrm>
          <a:prstGeom prst="rect">
            <a:avLst/>
          </a:prstGeom>
          <a:noFill/>
          <a:ln w="9525">
            <a:noFill/>
            <a:miter lim="800000"/>
            <a:headEnd/>
            <a:tailEnd/>
          </a:ln>
          <a:effectLst/>
        </p:spPr>
        <p:txBody>
          <a:bodyPr vert="horz" wrap="square" lIns="92031" tIns="46015" rIns="92031" bIns="46015" numCol="1" anchor="b" anchorCtr="0" compatLnSpc="1">
            <a:prstTxWarp prst="textNoShape">
              <a:avLst/>
            </a:prstTxWarp>
          </a:bodyPr>
          <a:lstStyle>
            <a:lvl1pPr>
              <a:defRPr sz="1200"/>
            </a:lvl1pPr>
          </a:lstStyle>
          <a:p>
            <a:endParaRPr lang="en-US"/>
          </a:p>
        </p:txBody>
      </p:sp>
      <p:sp>
        <p:nvSpPr>
          <p:cNvPr id="14343" name="Rectangle 7"/>
          <p:cNvSpPr>
            <a:spLocks noGrp="1" noChangeArrowheads="1"/>
          </p:cNvSpPr>
          <p:nvPr>
            <p:ph type="sldNum" sz="quarter" idx="5"/>
          </p:nvPr>
        </p:nvSpPr>
        <p:spPr bwMode="auto">
          <a:xfrm>
            <a:off x="3841547" y="9401350"/>
            <a:ext cx="2919828" cy="504080"/>
          </a:xfrm>
          <a:prstGeom prst="rect">
            <a:avLst/>
          </a:prstGeom>
          <a:noFill/>
          <a:ln w="9525">
            <a:noFill/>
            <a:miter lim="800000"/>
            <a:headEnd/>
            <a:tailEnd/>
          </a:ln>
          <a:effectLst/>
        </p:spPr>
        <p:txBody>
          <a:bodyPr vert="horz" wrap="square" lIns="92031" tIns="46015" rIns="92031" bIns="46015" numCol="1" anchor="b" anchorCtr="0" compatLnSpc="1">
            <a:prstTxWarp prst="textNoShape">
              <a:avLst/>
            </a:prstTxWarp>
          </a:bodyPr>
          <a:lstStyle>
            <a:lvl1pPr algn="r">
              <a:defRPr sz="1200"/>
            </a:lvl1pPr>
          </a:lstStyle>
          <a:p>
            <a:fld id="{8EF159C7-D9F0-4971-B08D-06789BB6FE81}" type="slidenum">
              <a:rPr lang="en-US"/>
              <a:pPr/>
              <a:t>‹#›</a:t>
            </a:fld>
            <a:endParaRPr lang="en-US"/>
          </a:p>
        </p:txBody>
      </p:sp>
    </p:spTree>
    <p:extLst>
      <p:ext uri="{BB962C8B-B14F-4D97-AF65-F5344CB8AC3E}">
        <p14:creationId xmlns:p14="http://schemas.microsoft.com/office/powerpoint/2010/main" val="14288902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97A66F-60CB-4108-9BD4-60FD3ABC11B4}" type="slidenum">
              <a:rPr lang="en-US"/>
              <a:pPr/>
              <a:t>8</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B26F4B-75CD-4050-A439-981210C1D512}" type="slidenum">
              <a:rPr lang="en-US"/>
              <a:pPr/>
              <a:t>13</a:t>
            </a:fld>
            <a:endParaRPr lang="en-US"/>
          </a:p>
        </p:txBody>
      </p:sp>
      <p:sp>
        <p:nvSpPr>
          <p:cNvPr id="316418" name="Rectangle 2"/>
          <p:cNvSpPr>
            <a:spLocks noGrp="1" noRot="1" noChangeAspect="1" noChangeArrowheads="1" noTextEdit="1"/>
          </p:cNvSpPr>
          <p:nvPr>
            <p:ph type="sldImg"/>
          </p:nvPr>
        </p:nvSpPr>
        <p:spPr>
          <a:ln/>
        </p:spPr>
      </p:sp>
      <p:sp>
        <p:nvSpPr>
          <p:cNvPr id="316419" name="Rectangle 3"/>
          <p:cNvSpPr>
            <a:spLocks noGrp="1" noChangeArrowheads="1"/>
          </p:cNvSpPr>
          <p:nvPr>
            <p:ph type="body" idx="1"/>
          </p:nvPr>
        </p:nvSpPr>
        <p:spPr/>
        <p:txBody>
          <a:bodyPr/>
          <a:lstStyle/>
          <a:p>
            <a:r>
              <a:rPr lang="en-GB"/>
              <a:t>Task1 – who is responsible for CPD in your school (is there a staff development coordinator)?</a:t>
            </a:r>
          </a:p>
          <a:p>
            <a:r>
              <a:rPr lang="en-GB"/>
              <a:t>What is their job title?</a:t>
            </a:r>
          </a:p>
          <a:p>
            <a:r>
              <a:rPr lang="en-GB"/>
              <a:t>How is CPD funding allocated?</a:t>
            </a:r>
          </a:p>
          <a:p>
            <a:r>
              <a:rPr lang="en-GB"/>
              <a:t>To what extent is CPD focused on pedagogy?</a:t>
            </a:r>
          </a:p>
          <a:p>
            <a:r>
              <a:rPr lang="en-GB"/>
              <a:t>Are there any restrictions on CPD entitlement for teachers?</a:t>
            </a:r>
          </a:p>
          <a:p>
            <a:r>
              <a:rPr lang="en-GB"/>
              <a:t>How effective is performance management in identifying and providing for your CPD needs?</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B26F4B-75CD-4050-A439-981210C1D512}" type="slidenum">
              <a:rPr lang="en-US"/>
              <a:pPr/>
              <a:t>14</a:t>
            </a:fld>
            <a:endParaRPr lang="en-US"/>
          </a:p>
        </p:txBody>
      </p:sp>
      <p:sp>
        <p:nvSpPr>
          <p:cNvPr id="316418" name="Rectangle 2"/>
          <p:cNvSpPr>
            <a:spLocks noGrp="1" noRot="1" noChangeAspect="1" noChangeArrowheads="1" noTextEdit="1"/>
          </p:cNvSpPr>
          <p:nvPr>
            <p:ph type="sldImg"/>
          </p:nvPr>
        </p:nvSpPr>
        <p:spPr>
          <a:ln/>
        </p:spPr>
      </p:sp>
      <p:sp>
        <p:nvSpPr>
          <p:cNvPr id="316419" name="Rectangle 3"/>
          <p:cNvSpPr>
            <a:spLocks noGrp="1" noChangeArrowheads="1"/>
          </p:cNvSpPr>
          <p:nvPr>
            <p:ph type="body" idx="1"/>
          </p:nvPr>
        </p:nvSpPr>
        <p:spPr/>
        <p:txBody>
          <a:bodyPr/>
          <a:lstStyle/>
          <a:p>
            <a:r>
              <a:rPr lang="en-GB"/>
              <a:t>Task1 – who is responsible for CPD in your school (is there a staff development coordinator)?</a:t>
            </a:r>
          </a:p>
          <a:p>
            <a:r>
              <a:rPr lang="en-GB"/>
              <a:t>What is their job title?</a:t>
            </a:r>
          </a:p>
          <a:p>
            <a:r>
              <a:rPr lang="en-GB"/>
              <a:t>How is CPD funding allocated?</a:t>
            </a:r>
          </a:p>
          <a:p>
            <a:r>
              <a:rPr lang="en-GB"/>
              <a:t>To what extent is CPD focused on pedagogy?</a:t>
            </a:r>
          </a:p>
          <a:p>
            <a:r>
              <a:rPr lang="en-GB"/>
              <a:t>Are there any restrictions on CPD entitlement for teachers?</a:t>
            </a:r>
          </a:p>
          <a:p>
            <a:r>
              <a:rPr lang="en-GB"/>
              <a:t>How effective is performance management in identifying and providing for your CPD needs?</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B26F4B-75CD-4050-A439-981210C1D512}" type="slidenum">
              <a:rPr lang="en-US"/>
              <a:pPr/>
              <a:t>15</a:t>
            </a:fld>
            <a:endParaRPr lang="en-US"/>
          </a:p>
        </p:txBody>
      </p:sp>
      <p:sp>
        <p:nvSpPr>
          <p:cNvPr id="316418" name="Rectangle 2"/>
          <p:cNvSpPr>
            <a:spLocks noGrp="1" noRot="1" noChangeAspect="1" noChangeArrowheads="1" noTextEdit="1"/>
          </p:cNvSpPr>
          <p:nvPr>
            <p:ph type="sldImg"/>
          </p:nvPr>
        </p:nvSpPr>
        <p:spPr>
          <a:ln/>
        </p:spPr>
      </p:sp>
      <p:sp>
        <p:nvSpPr>
          <p:cNvPr id="316419" name="Rectangle 3"/>
          <p:cNvSpPr>
            <a:spLocks noGrp="1" noChangeArrowheads="1"/>
          </p:cNvSpPr>
          <p:nvPr>
            <p:ph type="body" idx="1"/>
          </p:nvPr>
        </p:nvSpPr>
        <p:spPr/>
        <p:txBody>
          <a:bodyPr/>
          <a:lstStyle/>
          <a:p>
            <a:r>
              <a:rPr lang="en-GB"/>
              <a:t>Task1 – who is responsible for CPD in your school (is there a staff development coordinator)?</a:t>
            </a:r>
          </a:p>
          <a:p>
            <a:r>
              <a:rPr lang="en-GB"/>
              <a:t>What is their job title?</a:t>
            </a:r>
          </a:p>
          <a:p>
            <a:r>
              <a:rPr lang="en-GB"/>
              <a:t>How is CPD funding allocated?</a:t>
            </a:r>
          </a:p>
          <a:p>
            <a:r>
              <a:rPr lang="en-GB"/>
              <a:t>To what extent is CPD focused on pedagogy?</a:t>
            </a:r>
          </a:p>
          <a:p>
            <a:r>
              <a:rPr lang="en-GB"/>
              <a:t>Are there any restrictions on CPD entitlement for teachers?</a:t>
            </a:r>
          </a:p>
          <a:p>
            <a:r>
              <a:rPr lang="en-GB"/>
              <a:t>How effective is performance management in identifying and providing for your CPD needs?</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B26F4B-75CD-4050-A439-981210C1D512}" type="slidenum">
              <a:rPr lang="en-US"/>
              <a:pPr/>
              <a:t>16</a:t>
            </a:fld>
            <a:endParaRPr lang="en-US"/>
          </a:p>
        </p:txBody>
      </p:sp>
      <p:sp>
        <p:nvSpPr>
          <p:cNvPr id="316418" name="Rectangle 2"/>
          <p:cNvSpPr>
            <a:spLocks noGrp="1" noRot="1" noChangeAspect="1" noChangeArrowheads="1" noTextEdit="1"/>
          </p:cNvSpPr>
          <p:nvPr>
            <p:ph type="sldImg"/>
          </p:nvPr>
        </p:nvSpPr>
        <p:spPr>
          <a:ln/>
        </p:spPr>
      </p:sp>
      <p:sp>
        <p:nvSpPr>
          <p:cNvPr id="316419" name="Rectangle 3"/>
          <p:cNvSpPr>
            <a:spLocks noGrp="1" noChangeArrowheads="1"/>
          </p:cNvSpPr>
          <p:nvPr>
            <p:ph type="body" idx="1"/>
          </p:nvPr>
        </p:nvSpPr>
        <p:spPr/>
        <p:txBody>
          <a:bodyPr/>
          <a:lstStyle/>
          <a:p>
            <a:r>
              <a:rPr lang="en-GB"/>
              <a:t>Task1 – who is responsible for CPD in your school (is there a staff development coordinator)?</a:t>
            </a:r>
          </a:p>
          <a:p>
            <a:r>
              <a:rPr lang="en-GB"/>
              <a:t>What is their job title?</a:t>
            </a:r>
          </a:p>
          <a:p>
            <a:r>
              <a:rPr lang="en-GB"/>
              <a:t>How is CPD funding allocated?</a:t>
            </a:r>
          </a:p>
          <a:p>
            <a:r>
              <a:rPr lang="en-GB"/>
              <a:t>To what extent is CPD focused on pedagogy?</a:t>
            </a:r>
          </a:p>
          <a:p>
            <a:r>
              <a:rPr lang="en-GB"/>
              <a:t>Are there any restrictions on CPD entitlement for teachers?</a:t>
            </a:r>
          </a:p>
          <a:p>
            <a:r>
              <a:rPr lang="en-GB"/>
              <a:t>How effective is performance management in identifying and providing for your CPD needs?</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B26F4B-75CD-4050-A439-981210C1D512}" type="slidenum">
              <a:rPr lang="en-US"/>
              <a:pPr/>
              <a:t>18</a:t>
            </a:fld>
            <a:endParaRPr lang="en-US"/>
          </a:p>
        </p:txBody>
      </p:sp>
      <p:sp>
        <p:nvSpPr>
          <p:cNvPr id="316418" name="Rectangle 2"/>
          <p:cNvSpPr>
            <a:spLocks noGrp="1" noRot="1" noChangeAspect="1" noChangeArrowheads="1" noTextEdit="1"/>
          </p:cNvSpPr>
          <p:nvPr>
            <p:ph type="sldImg"/>
          </p:nvPr>
        </p:nvSpPr>
        <p:spPr>
          <a:ln/>
        </p:spPr>
      </p:sp>
      <p:sp>
        <p:nvSpPr>
          <p:cNvPr id="316419" name="Rectangle 3"/>
          <p:cNvSpPr>
            <a:spLocks noGrp="1" noChangeArrowheads="1"/>
          </p:cNvSpPr>
          <p:nvPr>
            <p:ph type="body" idx="1"/>
          </p:nvPr>
        </p:nvSpPr>
        <p:spPr/>
        <p:txBody>
          <a:bodyPr/>
          <a:lstStyle/>
          <a:p>
            <a:r>
              <a:rPr lang="en-GB"/>
              <a:t>Task1 – who is responsible for CPD in your school (is there a staff development coordinator)?</a:t>
            </a:r>
          </a:p>
          <a:p>
            <a:r>
              <a:rPr lang="en-GB"/>
              <a:t>What is their job title?</a:t>
            </a:r>
          </a:p>
          <a:p>
            <a:r>
              <a:rPr lang="en-GB"/>
              <a:t>How is CPD funding allocated?</a:t>
            </a:r>
          </a:p>
          <a:p>
            <a:r>
              <a:rPr lang="en-GB"/>
              <a:t>To what extent is CPD focused on pedagogy?</a:t>
            </a:r>
          </a:p>
          <a:p>
            <a:r>
              <a:rPr lang="en-GB"/>
              <a:t>Are there any restrictions on CPD entitlement for teachers?</a:t>
            </a:r>
          </a:p>
          <a:p>
            <a:r>
              <a:rPr lang="en-GB"/>
              <a:t>How effective is performance management in identifying and providing for your CPD needs?</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4A4021-D6F3-45DE-8057-2123F106DD48}" type="slidenum">
              <a:rPr lang="en-US"/>
              <a:pPr/>
              <a:t>23</a:t>
            </a:fld>
            <a:endParaRPr lang="en-US"/>
          </a:p>
        </p:txBody>
      </p:sp>
      <p:sp>
        <p:nvSpPr>
          <p:cNvPr id="335874" name="Rectangle 1026"/>
          <p:cNvSpPr>
            <a:spLocks noGrp="1" noRot="1" noChangeAspect="1" noChangeArrowheads="1" noTextEdit="1"/>
          </p:cNvSpPr>
          <p:nvPr>
            <p:ph type="sldImg"/>
          </p:nvPr>
        </p:nvSpPr>
        <p:spPr bwMode="auto">
          <a:xfrm>
            <a:off x="754063" y="754063"/>
            <a:ext cx="5335587" cy="3695700"/>
          </a:xfrm>
          <a:prstGeom prst="rect">
            <a:avLst/>
          </a:prstGeom>
          <a:solidFill>
            <a:srgbClr val="FFFFFF"/>
          </a:solidFill>
          <a:ln>
            <a:solidFill>
              <a:srgbClr val="000000"/>
            </a:solidFill>
            <a:miter lim="800000"/>
            <a:headEnd/>
            <a:tailEnd/>
          </a:ln>
        </p:spPr>
      </p:sp>
      <p:sp>
        <p:nvSpPr>
          <p:cNvPr id="335875" name="Rectangle 1027"/>
          <p:cNvSpPr>
            <a:spLocks noGrp="1" noChangeArrowheads="1"/>
          </p:cNvSpPr>
          <p:nvPr>
            <p:ph type="body" idx="1"/>
          </p:nvPr>
        </p:nvSpPr>
        <p:spPr bwMode="auto">
          <a:xfrm>
            <a:off x="921719" y="4701491"/>
            <a:ext cx="4995273" cy="4448635"/>
          </a:xfrm>
          <a:prstGeom prst="rect">
            <a:avLst/>
          </a:prstGeom>
          <a:solidFill>
            <a:srgbClr val="FFFFFF"/>
          </a:solidFill>
          <a:ln>
            <a:solidFill>
              <a:srgbClr val="000000"/>
            </a:solidFill>
            <a:miter lim="800000"/>
            <a:headEnd/>
            <a:tailEnd/>
          </a:ln>
        </p:spPr>
        <p:txBody>
          <a:bodyPr/>
          <a:lstStyle/>
          <a:p>
            <a:r>
              <a:rPr lang="en-GB"/>
              <a:t>Task1 – who is responsible for CPD in your school (is there a staff development coordinator)?</a:t>
            </a:r>
          </a:p>
          <a:p>
            <a:r>
              <a:rPr lang="en-GB"/>
              <a:t>What is their job title?</a:t>
            </a:r>
          </a:p>
          <a:p>
            <a:r>
              <a:rPr lang="en-GB"/>
              <a:t>How is CPD funding allocated?</a:t>
            </a:r>
          </a:p>
          <a:p>
            <a:r>
              <a:rPr lang="en-GB"/>
              <a:t>To what extent is CPD focused on pedagogy?</a:t>
            </a:r>
          </a:p>
          <a:p>
            <a:r>
              <a:rPr lang="en-GB"/>
              <a:t>Are there any restrictions on CPD entitlement for teachers?</a:t>
            </a:r>
          </a:p>
          <a:p>
            <a:r>
              <a:rPr lang="en-GB"/>
              <a:t>How effective is performance management in identifying and providing for your CPD needs?</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551940" y="359898"/>
            <a:ext cx="802386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551940" y="1850064"/>
            <a:ext cx="802386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699CB88-5E1A-4FAC-892A-60949ACB1F6F}" type="datetimeFigureOut">
              <a:rPr lang="en-US" smtClean="0"/>
              <a:pPr/>
              <a:t>6/5/2013</a:t>
            </a:fld>
            <a:endParaRPr lang="en-US"/>
          </a:p>
        </p:txBody>
      </p:sp>
      <p:sp>
        <p:nvSpPr>
          <p:cNvPr id="20" name="Footer Placeholder 19"/>
          <p:cNvSpPr>
            <a:spLocks noGrp="1"/>
          </p:cNvSpPr>
          <p:nvPr>
            <p:ph type="ftr" sz="quarter" idx="11"/>
          </p:nvPr>
        </p:nvSpPr>
        <p:spPr/>
        <p:txBody>
          <a:bodyPr/>
          <a:lstStyle>
            <a:extLst/>
          </a:lstStyle>
          <a:p>
            <a:endParaRPr kumimoji="0" lang="en-US"/>
          </a:p>
        </p:txBody>
      </p:sp>
      <p:sp>
        <p:nvSpPr>
          <p:cNvPr id="10" name="Slide Number Placeholder 9"/>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8" name="Oval 7"/>
          <p:cNvSpPr/>
          <p:nvPr/>
        </p:nvSpPr>
        <p:spPr>
          <a:xfrm>
            <a:off x="998219" y="1413802"/>
            <a:ext cx="227838"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253607" y="1345016"/>
            <a:ext cx="69342"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pull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99CB88-5E1A-4FAC-892A-60949ACB1F6F}" type="datetimeFigureOut">
              <a:rPr lang="en-US" smtClean="0"/>
              <a:pPr/>
              <a:t>6/5/2013</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transition>
    <p:pull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29500" y="274640"/>
            <a:ext cx="19812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38250" y="274641"/>
            <a:ext cx="602615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99CB88-5E1A-4FAC-892A-60949ACB1F6F}" type="datetimeFigureOut">
              <a:rPr lang="en-US" smtClean="0"/>
              <a:pPr/>
              <a:t>6/5/2013</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transition>
    <p:pull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99CB88-5E1A-4FAC-892A-60949ACB1F6F}" type="datetimeFigureOut">
              <a:rPr lang="en-US" smtClean="0"/>
              <a:pPr/>
              <a:t>6/5/2013</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transition>
    <p:pull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473131" y="-54"/>
            <a:ext cx="74295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793258" y="2600325"/>
            <a:ext cx="69342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793258" y="1066800"/>
            <a:ext cx="69342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699CB88-5E1A-4FAC-892A-60949ACB1F6F}" type="datetimeFigureOut">
              <a:rPr lang="en-US" smtClean="0"/>
              <a:pPr/>
              <a:t>6/5/2013</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10" name="Rectangle 9"/>
          <p:cNvSpPr/>
          <p:nvPr/>
        </p:nvSpPr>
        <p:spPr bwMode="invGray">
          <a:xfrm>
            <a:off x="2476500" y="0"/>
            <a:ext cx="8255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353348" y="2814656"/>
            <a:ext cx="227838"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608736" y="2745870"/>
            <a:ext cx="69342"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pull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55242" y="274320"/>
            <a:ext cx="812292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555242" y="1524000"/>
            <a:ext cx="39624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715762" y="1524000"/>
            <a:ext cx="39624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699CB88-5E1A-4FAC-892A-60949ACB1F6F}" type="datetimeFigureOut">
              <a:rPr lang="en-US" smtClean="0"/>
              <a:pPr/>
              <a:t>6/5/2013</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transition>
    <p:pull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5160336"/>
            <a:ext cx="89154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95300" y="328278"/>
            <a:ext cx="435864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052060" y="328278"/>
            <a:ext cx="435864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95300" y="969336"/>
            <a:ext cx="435864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052060" y="969336"/>
            <a:ext cx="435864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699CB88-5E1A-4FAC-892A-60949ACB1F6F}" type="datetimeFigureOut">
              <a:rPr lang="en-US" smtClean="0"/>
              <a:pPr/>
              <a:t>6/5/2013</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transition>
    <p:pull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55242" y="274320"/>
            <a:ext cx="812292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699CB88-5E1A-4FAC-892A-60949ACB1F6F}" type="datetimeFigureOut">
              <a:rPr lang="en-US" smtClean="0"/>
              <a:pPr/>
              <a:t>6/5/2013</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transition>
    <p:pull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99566" y="0"/>
            <a:ext cx="8806434"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699CB88-5E1A-4FAC-892A-60949ACB1F6F}" type="datetimeFigureOut">
              <a:rPr lang="en-US" smtClean="0"/>
              <a:pPr/>
              <a:t>6/5/2013</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6" name="Rectangle 5"/>
          <p:cNvSpPr/>
          <p:nvPr/>
        </p:nvSpPr>
        <p:spPr bwMode="invGray">
          <a:xfrm>
            <a:off x="1099566" y="-54"/>
            <a:ext cx="79248"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pull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16778"/>
            <a:ext cx="41275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5300" y="1406964"/>
            <a:ext cx="41275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95300" y="2133601"/>
            <a:ext cx="883285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699CB88-5E1A-4FAC-892A-60949ACB1F6F}" type="datetimeFigureOut">
              <a:rPr lang="en-US" smtClean="0"/>
              <a:pPr/>
              <a:t>6/5/2013</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transition>
    <p:pull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77471" y="1066800"/>
            <a:ext cx="29718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C699CB88-5E1A-4FAC-892A-60949ACB1F6F}" type="datetimeFigureOut">
              <a:rPr lang="en-US" smtClean="0"/>
              <a:pPr/>
              <a:t>6/5/2013</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8" name="Rectangle 7"/>
          <p:cNvSpPr/>
          <p:nvPr/>
        </p:nvSpPr>
        <p:spPr>
          <a:xfrm>
            <a:off x="825500" y="1066800"/>
            <a:ext cx="4953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908050" y="1143004"/>
            <a:ext cx="47879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429785" y="954341"/>
            <a:ext cx="74295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420639" y="936786"/>
            <a:ext cx="703326"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908050" y="4800600"/>
            <a:ext cx="47879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p:pull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83920" y="-815922"/>
            <a:ext cx="1775461"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82885" y="21103"/>
            <a:ext cx="1844040"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98122" y="1055077"/>
            <a:ext cx="121952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97280" y="-54"/>
            <a:ext cx="8808721"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555242" y="274638"/>
            <a:ext cx="812292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555242" y="1447800"/>
            <a:ext cx="812292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879850" y="6305550"/>
            <a:ext cx="23114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699CB88-5E1A-4FAC-892A-60949ACB1F6F}" type="datetimeFigureOut">
              <a:rPr lang="en-US" smtClean="0"/>
              <a:pPr/>
              <a:t>6/5/2013</a:t>
            </a:fld>
            <a:endParaRPr lang="en-US"/>
          </a:p>
        </p:txBody>
      </p:sp>
      <p:sp>
        <p:nvSpPr>
          <p:cNvPr id="10" name="Footer Placeholder 9"/>
          <p:cNvSpPr>
            <a:spLocks noGrp="1"/>
          </p:cNvSpPr>
          <p:nvPr>
            <p:ph type="ftr" sz="quarter" idx="3"/>
          </p:nvPr>
        </p:nvSpPr>
        <p:spPr>
          <a:xfrm>
            <a:off x="6191250" y="6305550"/>
            <a:ext cx="31369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kumimoji="0" lang="en-US"/>
          </a:p>
        </p:txBody>
      </p:sp>
      <p:sp>
        <p:nvSpPr>
          <p:cNvPr id="22" name="Slide Number Placeholder 21"/>
          <p:cNvSpPr>
            <a:spLocks noGrp="1"/>
          </p:cNvSpPr>
          <p:nvPr>
            <p:ph type="sldNum" sz="quarter" idx="4"/>
          </p:nvPr>
        </p:nvSpPr>
        <p:spPr>
          <a:xfrm>
            <a:off x="9331452" y="6305550"/>
            <a:ext cx="4953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1974DF9-AD47-4691-BA21-BBFCE3637A9A}" type="slidenum">
              <a:rPr kumimoji="0" lang="en-US" smtClean="0"/>
              <a:pPr/>
              <a:t>‹#›</a:t>
            </a:fld>
            <a:endParaRPr kumimoji="0" lang="en-US"/>
          </a:p>
        </p:txBody>
      </p:sp>
      <p:sp>
        <p:nvSpPr>
          <p:cNvPr id="15" name="Rectangle 14"/>
          <p:cNvSpPr/>
          <p:nvPr/>
        </p:nvSpPr>
        <p:spPr bwMode="invGray">
          <a:xfrm>
            <a:off x="1099566" y="-54"/>
            <a:ext cx="79248"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p:pull dir="r"/>
  </p:transition>
  <p:timing>
    <p:tnLst>
      <p:par>
        <p:cTn id="1" dur="indefinite" restart="never" nodeType="tmRoot"/>
      </p:par>
    </p:tnLst>
  </p:timing>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gif"/><Relationship Id="rId5" Type="http://schemas.openxmlformats.org/officeDocument/2006/relationships/image" Target="../media/image2.jpeg"/><Relationship Id="rId4" Type="http://schemas.openxmlformats.org/officeDocument/2006/relationships/chart" Target="../charts/char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eg"/><Relationship Id="rId7" Type="http://schemas.openxmlformats.org/officeDocument/2006/relationships/diagramColors" Target="../diagrams/colors1.xml"/><Relationship Id="rId2" Type="http://schemas.openxmlformats.org/officeDocument/2006/relationships/image" Target="../media/image3.gif"/><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a:xfrm>
            <a:off x="1352600" y="1484784"/>
            <a:ext cx="7992888" cy="4750336"/>
          </a:xfrm>
        </p:spPr>
        <p:txBody>
          <a:bodyPr>
            <a:normAutofit fontScale="85000" lnSpcReduction="20000"/>
          </a:bodyPr>
          <a:lstStyle/>
          <a:p>
            <a:pPr marL="574675" algn="ctr">
              <a:lnSpc>
                <a:spcPct val="180000"/>
              </a:lnSpc>
              <a:buNone/>
            </a:pPr>
            <a:r>
              <a:rPr lang="en-GB" sz="5200" b="1" i="1" dirty="0" smtClean="0">
                <a:solidFill>
                  <a:srgbClr val="000066"/>
                </a:solidFill>
                <a:latin typeface="Comic Sans MS" pitchFamily="66" charset="0"/>
              </a:rPr>
              <a:t>Masters: a route to teacher professionalism</a:t>
            </a:r>
            <a:endParaRPr lang="en-GB" sz="5200" b="1" i="1" dirty="0">
              <a:solidFill>
                <a:srgbClr val="000066"/>
              </a:solidFill>
              <a:latin typeface="Comic Sans MS" pitchFamily="66" charset="0"/>
            </a:endParaRPr>
          </a:p>
          <a:p>
            <a:pPr marL="574675">
              <a:lnSpc>
                <a:spcPct val="180000"/>
              </a:lnSpc>
            </a:pPr>
            <a:endParaRPr lang="en-GB" sz="2000" b="1" i="1" dirty="0" smtClean="0">
              <a:solidFill>
                <a:srgbClr val="CC3300"/>
              </a:solidFill>
            </a:endParaRPr>
          </a:p>
          <a:p>
            <a:pPr marL="574675">
              <a:lnSpc>
                <a:spcPct val="180000"/>
              </a:lnSpc>
              <a:buNone/>
            </a:pPr>
            <a:endParaRPr lang="en-GB" sz="2000" b="1" i="1" dirty="0">
              <a:solidFill>
                <a:srgbClr val="CC3300"/>
              </a:solidFill>
            </a:endParaRPr>
          </a:p>
          <a:p>
            <a:pPr marL="574675">
              <a:lnSpc>
                <a:spcPct val="180000"/>
              </a:lnSpc>
              <a:buNone/>
            </a:pPr>
            <a:r>
              <a:rPr lang="en-GB" sz="2000" b="1" i="1" dirty="0" smtClean="0">
                <a:solidFill>
                  <a:srgbClr val="990000"/>
                </a:solidFill>
              </a:rPr>
              <a:t>Professor Ken </a:t>
            </a:r>
            <a:r>
              <a:rPr lang="en-GB" sz="2000" b="1" i="1" dirty="0">
                <a:solidFill>
                  <a:srgbClr val="990000"/>
                </a:solidFill>
              </a:rPr>
              <a:t>Jones</a:t>
            </a:r>
          </a:p>
          <a:p>
            <a:pPr marL="574675">
              <a:lnSpc>
                <a:spcPct val="180000"/>
              </a:lnSpc>
              <a:spcBef>
                <a:spcPct val="0"/>
              </a:spcBef>
              <a:buNone/>
            </a:pPr>
            <a:r>
              <a:rPr lang="en-GB" sz="2000" b="1" i="1" dirty="0">
                <a:solidFill>
                  <a:srgbClr val="990000"/>
                </a:solidFill>
              </a:rPr>
              <a:t>Dean of Humanities</a:t>
            </a:r>
          </a:p>
          <a:p>
            <a:pPr marL="574675">
              <a:lnSpc>
                <a:spcPct val="180000"/>
              </a:lnSpc>
              <a:spcBef>
                <a:spcPct val="0"/>
              </a:spcBef>
              <a:buNone/>
            </a:pPr>
            <a:r>
              <a:rPr lang="en-GB" sz="2000" b="1" i="1" dirty="0" smtClean="0">
                <a:solidFill>
                  <a:srgbClr val="990000"/>
                </a:solidFill>
              </a:rPr>
              <a:t>UWTSD: Swansea Metropolitan</a:t>
            </a:r>
            <a:endParaRPr lang="en-GB" sz="2000" dirty="0">
              <a:solidFill>
                <a:srgbClr val="990000"/>
              </a:solidFill>
            </a:endParaRPr>
          </a:p>
        </p:txBody>
      </p:sp>
      <p:pic>
        <p:nvPicPr>
          <p:cNvPr id="6" name="Picture 1" descr="LetterHead"/>
          <p:cNvPicPr>
            <a:picLocks noChangeAspect="1" noChangeArrowheads="1"/>
          </p:cNvPicPr>
          <p:nvPr/>
        </p:nvPicPr>
        <p:blipFill>
          <a:blip r:embed="rId2" cstate="print"/>
          <a:srcRect/>
          <a:stretch>
            <a:fillRect/>
          </a:stretch>
        </p:blipFill>
        <p:spPr bwMode="auto">
          <a:xfrm rot="16200000">
            <a:off x="-1233000" y="4358416"/>
            <a:ext cx="3600400" cy="589440"/>
          </a:xfrm>
          <a:prstGeom prst="rect">
            <a:avLst/>
          </a:prstGeom>
          <a:noFill/>
          <a:ln w="9525">
            <a:noFill/>
            <a:miter lim="800000"/>
            <a:headEnd/>
            <a:tailEnd/>
          </a:ln>
        </p:spPr>
      </p:pic>
      <p:pic>
        <p:nvPicPr>
          <p:cNvPr id="7" name="Picture 6" descr="PDIE.gif"/>
          <p:cNvPicPr>
            <a:picLocks noChangeAspect="1"/>
          </p:cNvPicPr>
          <p:nvPr/>
        </p:nvPicPr>
        <p:blipFill>
          <a:blip r:embed="rId3" cstate="print"/>
          <a:stretch>
            <a:fillRect/>
          </a:stretch>
        </p:blipFill>
        <p:spPr>
          <a:xfrm>
            <a:off x="198087" y="166679"/>
            <a:ext cx="1160274" cy="1599095"/>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2072680" y="692696"/>
            <a:ext cx="6914902" cy="5688632"/>
          </a:xfrm>
        </p:spPr>
        <p:txBody>
          <a:bodyPr>
            <a:normAutofit fontScale="47500" lnSpcReduction="20000"/>
          </a:bodyPr>
          <a:lstStyle/>
          <a:p>
            <a:pPr algn="ctr">
              <a:lnSpc>
                <a:spcPct val="170000"/>
              </a:lnSpc>
            </a:pPr>
            <a:endParaRPr lang="en-GB" sz="3200" b="1" dirty="0" smtClean="0">
              <a:solidFill>
                <a:srgbClr val="C00000"/>
              </a:solidFill>
              <a:latin typeface="Comic Sans MS" pitchFamily="66" charset="0"/>
            </a:endParaRPr>
          </a:p>
          <a:p>
            <a:pPr algn="ctr">
              <a:lnSpc>
                <a:spcPct val="170000"/>
              </a:lnSpc>
            </a:pPr>
            <a:r>
              <a:rPr lang="en-GB" sz="3200" b="1" dirty="0" smtClean="0">
                <a:solidFill>
                  <a:schemeClr val="tx1"/>
                </a:solidFill>
                <a:latin typeface="Comic Sans MS" pitchFamily="66" charset="0"/>
              </a:rPr>
              <a:t>Scotland – CLPL – Career-long Professional learning (Kennedy (2013) ipda Scotland symposium)</a:t>
            </a:r>
          </a:p>
          <a:p>
            <a:pPr>
              <a:lnSpc>
                <a:spcPct val="170000"/>
              </a:lnSpc>
              <a:buFontTx/>
              <a:buChar char="-"/>
            </a:pPr>
            <a:endParaRPr lang="en-GB" sz="3200" b="1" dirty="0" smtClean="0">
              <a:solidFill>
                <a:srgbClr val="C00000"/>
              </a:solidFill>
              <a:latin typeface="Comic Sans MS" pitchFamily="66" charset="0"/>
            </a:endParaRPr>
          </a:p>
          <a:p>
            <a:pPr>
              <a:lnSpc>
                <a:spcPct val="170000"/>
              </a:lnSpc>
            </a:pPr>
            <a:r>
              <a:rPr lang="en-GB" sz="3200" b="1" dirty="0" smtClean="0">
                <a:solidFill>
                  <a:srgbClr val="C00000"/>
                </a:solidFill>
                <a:latin typeface="Comic Sans MS" pitchFamily="66" charset="0"/>
              </a:rPr>
              <a:t>	- Careers are not linear </a:t>
            </a:r>
          </a:p>
          <a:p>
            <a:pPr>
              <a:lnSpc>
                <a:spcPct val="170000"/>
              </a:lnSpc>
            </a:pPr>
            <a:r>
              <a:rPr lang="en-GB" sz="3200" b="1" dirty="0" smtClean="0">
                <a:solidFill>
                  <a:srgbClr val="C00000"/>
                </a:solidFill>
                <a:latin typeface="Comic Sans MS" pitchFamily="66" charset="0"/>
              </a:rPr>
              <a:t>	</a:t>
            </a:r>
            <a:r>
              <a:rPr lang="en-GB" sz="3400" b="1" dirty="0" smtClean="0">
                <a:solidFill>
                  <a:srgbClr val="C00000"/>
                </a:solidFill>
                <a:latin typeface="Comic Sans MS" pitchFamily="66" charset="0"/>
              </a:rPr>
              <a:t>– socio-economic context changes </a:t>
            </a:r>
          </a:p>
          <a:p>
            <a:pPr>
              <a:lnSpc>
                <a:spcPct val="170000"/>
              </a:lnSpc>
            </a:pPr>
            <a:r>
              <a:rPr lang="en-GB" sz="3200" b="1" dirty="0" smtClean="0">
                <a:solidFill>
                  <a:srgbClr val="C00000"/>
                </a:solidFill>
                <a:latin typeface="Comic Sans MS" pitchFamily="66" charset="0"/>
              </a:rPr>
              <a:t>	– pedagogy and leadership skills must be adaptable </a:t>
            </a:r>
          </a:p>
          <a:p>
            <a:pPr>
              <a:lnSpc>
                <a:spcPct val="170000"/>
              </a:lnSpc>
            </a:pPr>
            <a:r>
              <a:rPr lang="en-GB" sz="3200" b="1" dirty="0" smtClean="0">
                <a:solidFill>
                  <a:srgbClr val="C00000"/>
                </a:solidFill>
                <a:latin typeface="Comic Sans MS" pitchFamily="66" charset="0"/>
              </a:rPr>
              <a:t>	– lateral and divergent thinking needed from teachers and 	  leaders </a:t>
            </a:r>
          </a:p>
          <a:p>
            <a:pPr>
              <a:lnSpc>
                <a:spcPct val="170000"/>
              </a:lnSpc>
            </a:pPr>
            <a:r>
              <a:rPr lang="en-GB" sz="3200" b="1" dirty="0" smtClean="0">
                <a:solidFill>
                  <a:srgbClr val="C00000"/>
                </a:solidFill>
                <a:latin typeface="Comic Sans MS" pitchFamily="66" charset="0"/>
              </a:rPr>
              <a:t>	– critical approaches to government priorities needed rather 	  than compliance models – </a:t>
            </a:r>
            <a:r>
              <a:rPr lang="en-GB" sz="3200" b="1" dirty="0" err="1" smtClean="0">
                <a:solidFill>
                  <a:srgbClr val="C00000"/>
                </a:solidFill>
                <a:latin typeface="Comic Sans MS" pitchFamily="66" charset="0"/>
              </a:rPr>
              <a:t>eg</a:t>
            </a:r>
            <a:r>
              <a:rPr lang="en-GB" sz="3200" b="1" dirty="0" smtClean="0">
                <a:solidFill>
                  <a:srgbClr val="C00000"/>
                </a:solidFill>
                <a:latin typeface="Comic Sans MS" pitchFamily="66" charset="0"/>
              </a:rPr>
              <a:t> PISA is driving priorities</a:t>
            </a:r>
          </a:p>
          <a:p>
            <a:pPr algn="ctr">
              <a:lnSpc>
                <a:spcPct val="170000"/>
              </a:lnSpc>
            </a:pPr>
            <a:endParaRPr lang="en-GB" sz="3200" b="1" dirty="0" smtClean="0">
              <a:solidFill>
                <a:srgbClr val="C00000"/>
              </a:solidFill>
              <a:latin typeface="Comic Sans MS" pitchFamily="66" charset="0"/>
            </a:endParaRPr>
          </a:p>
          <a:p>
            <a:pPr algn="ctr">
              <a:lnSpc>
                <a:spcPct val="170000"/>
              </a:lnSpc>
            </a:pPr>
            <a:r>
              <a:rPr lang="en-GB" sz="3200" b="1" dirty="0" smtClean="0">
                <a:solidFill>
                  <a:schemeClr val="tx1"/>
                </a:solidFill>
                <a:latin typeface="Comic Sans MS" pitchFamily="66" charset="0"/>
              </a:rPr>
              <a:t>PRD models in Wales and Scotland: ‘P’ is different</a:t>
            </a:r>
          </a:p>
          <a:p>
            <a:pPr algn="ctr">
              <a:lnSpc>
                <a:spcPct val="170000"/>
              </a:lnSpc>
            </a:pPr>
            <a:endParaRPr lang="en-GB" sz="3200" dirty="0">
              <a:solidFill>
                <a:srgbClr val="002060"/>
              </a:solidFill>
              <a:latin typeface="Comic Sans MS" pitchFamily="66" charset="0"/>
            </a:endParaRPr>
          </a:p>
        </p:txBody>
      </p:sp>
      <p:pic>
        <p:nvPicPr>
          <p:cNvPr id="5" name="Picture 4" descr="PDIE.gif"/>
          <p:cNvPicPr>
            <a:picLocks noChangeAspect="1"/>
          </p:cNvPicPr>
          <p:nvPr/>
        </p:nvPicPr>
        <p:blipFill>
          <a:blip r:embed="rId2" cstate="print"/>
          <a:stretch>
            <a:fillRect/>
          </a:stretch>
        </p:blipFill>
        <p:spPr>
          <a:xfrm>
            <a:off x="198087" y="166679"/>
            <a:ext cx="1160274" cy="1599095"/>
          </a:xfrm>
          <a:prstGeom prst="rect">
            <a:avLst/>
          </a:prstGeom>
        </p:spPr>
      </p:pic>
      <p:pic>
        <p:nvPicPr>
          <p:cNvPr id="7" name="Picture 1" descr="LetterHead"/>
          <p:cNvPicPr>
            <a:picLocks noChangeAspect="1" noChangeArrowheads="1"/>
          </p:cNvPicPr>
          <p:nvPr/>
        </p:nvPicPr>
        <p:blipFill>
          <a:blip r:embed="rId3" cstate="print"/>
          <a:srcRect/>
          <a:stretch>
            <a:fillRect/>
          </a:stretch>
        </p:blipFill>
        <p:spPr bwMode="auto">
          <a:xfrm rot="16200000">
            <a:off x="-1233000" y="4358416"/>
            <a:ext cx="3600400" cy="589440"/>
          </a:xfrm>
          <a:prstGeom prst="rect">
            <a:avLst/>
          </a:prstGeom>
          <a:noFill/>
          <a:ln w="9525">
            <a:noFill/>
            <a:miter lim="800000"/>
            <a:headEnd/>
            <a:tailEnd/>
          </a:ln>
        </p:spPr>
      </p:pic>
    </p:spTree>
    <p:extLst>
      <p:ext uri="{BB962C8B-B14F-4D97-AF65-F5344CB8AC3E}">
        <p14:creationId xmlns:p14="http://schemas.microsoft.com/office/powerpoint/2010/main" val="117176932"/>
      </p:ext>
    </p:extLst>
  </p:cSld>
  <p:clrMapOvr>
    <a:masterClrMapping/>
  </p:clrMapOvr>
  <p:transition>
    <p:pull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547" name="Rectangle 3"/>
          <p:cNvSpPr>
            <a:spLocks noGrp="1" noChangeArrowheads="1"/>
          </p:cNvSpPr>
          <p:nvPr>
            <p:ph type="body" idx="1"/>
          </p:nvPr>
        </p:nvSpPr>
        <p:spPr>
          <a:xfrm>
            <a:off x="990600" y="764704"/>
            <a:ext cx="8337550" cy="5331296"/>
          </a:xfrm>
        </p:spPr>
        <p:txBody>
          <a:bodyPr>
            <a:normAutofit fontScale="92500" lnSpcReduction="10000"/>
          </a:bodyPr>
          <a:lstStyle/>
          <a:p>
            <a:endParaRPr lang="en-GB" b="1" i="1" dirty="0">
              <a:solidFill>
                <a:srgbClr val="FF0000"/>
              </a:solidFill>
              <a:effectLst>
                <a:outerShdw blurRad="38100" dist="38100" dir="2700000" algn="tl">
                  <a:srgbClr val="000000"/>
                </a:outerShdw>
              </a:effectLst>
              <a:latin typeface="Times New Roman" pitchFamily="18" charset="0"/>
            </a:endParaRPr>
          </a:p>
          <a:p>
            <a:pPr>
              <a:buFontTx/>
              <a:buChar char="•"/>
            </a:pPr>
            <a:r>
              <a:rPr lang="en-GB" b="1" i="1" dirty="0">
                <a:solidFill>
                  <a:srgbClr val="FF0000"/>
                </a:solidFill>
                <a:effectLst>
                  <a:outerShdw blurRad="38100" dist="38100" dir="2700000" algn="tl">
                    <a:srgbClr val="000000"/>
                  </a:outerShdw>
                </a:effectLst>
                <a:latin typeface="Times New Roman" pitchFamily="18" charset="0"/>
              </a:rPr>
              <a:t> 	</a:t>
            </a:r>
            <a:r>
              <a:rPr lang="en-GB" b="1" i="1" dirty="0">
                <a:solidFill>
                  <a:srgbClr val="FF0000"/>
                </a:solidFill>
                <a:latin typeface="Times New Roman" pitchFamily="18" charset="0"/>
              </a:rPr>
              <a:t>the </a:t>
            </a:r>
            <a:r>
              <a:rPr lang="en-GB" b="1" i="1" dirty="0">
                <a:solidFill>
                  <a:schemeClr val="tx1"/>
                </a:solidFill>
                <a:latin typeface="Times New Roman" pitchFamily="18" charset="0"/>
              </a:rPr>
              <a:t>political</a:t>
            </a:r>
            <a:r>
              <a:rPr lang="en-GB" b="1" i="1" dirty="0">
                <a:solidFill>
                  <a:srgbClr val="FF0000"/>
                </a:solidFill>
                <a:latin typeface="Times New Roman" pitchFamily="18" charset="0"/>
              </a:rPr>
              <a:t> element </a:t>
            </a:r>
            <a:r>
              <a:rPr lang="en-GB" b="1" i="1" dirty="0">
                <a:solidFill>
                  <a:srgbClr val="800080"/>
                </a:solidFill>
                <a:latin typeface="Times New Roman" pitchFamily="18" charset="0"/>
              </a:rPr>
              <a:t>(this is how you </a:t>
            </a:r>
            <a:r>
              <a:rPr lang="en-GB" b="1" i="1" dirty="0">
                <a:solidFill>
                  <a:schemeClr val="tx1"/>
                </a:solidFill>
                <a:latin typeface="Times New Roman" pitchFamily="18" charset="0"/>
              </a:rPr>
              <a:t>must</a:t>
            </a:r>
            <a:r>
              <a:rPr lang="en-GB" b="1" i="1" dirty="0">
                <a:solidFill>
                  <a:srgbClr val="800080"/>
                </a:solidFill>
                <a:latin typeface="Times New Roman" pitchFamily="18" charset="0"/>
              </a:rPr>
              <a:t> do it)</a:t>
            </a:r>
            <a:endParaRPr lang="en-GB" b="1" i="1" dirty="0">
              <a:solidFill>
                <a:srgbClr val="FF0000"/>
              </a:solidFill>
              <a:latin typeface="Times New Roman" pitchFamily="18" charset="0"/>
            </a:endParaRPr>
          </a:p>
          <a:p>
            <a:pPr>
              <a:buFontTx/>
              <a:buChar char="•"/>
            </a:pPr>
            <a:endParaRPr lang="en-GB" b="1" i="1" dirty="0">
              <a:solidFill>
                <a:srgbClr val="FF0000"/>
              </a:solidFill>
              <a:latin typeface="Times New Roman" pitchFamily="18" charset="0"/>
            </a:endParaRPr>
          </a:p>
          <a:p>
            <a:pPr>
              <a:buFontTx/>
              <a:buChar char="•"/>
            </a:pPr>
            <a:r>
              <a:rPr lang="en-GB" b="1" i="1" dirty="0">
                <a:solidFill>
                  <a:srgbClr val="FF0000"/>
                </a:solidFill>
                <a:latin typeface="Times New Roman" pitchFamily="18" charset="0"/>
              </a:rPr>
              <a:t> 	the </a:t>
            </a:r>
            <a:r>
              <a:rPr lang="en-GB" b="1" i="1" dirty="0">
                <a:solidFill>
                  <a:schemeClr val="tx1"/>
                </a:solidFill>
                <a:latin typeface="Times New Roman" pitchFamily="18" charset="0"/>
              </a:rPr>
              <a:t>professional</a:t>
            </a:r>
            <a:r>
              <a:rPr lang="en-GB" b="1" i="1" dirty="0">
                <a:solidFill>
                  <a:srgbClr val="FF0000"/>
                </a:solidFill>
                <a:latin typeface="Times New Roman" pitchFamily="18" charset="0"/>
              </a:rPr>
              <a:t> element </a:t>
            </a:r>
            <a:r>
              <a:rPr lang="en-GB" b="1" i="1" dirty="0">
                <a:solidFill>
                  <a:srgbClr val="800080"/>
                </a:solidFill>
                <a:latin typeface="Times New Roman" pitchFamily="18" charset="0"/>
              </a:rPr>
              <a:t>(this is how you </a:t>
            </a:r>
            <a:r>
              <a:rPr lang="en-GB" b="1" i="1" dirty="0">
                <a:solidFill>
                  <a:schemeClr val="tx1"/>
                </a:solidFill>
                <a:latin typeface="Times New Roman" pitchFamily="18" charset="0"/>
              </a:rPr>
              <a:t>should</a:t>
            </a:r>
            <a:r>
              <a:rPr lang="en-GB" b="1" i="1" dirty="0">
                <a:solidFill>
                  <a:srgbClr val="800080"/>
                </a:solidFill>
                <a:latin typeface="Times New Roman" pitchFamily="18" charset="0"/>
              </a:rPr>
              <a:t> </a:t>
            </a:r>
            <a:r>
              <a:rPr lang="en-GB" b="1" i="1" dirty="0" smtClean="0">
                <a:solidFill>
                  <a:srgbClr val="800080"/>
                </a:solidFill>
                <a:latin typeface="Times New Roman" pitchFamily="18" charset="0"/>
              </a:rPr>
              <a:t>do </a:t>
            </a:r>
            <a:r>
              <a:rPr lang="en-GB" b="1" i="1" dirty="0">
                <a:solidFill>
                  <a:srgbClr val="800080"/>
                </a:solidFill>
                <a:latin typeface="Times New Roman" pitchFamily="18" charset="0"/>
              </a:rPr>
              <a:t>it)</a:t>
            </a:r>
          </a:p>
          <a:p>
            <a:pPr>
              <a:buFontTx/>
              <a:buChar char="•"/>
            </a:pPr>
            <a:endParaRPr lang="en-GB" b="1" i="1" dirty="0">
              <a:solidFill>
                <a:srgbClr val="FF0000"/>
              </a:solidFill>
              <a:latin typeface="Times New Roman" pitchFamily="18" charset="0"/>
            </a:endParaRPr>
          </a:p>
          <a:p>
            <a:pPr>
              <a:buFontTx/>
              <a:buChar char="•"/>
            </a:pPr>
            <a:r>
              <a:rPr lang="en-GB" b="1" i="1" dirty="0">
                <a:solidFill>
                  <a:srgbClr val="FF0000"/>
                </a:solidFill>
                <a:latin typeface="Times New Roman" pitchFamily="18" charset="0"/>
              </a:rPr>
              <a:t> 	the </a:t>
            </a:r>
            <a:r>
              <a:rPr lang="en-GB" b="1" i="1" dirty="0">
                <a:solidFill>
                  <a:schemeClr val="tx1"/>
                </a:solidFill>
                <a:latin typeface="Times New Roman" pitchFamily="18" charset="0"/>
              </a:rPr>
              <a:t>pragmatic</a:t>
            </a:r>
            <a:r>
              <a:rPr lang="en-GB" b="1" i="1" dirty="0">
                <a:solidFill>
                  <a:srgbClr val="FF0000"/>
                </a:solidFill>
                <a:latin typeface="Times New Roman" pitchFamily="18" charset="0"/>
              </a:rPr>
              <a:t> alternative </a:t>
            </a:r>
            <a:r>
              <a:rPr lang="en-GB" b="1" i="1" dirty="0">
                <a:solidFill>
                  <a:srgbClr val="800080"/>
                </a:solidFill>
                <a:latin typeface="Times New Roman" pitchFamily="18" charset="0"/>
              </a:rPr>
              <a:t>(this is how we </a:t>
            </a:r>
            <a:r>
              <a:rPr lang="en-GB" b="1" i="1" dirty="0">
                <a:solidFill>
                  <a:schemeClr val="tx1"/>
                </a:solidFill>
                <a:latin typeface="Times New Roman" pitchFamily="18" charset="0"/>
              </a:rPr>
              <a:t>will</a:t>
            </a:r>
            <a:r>
              <a:rPr lang="en-GB" b="1" i="1" dirty="0">
                <a:solidFill>
                  <a:srgbClr val="800080"/>
                </a:solidFill>
                <a:latin typeface="Times New Roman" pitchFamily="18" charset="0"/>
              </a:rPr>
              <a:t> do </a:t>
            </a:r>
            <a:r>
              <a:rPr lang="en-GB" b="1" i="1" dirty="0" smtClean="0">
                <a:solidFill>
                  <a:srgbClr val="800080"/>
                </a:solidFill>
                <a:latin typeface="Times New Roman" pitchFamily="18" charset="0"/>
              </a:rPr>
              <a:t>it)</a:t>
            </a:r>
          </a:p>
          <a:p>
            <a:pPr>
              <a:buFontTx/>
              <a:buChar char="•"/>
            </a:pPr>
            <a:endParaRPr lang="en-GB" b="1" i="1" dirty="0" smtClean="0">
              <a:solidFill>
                <a:srgbClr val="800080"/>
              </a:solidFill>
              <a:latin typeface="Times New Roman" pitchFamily="18" charset="0"/>
            </a:endParaRPr>
          </a:p>
          <a:p>
            <a:pPr>
              <a:buNone/>
            </a:pPr>
            <a:r>
              <a:rPr lang="en-GB" sz="2200" b="1" i="1" dirty="0" smtClean="0">
                <a:latin typeface="Times New Roman" pitchFamily="18" charset="0"/>
              </a:rPr>
              <a:t>Jones (2010)</a:t>
            </a:r>
            <a:endParaRPr lang="en-GB" sz="2200" b="1" i="1" dirty="0">
              <a:latin typeface="Times New Roman" pitchFamily="18" charset="0"/>
            </a:endParaRPr>
          </a:p>
        </p:txBody>
      </p:sp>
      <p:pic>
        <p:nvPicPr>
          <p:cNvPr id="3" name="Picture 1" descr="LetterHead"/>
          <p:cNvPicPr>
            <a:picLocks noChangeAspect="1" noChangeArrowheads="1"/>
          </p:cNvPicPr>
          <p:nvPr/>
        </p:nvPicPr>
        <p:blipFill>
          <a:blip r:embed="rId2" cstate="print"/>
          <a:srcRect/>
          <a:stretch>
            <a:fillRect/>
          </a:stretch>
        </p:blipFill>
        <p:spPr bwMode="auto">
          <a:xfrm rot="16200000">
            <a:off x="-1233000" y="4358416"/>
            <a:ext cx="3600400" cy="589440"/>
          </a:xfrm>
          <a:prstGeom prst="rect">
            <a:avLst/>
          </a:prstGeom>
          <a:noFill/>
          <a:ln w="9525">
            <a:noFill/>
            <a:miter lim="800000"/>
            <a:headEnd/>
            <a:tailEnd/>
          </a:ln>
        </p:spPr>
      </p:pic>
      <p:pic>
        <p:nvPicPr>
          <p:cNvPr id="5" name="Picture 4" descr="PDIE.gif"/>
          <p:cNvPicPr>
            <a:picLocks noChangeAspect="1"/>
          </p:cNvPicPr>
          <p:nvPr/>
        </p:nvPicPr>
        <p:blipFill>
          <a:blip r:embed="rId3" cstate="print"/>
          <a:stretch>
            <a:fillRect/>
          </a:stretch>
        </p:blipFill>
        <p:spPr>
          <a:xfrm>
            <a:off x="198087" y="166679"/>
            <a:ext cx="1160274" cy="1599095"/>
          </a:xfrm>
          <a:prstGeom prst="rect">
            <a:avLst/>
          </a:prstGeom>
        </p:spPr>
      </p:pic>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08547">
                                            <p:txEl>
                                              <p:pRg st="3" end="3"/>
                                            </p:txEl>
                                          </p:spTgt>
                                        </p:tgtEl>
                                        <p:attrNameLst>
                                          <p:attrName>style.visibility</p:attrName>
                                        </p:attrNameLst>
                                      </p:cBhvr>
                                      <p:to>
                                        <p:strVal val="visible"/>
                                      </p:to>
                                    </p:set>
                                    <p:anim calcmode="lin" valueType="num">
                                      <p:cBhvr>
                                        <p:cTn id="7" dur="500" fill="hold"/>
                                        <p:tgtEl>
                                          <p:spTgt spid="108547">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108547">
                                            <p:txEl>
                                              <p:pRg st="3" end="3"/>
                                            </p:txEl>
                                          </p:spTgt>
                                        </p:tgtEl>
                                        <p:attrNameLst>
                                          <p:attrName>ppt_h</p:attrName>
                                        </p:attrNameLst>
                                      </p:cBhvr>
                                      <p:tavLst>
                                        <p:tav tm="0">
                                          <p:val>
                                            <p:fltVal val="0"/>
                                          </p:val>
                                        </p:tav>
                                        <p:tav tm="100000">
                                          <p:val>
                                            <p:strVal val="#ppt_h"/>
                                          </p:val>
                                        </p:tav>
                                      </p:tavLst>
                                    </p:anim>
                                    <p:animEffect transition="in" filter="fade">
                                      <p:cBhvr>
                                        <p:cTn id="9" dur="500"/>
                                        <p:tgtEl>
                                          <p:spTgt spid="108547">
                                            <p:txEl>
                                              <p:pRg st="3" end="3"/>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108547">
                                            <p:txEl>
                                              <p:pRg st="5" end="5"/>
                                            </p:txEl>
                                          </p:spTgt>
                                        </p:tgtEl>
                                        <p:attrNameLst>
                                          <p:attrName>style.visibility</p:attrName>
                                        </p:attrNameLst>
                                      </p:cBhvr>
                                      <p:to>
                                        <p:strVal val="visible"/>
                                      </p:to>
                                    </p:set>
                                    <p:anim calcmode="lin" valueType="num">
                                      <p:cBhvr>
                                        <p:cTn id="14" dur="500" fill="hold"/>
                                        <p:tgtEl>
                                          <p:spTgt spid="108547">
                                            <p:txEl>
                                              <p:pRg st="5" end="5"/>
                                            </p:txEl>
                                          </p:spTgt>
                                        </p:tgtEl>
                                        <p:attrNameLst>
                                          <p:attrName>ppt_w</p:attrName>
                                        </p:attrNameLst>
                                      </p:cBhvr>
                                      <p:tavLst>
                                        <p:tav tm="0">
                                          <p:val>
                                            <p:fltVal val="0"/>
                                          </p:val>
                                        </p:tav>
                                        <p:tav tm="100000">
                                          <p:val>
                                            <p:strVal val="#ppt_w"/>
                                          </p:val>
                                        </p:tav>
                                      </p:tavLst>
                                    </p:anim>
                                    <p:anim calcmode="lin" valueType="num">
                                      <p:cBhvr>
                                        <p:cTn id="15" dur="500" fill="hold"/>
                                        <p:tgtEl>
                                          <p:spTgt spid="108547">
                                            <p:txEl>
                                              <p:pRg st="5" end="5"/>
                                            </p:txEl>
                                          </p:spTgt>
                                        </p:tgtEl>
                                        <p:attrNameLst>
                                          <p:attrName>ppt_h</p:attrName>
                                        </p:attrNameLst>
                                      </p:cBhvr>
                                      <p:tavLst>
                                        <p:tav tm="0">
                                          <p:val>
                                            <p:fltVal val="0"/>
                                          </p:val>
                                        </p:tav>
                                        <p:tav tm="100000">
                                          <p:val>
                                            <p:strVal val="#ppt_h"/>
                                          </p:val>
                                        </p:tav>
                                      </p:tavLst>
                                    </p:anim>
                                    <p:animEffect transition="in" filter="fade">
                                      <p:cBhvr>
                                        <p:cTn id="16" dur="500"/>
                                        <p:tgtEl>
                                          <p:spTgt spid="108547">
                                            <p:txEl>
                                              <p:pRg st="5" end="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08547">
                                            <p:txEl>
                                              <p:pRg st="5" end="5"/>
                                            </p:txEl>
                                          </p:spTgt>
                                        </p:tgtEl>
                                        <p:attrNameLst>
                                          <p:attrName>style.visibility</p:attrName>
                                        </p:attrNameLst>
                                      </p:cBhvr>
                                      <p:to>
                                        <p:strVal val="visible"/>
                                      </p:to>
                                    </p:set>
                                    <p:animEffect transition="in" filter="fade">
                                      <p:cBhvr>
                                        <p:cTn id="21" dur="500"/>
                                        <p:tgtEl>
                                          <p:spTgt spid="108547">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08547">
                                            <p:txEl>
                                              <p:pRg st="7" end="7"/>
                                            </p:txEl>
                                          </p:spTgt>
                                        </p:tgtEl>
                                        <p:attrNameLst>
                                          <p:attrName>style.visibility</p:attrName>
                                        </p:attrNameLst>
                                      </p:cBhvr>
                                      <p:to>
                                        <p:strVal val="visible"/>
                                      </p:to>
                                    </p:set>
                                    <p:animEffect transition="in" filter="fade">
                                      <p:cBhvr>
                                        <p:cTn id="24" dur="500"/>
                                        <p:tgtEl>
                                          <p:spTgt spid="1085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3"/>
          <p:cNvSpPr>
            <a:spLocks noGrp="1" noChangeArrowheads="1"/>
          </p:cNvSpPr>
          <p:nvPr>
            <p:ph idx="1"/>
          </p:nvPr>
        </p:nvSpPr>
        <p:spPr>
          <a:xfrm>
            <a:off x="1496616" y="764704"/>
            <a:ext cx="8064896" cy="5256584"/>
          </a:xfrm>
        </p:spPr>
        <p:txBody>
          <a:bodyPr>
            <a:normAutofit fontScale="40000" lnSpcReduction="20000"/>
          </a:bodyPr>
          <a:lstStyle/>
          <a:p>
            <a:pPr marL="574675" algn="ctr">
              <a:lnSpc>
                <a:spcPct val="200000"/>
              </a:lnSpc>
              <a:buNone/>
            </a:pPr>
            <a:r>
              <a:rPr lang="en-GB" sz="5900" b="1" dirty="0" smtClean="0">
                <a:latin typeface="Comic Sans MS" pitchFamily="66" charset="0"/>
              </a:rPr>
              <a:t>Welsh Government Education Funding is related to 3 priorities:</a:t>
            </a:r>
          </a:p>
          <a:p>
            <a:pPr marL="574675" algn="ctr">
              <a:lnSpc>
                <a:spcPct val="200000"/>
              </a:lnSpc>
              <a:buNone/>
            </a:pPr>
            <a:endParaRPr lang="en-GB" sz="5900" b="1" dirty="0" smtClean="0">
              <a:latin typeface="Comic Sans MS" pitchFamily="66" charset="0"/>
            </a:endParaRPr>
          </a:p>
          <a:p>
            <a:pPr marL="574675" algn="ctr">
              <a:lnSpc>
                <a:spcPct val="200000"/>
              </a:lnSpc>
              <a:buNone/>
            </a:pPr>
            <a:r>
              <a:rPr lang="en-GB" sz="5900" b="1" dirty="0" smtClean="0">
                <a:latin typeface="Comic Sans MS" pitchFamily="66" charset="0"/>
              </a:rPr>
              <a:t>Improve literacy</a:t>
            </a:r>
          </a:p>
          <a:p>
            <a:pPr marL="574675" algn="ctr">
              <a:lnSpc>
                <a:spcPct val="200000"/>
              </a:lnSpc>
              <a:buNone/>
            </a:pPr>
            <a:r>
              <a:rPr lang="en-GB" sz="5900" b="1" dirty="0" smtClean="0">
                <a:latin typeface="Comic Sans MS" pitchFamily="66" charset="0"/>
              </a:rPr>
              <a:t>Improve numeracy</a:t>
            </a:r>
          </a:p>
          <a:p>
            <a:pPr marL="574675" algn="ctr">
              <a:lnSpc>
                <a:spcPct val="200000"/>
              </a:lnSpc>
              <a:buNone/>
            </a:pPr>
            <a:r>
              <a:rPr lang="en-GB" sz="5900" b="1" dirty="0" smtClean="0">
                <a:latin typeface="Comic Sans MS" pitchFamily="66" charset="0"/>
              </a:rPr>
              <a:t>Reduce the achievement gap linked to poverty</a:t>
            </a:r>
          </a:p>
          <a:p>
            <a:pPr marL="574675" algn="ctr">
              <a:lnSpc>
                <a:spcPct val="200000"/>
              </a:lnSpc>
              <a:buNone/>
            </a:pPr>
            <a:endParaRPr lang="en-GB" sz="7400" b="1" dirty="0" smtClean="0">
              <a:effectLst>
                <a:outerShdw blurRad="38100" dist="38100" dir="2700000" algn="tl">
                  <a:srgbClr val="000000"/>
                </a:outerShdw>
              </a:effectLst>
              <a:latin typeface="Comic Sans MS" pitchFamily="66" charset="0"/>
            </a:endParaRPr>
          </a:p>
          <a:p>
            <a:pPr marL="574675">
              <a:lnSpc>
                <a:spcPct val="200000"/>
              </a:lnSpc>
            </a:pPr>
            <a:endParaRPr lang="en-GB" sz="1600" dirty="0"/>
          </a:p>
        </p:txBody>
      </p:sp>
      <p:pic>
        <p:nvPicPr>
          <p:cNvPr id="3" name="Picture 2" descr="PDIE.gif"/>
          <p:cNvPicPr>
            <a:picLocks noChangeAspect="1"/>
          </p:cNvPicPr>
          <p:nvPr/>
        </p:nvPicPr>
        <p:blipFill>
          <a:blip r:embed="rId2" cstate="print"/>
          <a:stretch>
            <a:fillRect/>
          </a:stretch>
        </p:blipFill>
        <p:spPr>
          <a:xfrm>
            <a:off x="198087" y="166679"/>
            <a:ext cx="1160274" cy="1599095"/>
          </a:xfrm>
          <a:prstGeom prst="rect">
            <a:avLst/>
          </a:prstGeom>
        </p:spPr>
      </p:pic>
      <p:pic>
        <p:nvPicPr>
          <p:cNvPr id="4" name="Picture 1" descr="LetterHead"/>
          <p:cNvPicPr>
            <a:picLocks noChangeAspect="1" noChangeArrowheads="1"/>
          </p:cNvPicPr>
          <p:nvPr/>
        </p:nvPicPr>
        <p:blipFill>
          <a:blip r:embed="rId3" cstate="print"/>
          <a:srcRect/>
          <a:stretch>
            <a:fillRect/>
          </a:stretch>
        </p:blipFill>
        <p:spPr bwMode="auto">
          <a:xfrm rot="16200000">
            <a:off x="-1233000" y="4358416"/>
            <a:ext cx="3600400" cy="589440"/>
          </a:xfrm>
          <a:prstGeom prst="rect">
            <a:avLst/>
          </a:prstGeom>
          <a:noFill/>
          <a:ln w="9525">
            <a:noFill/>
            <a:miter lim="800000"/>
            <a:headEnd/>
            <a:tailEnd/>
          </a:ln>
        </p:spPr>
      </p:pic>
    </p:spTree>
    <p:extLst>
      <p:ext uri="{BB962C8B-B14F-4D97-AF65-F5344CB8AC3E}">
        <p14:creationId xmlns:p14="http://schemas.microsoft.com/office/powerpoint/2010/main" val="3476186371"/>
      </p:ext>
    </p:extLst>
  </p:cSld>
  <p:clrMapOvr>
    <a:masterClrMapping/>
  </p:clrMapOvr>
  <p:transition>
    <p:pull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5395" name="Rectangle 3"/>
          <p:cNvSpPr>
            <a:spLocks noGrp="1" noChangeArrowheads="1"/>
          </p:cNvSpPr>
          <p:nvPr>
            <p:ph type="body" idx="1"/>
          </p:nvPr>
        </p:nvSpPr>
        <p:spPr>
          <a:xfrm>
            <a:off x="1784648" y="764705"/>
            <a:ext cx="7768596" cy="5884114"/>
          </a:xfrm>
          <a:noFill/>
          <a:ln/>
        </p:spPr>
        <p:txBody>
          <a:bodyPr lIns="92075" tIns="46038" rIns="92075" bIns="46038">
            <a:normAutofit/>
          </a:bodyPr>
          <a:lstStyle/>
          <a:p>
            <a:pPr>
              <a:lnSpc>
                <a:spcPct val="170000"/>
              </a:lnSpc>
              <a:buNone/>
            </a:pPr>
            <a:r>
              <a:rPr lang="en-GB" sz="2600" b="1" dirty="0" smtClean="0">
                <a:latin typeface="Comic Sans MS" pitchFamily="66" charset="0"/>
              </a:rPr>
              <a:t>	</a:t>
            </a:r>
            <a:r>
              <a:rPr lang="en-GB" sz="2400" b="1" dirty="0" smtClean="0">
                <a:latin typeface="Comic Sans MS" pitchFamily="66" charset="0"/>
              </a:rPr>
              <a:t>The new Masters in Educational Practice (MEP) in Wales</a:t>
            </a:r>
          </a:p>
          <a:p>
            <a:pPr algn="ctr">
              <a:lnSpc>
                <a:spcPct val="200000"/>
              </a:lnSpc>
              <a:buNone/>
              <a:tabLst>
                <a:tab pos="2247900" algn="l"/>
              </a:tabLst>
            </a:pPr>
            <a:endParaRPr lang="en-GB" sz="2000" b="1" dirty="0" smtClean="0">
              <a:solidFill>
                <a:schemeClr val="accent5">
                  <a:lumMod val="50000"/>
                </a:schemeClr>
              </a:solidFill>
              <a:latin typeface="Comic Sans MS" pitchFamily="66" charset="0"/>
            </a:endParaRPr>
          </a:p>
          <a:p>
            <a:pPr algn="ctr">
              <a:lnSpc>
                <a:spcPct val="200000"/>
              </a:lnSpc>
              <a:buNone/>
              <a:tabLst>
                <a:tab pos="2247900" algn="l"/>
              </a:tabLst>
            </a:pPr>
            <a:r>
              <a:rPr lang="en-GB" sz="2000" b="1" dirty="0" smtClean="0">
                <a:solidFill>
                  <a:schemeClr val="accent5">
                    <a:lumMod val="50000"/>
                  </a:schemeClr>
                </a:solidFill>
                <a:latin typeface="Comic Sans MS" pitchFamily="66" charset="0"/>
              </a:rPr>
              <a:t>3 year programme</a:t>
            </a:r>
          </a:p>
          <a:p>
            <a:pPr>
              <a:lnSpc>
                <a:spcPct val="200000"/>
              </a:lnSpc>
              <a:buNone/>
              <a:tabLst>
                <a:tab pos="2247900" algn="l"/>
              </a:tabLst>
            </a:pPr>
            <a:r>
              <a:rPr lang="en-GB" sz="2000" b="1" dirty="0" smtClean="0">
                <a:solidFill>
                  <a:srgbClr val="FF0000"/>
                </a:solidFill>
                <a:latin typeface="Comic Sans MS" pitchFamily="66" charset="0"/>
              </a:rPr>
              <a:t>Consortium of Cardiff, Aberystwyth, Bangor, </a:t>
            </a:r>
            <a:r>
              <a:rPr lang="en-GB" sz="2000" b="1" dirty="0" err="1" smtClean="0">
                <a:solidFill>
                  <a:srgbClr val="FF0000"/>
                </a:solidFill>
                <a:latin typeface="Comic Sans MS" pitchFamily="66" charset="0"/>
              </a:rPr>
              <a:t>IoE</a:t>
            </a:r>
            <a:r>
              <a:rPr lang="en-GB" sz="2000" b="1" dirty="0" smtClean="0">
                <a:solidFill>
                  <a:srgbClr val="FF0000"/>
                </a:solidFill>
                <a:latin typeface="Comic Sans MS" pitchFamily="66" charset="0"/>
              </a:rPr>
              <a:t> London</a:t>
            </a:r>
          </a:p>
          <a:p>
            <a:pPr>
              <a:lnSpc>
                <a:spcPct val="200000"/>
              </a:lnSpc>
              <a:buNone/>
              <a:tabLst>
                <a:tab pos="2247900" algn="l"/>
              </a:tabLst>
            </a:pPr>
            <a:r>
              <a:rPr lang="en-GB" sz="2000" b="1" dirty="0" smtClean="0">
                <a:solidFill>
                  <a:schemeClr val="accent5">
                    <a:lumMod val="50000"/>
                  </a:schemeClr>
                </a:solidFill>
                <a:latin typeface="Comic Sans MS" pitchFamily="66" charset="0"/>
              </a:rPr>
              <a:t>Fully funded (induction and EPD budgets)</a:t>
            </a:r>
          </a:p>
          <a:p>
            <a:pPr>
              <a:lnSpc>
                <a:spcPct val="200000"/>
              </a:lnSpc>
              <a:buNone/>
              <a:tabLst>
                <a:tab pos="2247900" algn="l"/>
              </a:tabLst>
            </a:pPr>
            <a:r>
              <a:rPr lang="en-GB" sz="2000" b="1" dirty="0" smtClean="0">
                <a:solidFill>
                  <a:srgbClr val="FF0000"/>
                </a:solidFill>
                <a:latin typeface="Comic Sans MS" pitchFamily="66" charset="0"/>
              </a:rPr>
              <a:t>‘Given the unique nature of the programme we are unable to offer exemptions for prior Masters level credits’</a:t>
            </a:r>
          </a:p>
          <a:p>
            <a:pPr>
              <a:lnSpc>
                <a:spcPct val="170000"/>
              </a:lnSpc>
              <a:buNone/>
              <a:tabLst>
                <a:tab pos="2247900" algn="l"/>
              </a:tabLst>
            </a:pPr>
            <a:endParaRPr lang="en-GB" sz="2000" b="1" dirty="0" smtClean="0">
              <a:solidFill>
                <a:srgbClr val="FF0000"/>
              </a:solidFill>
              <a:latin typeface="Comic Sans MS" pitchFamily="66" charset="0"/>
            </a:endParaRPr>
          </a:p>
          <a:p>
            <a:pPr>
              <a:lnSpc>
                <a:spcPct val="170000"/>
              </a:lnSpc>
              <a:buNone/>
              <a:tabLst>
                <a:tab pos="2247900" algn="l"/>
              </a:tabLst>
            </a:pPr>
            <a:endParaRPr lang="en-GB" sz="2000" b="1" dirty="0">
              <a:solidFill>
                <a:schemeClr val="accent5">
                  <a:lumMod val="50000"/>
                </a:schemeClr>
              </a:solidFill>
              <a:latin typeface="Comic Sans MS" pitchFamily="66" charset="0"/>
            </a:endParaRPr>
          </a:p>
        </p:txBody>
      </p:sp>
      <p:pic>
        <p:nvPicPr>
          <p:cNvPr id="7" name="Picture 1" descr="LetterHead"/>
          <p:cNvPicPr>
            <a:picLocks noChangeAspect="1" noChangeArrowheads="1"/>
          </p:cNvPicPr>
          <p:nvPr/>
        </p:nvPicPr>
        <p:blipFill>
          <a:blip r:embed="rId3" cstate="print"/>
          <a:srcRect/>
          <a:stretch>
            <a:fillRect/>
          </a:stretch>
        </p:blipFill>
        <p:spPr bwMode="auto">
          <a:xfrm rot="16200000">
            <a:off x="-1233000" y="4358416"/>
            <a:ext cx="3600400" cy="589440"/>
          </a:xfrm>
          <a:prstGeom prst="rect">
            <a:avLst/>
          </a:prstGeom>
          <a:noFill/>
          <a:ln w="9525">
            <a:noFill/>
            <a:miter lim="800000"/>
            <a:headEnd/>
            <a:tailEnd/>
          </a:ln>
        </p:spPr>
      </p:pic>
      <p:pic>
        <p:nvPicPr>
          <p:cNvPr id="4" name="Picture 3" descr="PDIE.gif"/>
          <p:cNvPicPr>
            <a:picLocks noChangeAspect="1"/>
          </p:cNvPicPr>
          <p:nvPr/>
        </p:nvPicPr>
        <p:blipFill>
          <a:blip r:embed="rId4" cstate="print"/>
          <a:stretch>
            <a:fillRect/>
          </a:stretch>
        </p:blipFill>
        <p:spPr>
          <a:xfrm>
            <a:off x="198087" y="166679"/>
            <a:ext cx="1160274" cy="1599095"/>
          </a:xfrm>
          <a:prstGeom prst="rect">
            <a:avLst/>
          </a:prstGeom>
        </p:spPr>
      </p:pic>
    </p:spTree>
    <p:extLst>
      <p:ext uri="{BB962C8B-B14F-4D97-AF65-F5344CB8AC3E}">
        <p14:creationId xmlns:p14="http://schemas.microsoft.com/office/powerpoint/2010/main" val="532246968"/>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5395" name="Rectangle 3"/>
          <p:cNvSpPr>
            <a:spLocks noGrp="1" noChangeArrowheads="1"/>
          </p:cNvSpPr>
          <p:nvPr>
            <p:ph type="body" idx="1"/>
          </p:nvPr>
        </p:nvSpPr>
        <p:spPr>
          <a:xfrm>
            <a:off x="1280592" y="404664"/>
            <a:ext cx="8344659" cy="6100139"/>
          </a:xfrm>
          <a:noFill/>
          <a:ln/>
        </p:spPr>
        <p:txBody>
          <a:bodyPr lIns="92075" tIns="46038" rIns="92075" bIns="46038">
            <a:normAutofit/>
          </a:bodyPr>
          <a:lstStyle/>
          <a:p>
            <a:pPr>
              <a:lnSpc>
                <a:spcPct val="170000"/>
              </a:lnSpc>
              <a:buNone/>
            </a:pPr>
            <a:r>
              <a:rPr lang="en-GB" sz="2600" b="1" dirty="0" smtClean="0">
                <a:latin typeface="Comic Sans MS" pitchFamily="66" charset="0"/>
              </a:rPr>
              <a:t>	</a:t>
            </a:r>
            <a:r>
              <a:rPr lang="en-GB" sz="2400" b="1" dirty="0" smtClean="0">
                <a:latin typeface="Comic Sans MS" pitchFamily="66" charset="0"/>
              </a:rPr>
              <a:t>The Masters in Educational Practice (MEP)</a:t>
            </a:r>
          </a:p>
          <a:p>
            <a:pPr algn="ctr">
              <a:lnSpc>
                <a:spcPct val="170000"/>
              </a:lnSpc>
              <a:buNone/>
              <a:tabLst>
                <a:tab pos="2247900" algn="l"/>
              </a:tabLst>
            </a:pPr>
            <a:r>
              <a:rPr lang="en-GB" sz="2400" b="1" dirty="0" smtClean="0">
                <a:latin typeface="Comic Sans MS" pitchFamily="66" charset="0"/>
              </a:rPr>
              <a:t>Programme Structure</a:t>
            </a:r>
          </a:p>
          <a:p>
            <a:pPr algn="ctr">
              <a:lnSpc>
                <a:spcPct val="170000"/>
              </a:lnSpc>
              <a:buNone/>
              <a:tabLst>
                <a:tab pos="2247900" algn="l"/>
              </a:tabLst>
            </a:pPr>
            <a:r>
              <a:rPr lang="en-GB" sz="2400" b="1" dirty="0" smtClean="0">
                <a:solidFill>
                  <a:schemeClr val="accent5">
                    <a:lumMod val="50000"/>
                  </a:schemeClr>
                </a:solidFill>
                <a:latin typeface="Comic Sans MS" pitchFamily="66" charset="0"/>
              </a:rPr>
              <a:t>8 x 15 credit modules (max 3,000 words or equiv.)</a:t>
            </a:r>
          </a:p>
          <a:p>
            <a:pPr algn="ctr">
              <a:lnSpc>
                <a:spcPct val="170000"/>
              </a:lnSpc>
              <a:buNone/>
              <a:tabLst>
                <a:tab pos="2247900" algn="l"/>
              </a:tabLst>
            </a:pPr>
            <a:endParaRPr lang="en-GB" sz="2400" b="1" dirty="0" smtClean="0">
              <a:solidFill>
                <a:schemeClr val="accent5">
                  <a:lumMod val="50000"/>
                </a:schemeClr>
              </a:solidFill>
              <a:latin typeface="Comic Sans MS" pitchFamily="66" charset="0"/>
            </a:endParaRPr>
          </a:p>
          <a:p>
            <a:pPr algn="ctr">
              <a:lnSpc>
                <a:spcPct val="170000"/>
              </a:lnSpc>
              <a:buNone/>
              <a:tabLst>
                <a:tab pos="2247900" algn="l"/>
              </a:tabLst>
            </a:pPr>
            <a:endParaRPr lang="en-GB" sz="2400" b="1" dirty="0" smtClean="0">
              <a:solidFill>
                <a:schemeClr val="accent5">
                  <a:lumMod val="50000"/>
                </a:schemeClr>
              </a:solidFill>
              <a:latin typeface="Comic Sans MS" pitchFamily="66" charset="0"/>
            </a:endParaRPr>
          </a:p>
          <a:p>
            <a:pPr algn="ctr">
              <a:lnSpc>
                <a:spcPct val="170000"/>
              </a:lnSpc>
              <a:buNone/>
              <a:tabLst>
                <a:tab pos="2247900" algn="l"/>
              </a:tabLst>
            </a:pPr>
            <a:endParaRPr lang="en-GB" sz="2400" b="1" dirty="0" smtClean="0">
              <a:solidFill>
                <a:schemeClr val="accent5">
                  <a:lumMod val="50000"/>
                </a:schemeClr>
              </a:solidFill>
              <a:latin typeface="Comic Sans MS" pitchFamily="66" charset="0"/>
            </a:endParaRPr>
          </a:p>
          <a:p>
            <a:pPr algn="ctr">
              <a:lnSpc>
                <a:spcPct val="170000"/>
              </a:lnSpc>
              <a:buNone/>
              <a:tabLst>
                <a:tab pos="2247900" algn="l"/>
              </a:tabLst>
            </a:pPr>
            <a:endParaRPr lang="en-GB" sz="2400" b="1" dirty="0" smtClean="0">
              <a:solidFill>
                <a:schemeClr val="accent5">
                  <a:lumMod val="50000"/>
                </a:schemeClr>
              </a:solidFill>
              <a:latin typeface="Comic Sans MS" pitchFamily="66" charset="0"/>
            </a:endParaRPr>
          </a:p>
          <a:p>
            <a:pPr algn="ctr">
              <a:lnSpc>
                <a:spcPct val="170000"/>
              </a:lnSpc>
              <a:buNone/>
              <a:tabLst>
                <a:tab pos="2247900" algn="l"/>
              </a:tabLst>
            </a:pPr>
            <a:r>
              <a:rPr lang="en-GB" sz="2400" b="1" dirty="0" smtClean="0">
                <a:solidFill>
                  <a:schemeClr val="accent5">
                    <a:lumMod val="50000"/>
                  </a:schemeClr>
                </a:solidFill>
                <a:latin typeface="Comic Sans MS" pitchFamily="66" charset="0"/>
              </a:rPr>
              <a:t>60 credit ‘Action Based Inquiry Project’ (15K words)</a:t>
            </a:r>
          </a:p>
          <a:p>
            <a:pPr>
              <a:lnSpc>
                <a:spcPct val="170000"/>
              </a:lnSpc>
              <a:buNone/>
              <a:tabLst>
                <a:tab pos="2247900" algn="l"/>
              </a:tabLst>
            </a:pPr>
            <a:endParaRPr lang="en-GB" sz="2400" b="1" dirty="0">
              <a:solidFill>
                <a:schemeClr val="accent5">
                  <a:lumMod val="50000"/>
                </a:schemeClr>
              </a:solidFill>
              <a:latin typeface="Comic Sans MS" pitchFamily="66" charset="0"/>
            </a:endParaRPr>
          </a:p>
        </p:txBody>
      </p:sp>
      <p:pic>
        <p:nvPicPr>
          <p:cNvPr id="7" name="Picture 1" descr="LetterHead"/>
          <p:cNvPicPr>
            <a:picLocks noChangeAspect="1" noChangeArrowheads="1"/>
          </p:cNvPicPr>
          <p:nvPr/>
        </p:nvPicPr>
        <p:blipFill>
          <a:blip r:embed="rId3" cstate="print"/>
          <a:srcRect/>
          <a:stretch>
            <a:fillRect/>
          </a:stretch>
        </p:blipFill>
        <p:spPr bwMode="auto">
          <a:xfrm rot="16200000">
            <a:off x="-1233000" y="4358416"/>
            <a:ext cx="3600400" cy="589440"/>
          </a:xfrm>
          <a:prstGeom prst="rect">
            <a:avLst/>
          </a:prstGeom>
          <a:noFill/>
          <a:ln w="9525">
            <a:noFill/>
            <a:miter lim="800000"/>
            <a:headEnd/>
            <a:tailEnd/>
          </a:ln>
        </p:spPr>
      </p:pic>
      <p:pic>
        <p:nvPicPr>
          <p:cNvPr id="4" name="Picture 3" descr="PDIE.gif"/>
          <p:cNvPicPr>
            <a:picLocks noChangeAspect="1"/>
          </p:cNvPicPr>
          <p:nvPr/>
        </p:nvPicPr>
        <p:blipFill>
          <a:blip r:embed="rId4" cstate="print"/>
          <a:stretch>
            <a:fillRect/>
          </a:stretch>
        </p:blipFill>
        <p:spPr>
          <a:xfrm>
            <a:off x="198087" y="166679"/>
            <a:ext cx="1160274" cy="1599095"/>
          </a:xfrm>
          <a:prstGeom prst="rect">
            <a:avLst/>
          </a:prstGeom>
        </p:spPr>
      </p:pic>
      <p:graphicFrame>
        <p:nvGraphicFramePr>
          <p:cNvPr id="5" name="Table 4"/>
          <p:cNvGraphicFramePr>
            <a:graphicFrameLocks noGrp="1"/>
          </p:cNvGraphicFramePr>
          <p:nvPr/>
        </p:nvGraphicFramePr>
        <p:xfrm>
          <a:off x="2288704" y="2708920"/>
          <a:ext cx="6604000" cy="2291080"/>
        </p:xfrm>
        <a:graphic>
          <a:graphicData uri="http://schemas.openxmlformats.org/drawingml/2006/table">
            <a:tbl>
              <a:tblPr firstRow="1" bandRow="1">
                <a:tableStyleId>{5C22544A-7EE6-4342-B048-85BDC9FD1C3A}</a:tableStyleId>
              </a:tblPr>
              <a:tblGrid>
                <a:gridCol w="3302000"/>
                <a:gridCol w="3302000"/>
              </a:tblGrid>
              <a:tr h="370840">
                <a:tc>
                  <a:txBody>
                    <a:bodyPr/>
                    <a:lstStyle/>
                    <a:p>
                      <a:r>
                        <a:rPr lang="en-GB" b="0" dirty="0" smtClean="0">
                          <a:solidFill>
                            <a:schemeClr val="tx1"/>
                          </a:solidFill>
                        </a:rPr>
                        <a:t>1. Intro to teachers’ professional enquiry</a:t>
                      </a:r>
                      <a:endParaRPr lang="en-GB" b="0" dirty="0">
                        <a:solidFill>
                          <a:schemeClr val="tx1"/>
                        </a:solidFill>
                      </a:endParaRPr>
                    </a:p>
                  </a:txBody>
                  <a:tcPr>
                    <a:solidFill>
                      <a:srgbClr val="FFC000"/>
                    </a:solidFill>
                  </a:tcPr>
                </a:tc>
                <a:tc>
                  <a:txBody>
                    <a:bodyPr/>
                    <a:lstStyle/>
                    <a:p>
                      <a:r>
                        <a:rPr lang="en-GB" b="0" dirty="0" smtClean="0">
                          <a:solidFill>
                            <a:schemeClr val="tx1"/>
                          </a:solidFill>
                        </a:rPr>
                        <a:t>5. Numeracy</a:t>
                      </a:r>
                      <a:endParaRPr lang="en-GB" b="0" dirty="0">
                        <a:solidFill>
                          <a:schemeClr val="tx1"/>
                        </a:solidFill>
                      </a:endParaRPr>
                    </a:p>
                  </a:txBody>
                  <a:tcPr>
                    <a:solidFill>
                      <a:srgbClr val="92D050"/>
                    </a:solidFill>
                  </a:tcPr>
                </a:tc>
              </a:tr>
              <a:tr h="370840">
                <a:tc>
                  <a:txBody>
                    <a:bodyPr/>
                    <a:lstStyle/>
                    <a:p>
                      <a:r>
                        <a:rPr lang="en-GB" dirty="0" smtClean="0">
                          <a:solidFill>
                            <a:schemeClr val="tx1"/>
                          </a:solidFill>
                        </a:rPr>
                        <a:t>2. Child &amp; adolescent learning &amp; development (0-19)</a:t>
                      </a:r>
                      <a:endParaRPr lang="en-GB" dirty="0">
                        <a:solidFill>
                          <a:schemeClr val="tx1"/>
                        </a:solidFill>
                      </a:endParaRPr>
                    </a:p>
                  </a:txBody>
                  <a:tcPr>
                    <a:solidFill>
                      <a:srgbClr val="FFC000"/>
                    </a:solidFill>
                  </a:tcPr>
                </a:tc>
                <a:tc>
                  <a:txBody>
                    <a:bodyPr/>
                    <a:lstStyle/>
                    <a:p>
                      <a:r>
                        <a:rPr lang="en-GB" dirty="0" smtClean="0">
                          <a:solidFill>
                            <a:schemeClr val="tx1"/>
                          </a:solidFill>
                        </a:rPr>
                        <a:t>6. Additional Learning Needs</a:t>
                      </a:r>
                      <a:endParaRPr lang="en-GB" dirty="0">
                        <a:solidFill>
                          <a:schemeClr val="tx1"/>
                        </a:solidFill>
                      </a:endParaRPr>
                    </a:p>
                  </a:txBody>
                  <a:tcPr>
                    <a:solidFill>
                      <a:srgbClr val="92D050"/>
                    </a:solidFill>
                  </a:tcPr>
                </a:tc>
              </a:tr>
              <a:tr h="370840">
                <a:tc>
                  <a:txBody>
                    <a:bodyPr/>
                    <a:lstStyle/>
                    <a:p>
                      <a:r>
                        <a:rPr lang="en-GB" dirty="0" smtClean="0">
                          <a:solidFill>
                            <a:schemeClr val="tx1"/>
                          </a:solidFill>
                        </a:rPr>
                        <a:t>3. Behaviour management</a:t>
                      </a:r>
                      <a:endParaRPr lang="en-GB" dirty="0">
                        <a:solidFill>
                          <a:schemeClr val="tx1"/>
                        </a:solidFill>
                      </a:endParaRPr>
                    </a:p>
                  </a:txBody>
                  <a:tcPr>
                    <a:solidFill>
                      <a:srgbClr val="FFC000"/>
                    </a:solidFill>
                  </a:tcPr>
                </a:tc>
                <a:tc>
                  <a:txBody>
                    <a:bodyPr/>
                    <a:lstStyle/>
                    <a:p>
                      <a:r>
                        <a:rPr lang="en-GB" dirty="0" smtClean="0">
                          <a:solidFill>
                            <a:schemeClr val="tx1"/>
                          </a:solidFill>
                        </a:rPr>
                        <a:t>7. Reducing the impact of poverty on attainment</a:t>
                      </a:r>
                      <a:endParaRPr lang="en-GB" dirty="0">
                        <a:solidFill>
                          <a:schemeClr val="tx1"/>
                        </a:solidFill>
                      </a:endParaRPr>
                    </a:p>
                  </a:txBody>
                  <a:tcPr>
                    <a:solidFill>
                      <a:srgbClr val="92D050"/>
                    </a:solidFill>
                  </a:tcPr>
                </a:tc>
              </a:tr>
              <a:tr h="370840">
                <a:tc>
                  <a:txBody>
                    <a:bodyPr/>
                    <a:lstStyle/>
                    <a:p>
                      <a:r>
                        <a:rPr lang="en-GB" dirty="0" smtClean="0">
                          <a:solidFill>
                            <a:schemeClr val="tx1"/>
                          </a:solidFill>
                        </a:rPr>
                        <a:t>4.</a:t>
                      </a:r>
                      <a:r>
                        <a:rPr lang="en-GB" baseline="0" dirty="0" smtClean="0">
                          <a:solidFill>
                            <a:schemeClr val="tx1"/>
                          </a:solidFill>
                        </a:rPr>
                        <a:t> Literacy</a:t>
                      </a:r>
                      <a:endParaRPr lang="en-GB" dirty="0">
                        <a:solidFill>
                          <a:schemeClr val="tx1"/>
                        </a:solidFill>
                      </a:endParaRPr>
                    </a:p>
                  </a:txBody>
                  <a:tcPr>
                    <a:solidFill>
                      <a:srgbClr val="FFC000"/>
                    </a:solidFill>
                  </a:tcPr>
                </a:tc>
                <a:tc>
                  <a:txBody>
                    <a:bodyPr/>
                    <a:lstStyle/>
                    <a:p>
                      <a:r>
                        <a:rPr lang="en-GB" dirty="0" smtClean="0">
                          <a:solidFill>
                            <a:schemeClr val="tx1"/>
                          </a:solidFill>
                        </a:rPr>
                        <a:t>8. Leadership</a:t>
                      </a:r>
                      <a:endParaRPr lang="en-GB" dirty="0">
                        <a:solidFill>
                          <a:schemeClr val="tx1"/>
                        </a:solidFill>
                      </a:endParaRPr>
                    </a:p>
                  </a:txBody>
                  <a:tcPr>
                    <a:solidFill>
                      <a:srgbClr val="92D050"/>
                    </a:solidFill>
                  </a:tcPr>
                </a:tc>
              </a:tr>
            </a:tbl>
          </a:graphicData>
        </a:graphic>
      </p:graphicFrame>
    </p:spTree>
    <p:extLst>
      <p:ext uri="{BB962C8B-B14F-4D97-AF65-F5344CB8AC3E}">
        <p14:creationId xmlns:p14="http://schemas.microsoft.com/office/powerpoint/2010/main" val="53224696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539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1539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15395">
                                            <p:txEl>
                                              <p:pRg st="2" end="2"/>
                                            </p:txEl>
                                          </p:spTgt>
                                        </p:tgtEl>
                                        <p:attrNameLst>
                                          <p:attrName>style.visibility</p:attrName>
                                        </p:attrNameLst>
                                      </p:cBhvr>
                                      <p:to>
                                        <p:strVal val="visible"/>
                                      </p:to>
                                    </p:set>
                                    <p:animEffect transition="in" filter="fade">
                                      <p:cBhvr>
                                        <p:cTn id="13" dur="1000"/>
                                        <p:tgtEl>
                                          <p:spTgt spid="31539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1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15395">
                                            <p:txEl>
                                              <p:pRg st="7" end="7"/>
                                            </p:txEl>
                                          </p:spTgt>
                                        </p:tgtEl>
                                        <p:attrNameLst>
                                          <p:attrName>style.visibility</p:attrName>
                                        </p:attrNameLst>
                                      </p:cBhvr>
                                      <p:to>
                                        <p:strVal val="visible"/>
                                      </p:to>
                                    </p:set>
                                    <p:animEffect transition="in" filter="fade">
                                      <p:cBhvr>
                                        <p:cTn id="23" dur="1000"/>
                                        <p:tgtEl>
                                          <p:spTgt spid="3153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5395" name="Rectangle 3"/>
          <p:cNvSpPr>
            <a:spLocks noGrp="1" noChangeArrowheads="1"/>
          </p:cNvSpPr>
          <p:nvPr>
            <p:ph type="body" idx="1"/>
          </p:nvPr>
        </p:nvSpPr>
        <p:spPr>
          <a:xfrm>
            <a:off x="1208585" y="764705"/>
            <a:ext cx="8344659" cy="5884114"/>
          </a:xfrm>
          <a:noFill/>
          <a:ln/>
        </p:spPr>
        <p:txBody>
          <a:bodyPr lIns="92075" tIns="46038" rIns="92075" bIns="46038">
            <a:normAutofit fontScale="70000" lnSpcReduction="20000"/>
          </a:bodyPr>
          <a:lstStyle/>
          <a:p>
            <a:pPr algn="ctr">
              <a:lnSpc>
                <a:spcPct val="170000"/>
              </a:lnSpc>
              <a:buNone/>
            </a:pPr>
            <a:r>
              <a:rPr lang="en-GB" sz="3600" b="1" dirty="0" smtClean="0">
                <a:solidFill>
                  <a:srgbClr val="FF0000"/>
                </a:solidFill>
                <a:latin typeface="Comic Sans MS" pitchFamily="66" charset="0"/>
              </a:rPr>
              <a:t>Wales: context</a:t>
            </a:r>
          </a:p>
          <a:p>
            <a:pPr>
              <a:lnSpc>
                <a:spcPct val="170000"/>
              </a:lnSpc>
              <a:buNone/>
            </a:pPr>
            <a:r>
              <a:rPr lang="en-GB" sz="2600" b="1" dirty="0" smtClean="0">
                <a:latin typeface="Comic Sans MS" pitchFamily="66" charset="0"/>
              </a:rPr>
              <a:t>	</a:t>
            </a:r>
          </a:p>
          <a:p>
            <a:pPr>
              <a:lnSpc>
                <a:spcPct val="170000"/>
              </a:lnSpc>
              <a:buNone/>
              <a:tabLst>
                <a:tab pos="2247900" algn="l"/>
              </a:tabLst>
            </a:pPr>
            <a:r>
              <a:rPr lang="en-GB" sz="2600" b="1" dirty="0" smtClean="0">
                <a:latin typeface="Comic Sans MS" pitchFamily="66" charset="0"/>
              </a:rPr>
              <a:t>	</a:t>
            </a:r>
            <a:r>
              <a:rPr lang="en-GB" b="1" dirty="0" smtClean="0">
                <a:latin typeface="Comic Sans MS" pitchFamily="66" charset="0"/>
              </a:rPr>
              <a:t>The programme has been designed by the Welsh Government to meet its objectives in terms of literacy, numeracy and reducing the impact of poverty on attainment, as well as three additional core areas that have been identified as priorities for newly qualified teachers (NQTs): additional learning needs, behaviour management and reflective practice.</a:t>
            </a:r>
            <a:endParaRPr lang="en-GB" b="1" dirty="0" smtClean="0">
              <a:solidFill>
                <a:schemeClr val="accent5">
                  <a:lumMod val="50000"/>
                </a:schemeClr>
              </a:solidFill>
              <a:latin typeface="Comic Sans MS" pitchFamily="66" charset="0"/>
            </a:endParaRPr>
          </a:p>
        </p:txBody>
      </p:sp>
      <p:pic>
        <p:nvPicPr>
          <p:cNvPr id="7" name="Picture 1" descr="LetterHead"/>
          <p:cNvPicPr>
            <a:picLocks noChangeAspect="1" noChangeArrowheads="1"/>
          </p:cNvPicPr>
          <p:nvPr/>
        </p:nvPicPr>
        <p:blipFill>
          <a:blip r:embed="rId3" cstate="print"/>
          <a:srcRect/>
          <a:stretch>
            <a:fillRect/>
          </a:stretch>
        </p:blipFill>
        <p:spPr bwMode="auto">
          <a:xfrm rot="16200000">
            <a:off x="-1233000" y="4358416"/>
            <a:ext cx="3600400" cy="589440"/>
          </a:xfrm>
          <a:prstGeom prst="rect">
            <a:avLst/>
          </a:prstGeom>
          <a:noFill/>
          <a:ln w="9525">
            <a:noFill/>
            <a:miter lim="800000"/>
            <a:headEnd/>
            <a:tailEnd/>
          </a:ln>
        </p:spPr>
      </p:pic>
      <p:pic>
        <p:nvPicPr>
          <p:cNvPr id="8" name="Picture 7" descr="PDIE.gif"/>
          <p:cNvPicPr>
            <a:picLocks noChangeAspect="1"/>
          </p:cNvPicPr>
          <p:nvPr/>
        </p:nvPicPr>
        <p:blipFill>
          <a:blip r:embed="rId4" cstate="print"/>
          <a:stretch>
            <a:fillRect/>
          </a:stretch>
        </p:blipFill>
        <p:spPr>
          <a:xfrm>
            <a:off x="198087" y="166679"/>
            <a:ext cx="1160274" cy="1599095"/>
          </a:xfrm>
          <a:prstGeom prst="rect">
            <a:avLst/>
          </a:prstGeom>
        </p:spPr>
      </p:pic>
    </p:spTree>
    <p:extLst>
      <p:ext uri="{BB962C8B-B14F-4D97-AF65-F5344CB8AC3E}">
        <p14:creationId xmlns:p14="http://schemas.microsoft.com/office/powerpoint/2010/main" val="532246968"/>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5395" name="Rectangle 3"/>
          <p:cNvSpPr>
            <a:spLocks noGrp="1" noChangeArrowheads="1"/>
          </p:cNvSpPr>
          <p:nvPr>
            <p:ph type="body" idx="1"/>
          </p:nvPr>
        </p:nvSpPr>
        <p:spPr>
          <a:xfrm>
            <a:off x="1208585" y="764705"/>
            <a:ext cx="8344659" cy="5884114"/>
          </a:xfrm>
          <a:noFill/>
          <a:ln/>
        </p:spPr>
        <p:txBody>
          <a:bodyPr lIns="92075" tIns="46038" rIns="92075" bIns="46038">
            <a:normAutofit/>
          </a:bodyPr>
          <a:lstStyle/>
          <a:p>
            <a:pPr>
              <a:lnSpc>
                <a:spcPct val="170000"/>
              </a:lnSpc>
              <a:buNone/>
              <a:tabLst>
                <a:tab pos="2247900" algn="l"/>
              </a:tabLst>
            </a:pPr>
            <a:r>
              <a:rPr lang="en-GB" sz="2600" b="1" dirty="0" smtClean="0">
                <a:latin typeface="Comic Sans MS" pitchFamily="66" charset="0"/>
              </a:rPr>
              <a:t>	</a:t>
            </a:r>
            <a:r>
              <a:rPr lang="en-GB" sz="2400" b="1" i="1" dirty="0" smtClean="0">
                <a:solidFill>
                  <a:schemeClr val="accent3">
                    <a:lumMod val="75000"/>
                  </a:schemeClr>
                </a:solidFill>
                <a:latin typeface="Comic Sans MS" pitchFamily="66" charset="0"/>
              </a:rPr>
              <a:t>The Welsh Government’s review of CPD in 2009/10 ‘may be construed as a lack of confidence in the ability of the teaching profession itself to generate consistent and coherent professional development that impacts on the leadership of schools and the learning of pupils in a cost effective way’</a:t>
            </a:r>
          </a:p>
          <a:p>
            <a:pPr>
              <a:lnSpc>
                <a:spcPct val="170000"/>
              </a:lnSpc>
              <a:buNone/>
              <a:tabLst>
                <a:tab pos="2247900" algn="l"/>
              </a:tabLst>
            </a:pPr>
            <a:endParaRPr lang="en-GB" sz="2800" b="1" i="1" dirty="0" smtClean="0">
              <a:solidFill>
                <a:schemeClr val="accent3">
                  <a:lumMod val="75000"/>
                </a:schemeClr>
              </a:solidFill>
              <a:latin typeface="Comic Sans MS" pitchFamily="66" charset="0"/>
            </a:endParaRPr>
          </a:p>
          <a:p>
            <a:pPr>
              <a:lnSpc>
                <a:spcPct val="170000"/>
              </a:lnSpc>
              <a:buNone/>
              <a:tabLst>
                <a:tab pos="2247900" algn="l"/>
              </a:tabLst>
            </a:pPr>
            <a:r>
              <a:rPr lang="en-GB" sz="1900" b="1" i="1" dirty="0" smtClean="0">
                <a:latin typeface="Comic Sans MS" pitchFamily="66" charset="0"/>
              </a:rPr>
              <a:t>Jones (2011) p761</a:t>
            </a:r>
          </a:p>
          <a:p>
            <a:pPr>
              <a:lnSpc>
                <a:spcPct val="170000"/>
              </a:lnSpc>
              <a:buNone/>
              <a:tabLst>
                <a:tab pos="2247900" algn="l"/>
              </a:tabLst>
            </a:pPr>
            <a:endParaRPr lang="en-GB" sz="2800" b="1" dirty="0" smtClean="0">
              <a:solidFill>
                <a:schemeClr val="accent5">
                  <a:lumMod val="50000"/>
                </a:schemeClr>
              </a:solidFill>
              <a:latin typeface="Comic Sans MS" pitchFamily="66" charset="0"/>
            </a:endParaRPr>
          </a:p>
        </p:txBody>
      </p:sp>
      <p:pic>
        <p:nvPicPr>
          <p:cNvPr id="7" name="Picture 1" descr="LetterHead"/>
          <p:cNvPicPr>
            <a:picLocks noChangeAspect="1" noChangeArrowheads="1"/>
          </p:cNvPicPr>
          <p:nvPr/>
        </p:nvPicPr>
        <p:blipFill>
          <a:blip r:embed="rId3" cstate="print"/>
          <a:srcRect/>
          <a:stretch>
            <a:fillRect/>
          </a:stretch>
        </p:blipFill>
        <p:spPr bwMode="auto">
          <a:xfrm rot="16200000">
            <a:off x="-1233000" y="4358416"/>
            <a:ext cx="3600400" cy="589440"/>
          </a:xfrm>
          <a:prstGeom prst="rect">
            <a:avLst/>
          </a:prstGeom>
          <a:noFill/>
          <a:ln w="9525">
            <a:noFill/>
            <a:miter lim="800000"/>
            <a:headEnd/>
            <a:tailEnd/>
          </a:ln>
        </p:spPr>
      </p:pic>
      <p:pic>
        <p:nvPicPr>
          <p:cNvPr id="8" name="Picture 7" descr="PDIE.gif"/>
          <p:cNvPicPr>
            <a:picLocks noChangeAspect="1"/>
          </p:cNvPicPr>
          <p:nvPr/>
        </p:nvPicPr>
        <p:blipFill>
          <a:blip r:embed="rId4" cstate="print"/>
          <a:stretch>
            <a:fillRect/>
          </a:stretch>
        </p:blipFill>
        <p:spPr>
          <a:xfrm>
            <a:off x="198087" y="166679"/>
            <a:ext cx="1160274" cy="1599095"/>
          </a:xfrm>
          <a:prstGeom prst="rect">
            <a:avLst/>
          </a:prstGeom>
        </p:spPr>
      </p:pic>
    </p:spTree>
    <p:extLst>
      <p:ext uri="{BB962C8B-B14F-4D97-AF65-F5344CB8AC3E}">
        <p14:creationId xmlns:p14="http://schemas.microsoft.com/office/powerpoint/2010/main" val="532246968"/>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3"/>
          <p:cNvSpPr>
            <a:spLocks noGrp="1" noChangeArrowheads="1"/>
          </p:cNvSpPr>
          <p:nvPr>
            <p:ph idx="1"/>
          </p:nvPr>
        </p:nvSpPr>
        <p:spPr>
          <a:xfrm>
            <a:off x="1208584" y="1340768"/>
            <a:ext cx="8352928" cy="4680520"/>
          </a:xfrm>
        </p:spPr>
        <p:txBody>
          <a:bodyPr>
            <a:normAutofit fontScale="55000" lnSpcReduction="20000"/>
          </a:bodyPr>
          <a:lstStyle/>
          <a:p>
            <a:pPr marL="574675" algn="ctr">
              <a:lnSpc>
                <a:spcPct val="200000"/>
              </a:lnSpc>
              <a:buNone/>
            </a:pPr>
            <a:r>
              <a:rPr lang="en-GB" sz="5900" b="1" dirty="0" smtClean="0">
                <a:latin typeface="Comic Sans MS" pitchFamily="66" charset="0"/>
              </a:rPr>
              <a:t>Potential implications (and current concerns) for the existence of non-WG funded Masters programmes in other universities in Wales</a:t>
            </a:r>
          </a:p>
          <a:p>
            <a:pPr marL="574675" algn="ctr">
              <a:lnSpc>
                <a:spcPct val="200000"/>
              </a:lnSpc>
              <a:buNone/>
            </a:pPr>
            <a:endParaRPr lang="en-GB" sz="7400" b="1" dirty="0" smtClean="0">
              <a:effectLst>
                <a:outerShdw blurRad="38100" dist="38100" dir="2700000" algn="tl">
                  <a:srgbClr val="000000"/>
                </a:outerShdw>
              </a:effectLst>
              <a:latin typeface="Comic Sans MS" pitchFamily="66" charset="0"/>
            </a:endParaRPr>
          </a:p>
          <a:p>
            <a:pPr marL="574675">
              <a:lnSpc>
                <a:spcPct val="200000"/>
              </a:lnSpc>
            </a:pPr>
            <a:endParaRPr lang="en-GB" sz="1600" dirty="0"/>
          </a:p>
        </p:txBody>
      </p:sp>
      <p:pic>
        <p:nvPicPr>
          <p:cNvPr id="3" name="Picture 2" descr="PDIE.gif"/>
          <p:cNvPicPr>
            <a:picLocks noChangeAspect="1"/>
          </p:cNvPicPr>
          <p:nvPr/>
        </p:nvPicPr>
        <p:blipFill>
          <a:blip r:embed="rId2" cstate="print"/>
          <a:stretch>
            <a:fillRect/>
          </a:stretch>
        </p:blipFill>
        <p:spPr>
          <a:xfrm>
            <a:off x="198087" y="166679"/>
            <a:ext cx="1160274" cy="1599095"/>
          </a:xfrm>
          <a:prstGeom prst="rect">
            <a:avLst/>
          </a:prstGeom>
        </p:spPr>
      </p:pic>
      <p:pic>
        <p:nvPicPr>
          <p:cNvPr id="4" name="Picture 1" descr="LetterHead"/>
          <p:cNvPicPr>
            <a:picLocks noChangeAspect="1" noChangeArrowheads="1"/>
          </p:cNvPicPr>
          <p:nvPr/>
        </p:nvPicPr>
        <p:blipFill>
          <a:blip r:embed="rId3" cstate="print"/>
          <a:srcRect/>
          <a:stretch>
            <a:fillRect/>
          </a:stretch>
        </p:blipFill>
        <p:spPr bwMode="auto">
          <a:xfrm rot="16200000">
            <a:off x="-1233000" y="4358416"/>
            <a:ext cx="3600400" cy="589440"/>
          </a:xfrm>
          <a:prstGeom prst="rect">
            <a:avLst/>
          </a:prstGeom>
          <a:noFill/>
          <a:ln w="9525">
            <a:noFill/>
            <a:miter lim="800000"/>
            <a:headEnd/>
            <a:tailEnd/>
          </a:ln>
        </p:spPr>
      </p:pic>
    </p:spTree>
    <p:extLst>
      <p:ext uri="{BB962C8B-B14F-4D97-AF65-F5344CB8AC3E}">
        <p14:creationId xmlns:p14="http://schemas.microsoft.com/office/powerpoint/2010/main" val="3476186371"/>
      </p:ext>
    </p:extLst>
  </p:cSld>
  <p:clrMapOvr>
    <a:masterClrMapping/>
  </p:clrMapOvr>
  <p:transition>
    <p:pull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5395" name="Rectangle 3"/>
          <p:cNvSpPr>
            <a:spLocks noGrp="1" noChangeArrowheads="1"/>
          </p:cNvSpPr>
          <p:nvPr>
            <p:ph type="body" idx="1"/>
          </p:nvPr>
        </p:nvSpPr>
        <p:spPr>
          <a:xfrm>
            <a:off x="1784648" y="548680"/>
            <a:ext cx="7704856" cy="5956122"/>
          </a:xfrm>
          <a:noFill/>
          <a:ln/>
        </p:spPr>
        <p:txBody>
          <a:bodyPr lIns="92075" tIns="46038" rIns="92075" bIns="46038">
            <a:normAutofit/>
          </a:bodyPr>
          <a:lstStyle/>
          <a:p>
            <a:pPr>
              <a:lnSpc>
                <a:spcPct val="170000"/>
              </a:lnSpc>
              <a:buNone/>
            </a:pPr>
            <a:r>
              <a:rPr lang="en-GB" sz="2800" b="1" dirty="0" smtClean="0">
                <a:solidFill>
                  <a:srgbClr val="FF0000"/>
                </a:solidFill>
                <a:latin typeface="Comic Sans MS" pitchFamily="66" charset="0"/>
              </a:rPr>
              <a:t>Wales: professional demographics</a:t>
            </a:r>
          </a:p>
          <a:p>
            <a:pPr>
              <a:lnSpc>
                <a:spcPct val="170000"/>
              </a:lnSpc>
              <a:buNone/>
            </a:pPr>
            <a:r>
              <a:rPr lang="en-GB" sz="2000" b="1" dirty="0" smtClean="0">
                <a:solidFill>
                  <a:srgbClr val="000099"/>
                </a:solidFill>
                <a:latin typeface="Comic Sans MS" pitchFamily="66" charset="0"/>
              </a:rPr>
              <a:t>Teacher Age in Wales (GTCW March 2012):</a:t>
            </a:r>
          </a:p>
          <a:p>
            <a:pPr>
              <a:lnSpc>
                <a:spcPct val="170000"/>
              </a:lnSpc>
              <a:buNone/>
            </a:pPr>
            <a:endParaRPr lang="en-GB" sz="2000" b="1" dirty="0" smtClean="0">
              <a:solidFill>
                <a:srgbClr val="000099"/>
              </a:solidFill>
              <a:latin typeface="Comic Sans MS" pitchFamily="66" charset="0"/>
            </a:endParaRPr>
          </a:p>
          <a:p>
            <a:pPr>
              <a:lnSpc>
                <a:spcPct val="80000"/>
              </a:lnSpc>
              <a:buNone/>
            </a:pPr>
            <a:endParaRPr lang="en-GB" sz="2000" b="1" dirty="0">
              <a:latin typeface="Comic Sans MS" pitchFamily="66" charset="0"/>
            </a:endParaRPr>
          </a:p>
        </p:txBody>
      </p:sp>
      <p:pic>
        <p:nvPicPr>
          <p:cNvPr id="4" name="Picture 2" descr="http://www.webwales.com/wp-content/uploads/2007/12/wales-road-map.jpg"/>
          <p:cNvPicPr>
            <a:picLocks noChangeAspect="1" noChangeArrowheads="1"/>
          </p:cNvPicPr>
          <p:nvPr/>
        </p:nvPicPr>
        <p:blipFill>
          <a:blip r:embed="rId3" cstate="print"/>
          <a:srcRect/>
          <a:stretch>
            <a:fillRect/>
          </a:stretch>
        </p:blipFill>
        <p:spPr bwMode="auto">
          <a:xfrm>
            <a:off x="8121352" y="260648"/>
            <a:ext cx="1601165" cy="1800200"/>
          </a:xfrm>
          <a:prstGeom prst="rect">
            <a:avLst/>
          </a:prstGeom>
          <a:noFill/>
        </p:spPr>
      </p:pic>
      <p:graphicFrame>
        <p:nvGraphicFramePr>
          <p:cNvPr id="6" name="Chart 5"/>
          <p:cNvGraphicFramePr/>
          <p:nvPr/>
        </p:nvGraphicFramePr>
        <p:xfrm>
          <a:off x="1640632" y="2204864"/>
          <a:ext cx="6604000" cy="4402667"/>
        </p:xfrm>
        <a:graphic>
          <a:graphicData uri="http://schemas.openxmlformats.org/drawingml/2006/chart">
            <c:chart xmlns:c="http://schemas.openxmlformats.org/drawingml/2006/chart" xmlns:r="http://schemas.openxmlformats.org/officeDocument/2006/relationships" r:id="rId4"/>
          </a:graphicData>
        </a:graphic>
      </p:graphicFrame>
      <p:pic>
        <p:nvPicPr>
          <p:cNvPr id="9" name="Picture 1" descr="LetterHead"/>
          <p:cNvPicPr>
            <a:picLocks noChangeAspect="1" noChangeArrowheads="1"/>
          </p:cNvPicPr>
          <p:nvPr/>
        </p:nvPicPr>
        <p:blipFill>
          <a:blip r:embed="rId5" cstate="print"/>
          <a:srcRect/>
          <a:stretch>
            <a:fillRect/>
          </a:stretch>
        </p:blipFill>
        <p:spPr bwMode="auto">
          <a:xfrm rot="16200000">
            <a:off x="-1233000" y="4358416"/>
            <a:ext cx="3600400" cy="589440"/>
          </a:xfrm>
          <a:prstGeom prst="rect">
            <a:avLst/>
          </a:prstGeom>
          <a:noFill/>
          <a:ln w="9525">
            <a:noFill/>
            <a:miter lim="800000"/>
            <a:headEnd/>
            <a:tailEnd/>
          </a:ln>
        </p:spPr>
      </p:pic>
      <p:pic>
        <p:nvPicPr>
          <p:cNvPr id="10" name="Picture 9" descr="PDIE.gif"/>
          <p:cNvPicPr>
            <a:picLocks noChangeAspect="1"/>
          </p:cNvPicPr>
          <p:nvPr/>
        </p:nvPicPr>
        <p:blipFill>
          <a:blip r:embed="rId6" cstate="print"/>
          <a:stretch>
            <a:fillRect/>
          </a:stretch>
        </p:blipFill>
        <p:spPr>
          <a:xfrm>
            <a:off x="198087" y="166679"/>
            <a:ext cx="1160274" cy="1599095"/>
          </a:xfrm>
          <a:prstGeom prst="rect">
            <a:avLst/>
          </a:prstGeom>
        </p:spPr>
      </p:pic>
      <p:grpSp>
        <p:nvGrpSpPr>
          <p:cNvPr id="7" name="Group 6"/>
          <p:cNvGrpSpPr/>
          <p:nvPr/>
        </p:nvGrpSpPr>
        <p:grpSpPr>
          <a:xfrm>
            <a:off x="6465168" y="3501008"/>
            <a:ext cx="3096344" cy="2304256"/>
            <a:chOff x="6609184" y="4149080"/>
            <a:chExt cx="3096344" cy="2304256"/>
          </a:xfrm>
        </p:grpSpPr>
        <p:graphicFrame>
          <p:nvGraphicFramePr>
            <p:cNvPr id="8" name="Chart 7"/>
            <p:cNvGraphicFramePr/>
            <p:nvPr/>
          </p:nvGraphicFramePr>
          <p:xfrm>
            <a:off x="6609184" y="4149080"/>
            <a:ext cx="3096344" cy="2304256"/>
          </p:xfrm>
          <a:graphic>
            <a:graphicData uri="http://schemas.openxmlformats.org/drawingml/2006/chart">
              <c:chart xmlns:c="http://schemas.openxmlformats.org/drawingml/2006/chart" xmlns:r="http://schemas.openxmlformats.org/officeDocument/2006/relationships" r:id="rId7"/>
            </a:graphicData>
          </a:graphic>
        </p:graphicFrame>
        <p:sp>
          <p:nvSpPr>
            <p:cNvPr id="11" name="TextBox 10"/>
            <p:cNvSpPr txBox="1"/>
            <p:nvPr/>
          </p:nvSpPr>
          <p:spPr>
            <a:xfrm>
              <a:off x="8337376" y="4797152"/>
              <a:ext cx="504056" cy="369332"/>
            </a:xfrm>
            <a:prstGeom prst="rect">
              <a:avLst/>
            </a:prstGeom>
            <a:noFill/>
          </p:spPr>
          <p:txBody>
            <a:bodyPr wrap="square" rtlCol="0">
              <a:spAutoFit/>
            </a:bodyPr>
            <a:lstStyle/>
            <a:p>
              <a:r>
                <a:rPr lang="en-GB" sz="1800" b="1" dirty="0" smtClean="0">
                  <a:latin typeface="Comic Sans MS" pitchFamily="66" charset="0"/>
                </a:rPr>
                <a:t>M</a:t>
              </a:r>
              <a:endParaRPr lang="en-GB" sz="1800" b="1" dirty="0">
                <a:latin typeface="Comic Sans MS" pitchFamily="66" charset="0"/>
              </a:endParaRPr>
            </a:p>
          </p:txBody>
        </p:sp>
        <p:sp>
          <p:nvSpPr>
            <p:cNvPr id="12" name="TextBox 11"/>
            <p:cNvSpPr txBox="1"/>
            <p:nvPr/>
          </p:nvSpPr>
          <p:spPr>
            <a:xfrm>
              <a:off x="7329264" y="5229200"/>
              <a:ext cx="504056" cy="369332"/>
            </a:xfrm>
            <a:prstGeom prst="rect">
              <a:avLst/>
            </a:prstGeom>
            <a:noFill/>
          </p:spPr>
          <p:txBody>
            <a:bodyPr wrap="square" rtlCol="0">
              <a:spAutoFit/>
            </a:bodyPr>
            <a:lstStyle/>
            <a:p>
              <a:r>
                <a:rPr lang="en-GB" sz="1800" b="1" dirty="0" smtClean="0">
                  <a:latin typeface="Comic Sans MS" pitchFamily="66" charset="0"/>
                </a:rPr>
                <a:t>F</a:t>
              </a:r>
              <a:endParaRPr lang="en-GB" sz="1800" b="1" dirty="0">
                <a:latin typeface="Comic Sans MS" pitchFamily="66" charset="0"/>
              </a:endParaRPr>
            </a:p>
          </p:txBody>
        </p:sp>
      </p:gr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2072680" y="1484784"/>
            <a:ext cx="6914902" cy="2880320"/>
          </a:xfrm>
        </p:spPr>
        <p:txBody>
          <a:bodyPr>
            <a:normAutofit fontScale="62500" lnSpcReduction="20000"/>
          </a:bodyPr>
          <a:lstStyle/>
          <a:p>
            <a:pPr algn="ctr">
              <a:lnSpc>
                <a:spcPct val="170000"/>
              </a:lnSpc>
            </a:pPr>
            <a:r>
              <a:rPr lang="en-GB" sz="9600" b="1" dirty="0" smtClean="0">
                <a:solidFill>
                  <a:srgbClr val="C00000"/>
                </a:solidFill>
                <a:latin typeface="Comic Sans MS" pitchFamily="66" charset="0"/>
              </a:rPr>
              <a:t>Evaluation of Impact</a:t>
            </a:r>
            <a:endParaRPr lang="en-GB" sz="9600" dirty="0">
              <a:solidFill>
                <a:srgbClr val="002060"/>
              </a:solidFill>
              <a:latin typeface="Comic Sans MS" pitchFamily="66" charset="0"/>
            </a:endParaRPr>
          </a:p>
        </p:txBody>
      </p:sp>
      <p:pic>
        <p:nvPicPr>
          <p:cNvPr id="5" name="Picture 4" descr="PDIE.gif"/>
          <p:cNvPicPr>
            <a:picLocks noChangeAspect="1"/>
          </p:cNvPicPr>
          <p:nvPr/>
        </p:nvPicPr>
        <p:blipFill>
          <a:blip r:embed="rId2" cstate="print"/>
          <a:stretch>
            <a:fillRect/>
          </a:stretch>
        </p:blipFill>
        <p:spPr>
          <a:xfrm>
            <a:off x="198087" y="166679"/>
            <a:ext cx="1160274" cy="1599095"/>
          </a:xfrm>
          <a:prstGeom prst="rect">
            <a:avLst/>
          </a:prstGeom>
        </p:spPr>
      </p:pic>
      <p:pic>
        <p:nvPicPr>
          <p:cNvPr id="7" name="Picture 1" descr="LetterHead"/>
          <p:cNvPicPr>
            <a:picLocks noChangeAspect="1" noChangeArrowheads="1"/>
          </p:cNvPicPr>
          <p:nvPr/>
        </p:nvPicPr>
        <p:blipFill>
          <a:blip r:embed="rId3" cstate="print"/>
          <a:srcRect/>
          <a:stretch>
            <a:fillRect/>
          </a:stretch>
        </p:blipFill>
        <p:spPr bwMode="auto">
          <a:xfrm rot="16200000">
            <a:off x="-1233000" y="4358416"/>
            <a:ext cx="3600400" cy="589440"/>
          </a:xfrm>
          <a:prstGeom prst="rect">
            <a:avLst/>
          </a:prstGeom>
          <a:noFill/>
          <a:ln w="9525">
            <a:noFill/>
            <a:miter lim="800000"/>
            <a:headEnd/>
            <a:tailEnd/>
          </a:ln>
        </p:spPr>
      </p:pic>
    </p:spTree>
    <p:extLst>
      <p:ext uri="{BB962C8B-B14F-4D97-AF65-F5344CB8AC3E}">
        <p14:creationId xmlns:p14="http://schemas.microsoft.com/office/powerpoint/2010/main" val="117176932"/>
      </p:ext>
    </p:extLst>
  </p:cSld>
  <p:clrMapOvr>
    <a:masterClrMapping/>
  </p:clrMapOvr>
  <p:transition>
    <p:pull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1928664" y="404664"/>
            <a:ext cx="7560840" cy="5832648"/>
          </a:xfrm>
        </p:spPr>
        <p:txBody>
          <a:bodyPr>
            <a:normAutofit lnSpcReduction="10000"/>
          </a:bodyPr>
          <a:lstStyle/>
          <a:p>
            <a:pPr>
              <a:lnSpc>
                <a:spcPct val="150000"/>
              </a:lnSpc>
            </a:pPr>
            <a:r>
              <a:rPr lang="en-GB" sz="2000" dirty="0" smtClean="0">
                <a:solidFill>
                  <a:schemeClr val="tx1"/>
                </a:solidFill>
                <a:latin typeface="Comic Sans MS" pitchFamily="66" charset="0"/>
              </a:rPr>
              <a:t>Focus:</a:t>
            </a:r>
          </a:p>
          <a:p>
            <a:pPr>
              <a:lnSpc>
                <a:spcPct val="150000"/>
              </a:lnSpc>
              <a:buFont typeface="Wingdings" pitchFamily="2" charset="2"/>
              <a:buChar char="Ø"/>
            </a:pPr>
            <a:r>
              <a:rPr lang="en-GB" sz="2400" dirty="0" smtClean="0">
                <a:solidFill>
                  <a:srgbClr val="FF0000"/>
                </a:solidFill>
                <a:latin typeface="Comic Sans MS" pitchFamily="66" charset="0"/>
              </a:rPr>
              <a:t>     Approaches to Masters     </a:t>
            </a:r>
          </a:p>
          <a:p>
            <a:pPr>
              <a:lnSpc>
                <a:spcPct val="150000"/>
              </a:lnSpc>
              <a:buFont typeface="Wingdings" pitchFamily="2" charset="2"/>
              <a:buChar char="Ø"/>
            </a:pPr>
            <a:r>
              <a:rPr lang="en-GB" sz="2400" dirty="0" smtClean="0">
                <a:solidFill>
                  <a:srgbClr val="002060"/>
                </a:solidFill>
                <a:latin typeface="Comic Sans MS" pitchFamily="66" charset="0"/>
              </a:rPr>
              <a:t>     ‘Professional Development’ and ‘Professional </a:t>
            </a:r>
          </a:p>
          <a:p>
            <a:pPr>
              <a:lnSpc>
                <a:spcPct val="150000"/>
              </a:lnSpc>
            </a:pPr>
            <a:r>
              <a:rPr lang="en-GB" sz="2400" dirty="0" smtClean="0">
                <a:solidFill>
                  <a:srgbClr val="002060"/>
                </a:solidFill>
                <a:latin typeface="Comic Sans MS" pitchFamily="66" charset="0"/>
              </a:rPr>
              <a:t>	Learning’</a:t>
            </a:r>
          </a:p>
          <a:p>
            <a:pPr>
              <a:lnSpc>
                <a:spcPct val="150000"/>
              </a:lnSpc>
              <a:buFont typeface="Wingdings" pitchFamily="2" charset="2"/>
              <a:buChar char="Ø"/>
            </a:pPr>
            <a:r>
              <a:rPr lang="en-GB" sz="2400" dirty="0" smtClean="0">
                <a:solidFill>
                  <a:srgbClr val="002060"/>
                </a:solidFill>
                <a:latin typeface="Comic Sans MS" pitchFamily="66" charset="0"/>
              </a:rPr>
              <a:t>     </a:t>
            </a:r>
            <a:r>
              <a:rPr lang="en-GB" sz="2400" dirty="0" smtClean="0">
                <a:solidFill>
                  <a:srgbClr val="FF0000"/>
                </a:solidFill>
                <a:latin typeface="Comic Sans MS" pitchFamily="66" charset="0"/>
              </a:rPr>
              <a:t>How Masters work aligns with models of </a:t>
            </a:r>
          </a:p>
          <a:p>
            <a:pPr>
              <a:lnSpc>
                <a:spcPct val="150000"/>
              </a:lnSpc>
            </a:pPr>
            <a:r>
              <a:rPr lang="en-GB" sz="2400" dirty="0" smtClean="0">
                <a:solidFill>
                  <a:srgbClr val="FF0000"/>
                </a:solidFill>
                <a:latin typeface="Comic Sans MS" pitchFamily="66" charset="0"/>
              </a:rPr>
              <a:t>	professional development </a:t>
            </a:r>
          </a:p>
          <a:p>
            <a:pPr>
              <a:lnSpc>
                <a:spcPct val="150000"/>
              </a:lnSpc>
              <a:buFont typeface="Wingdings" pitchFamily="2" charset="2"/>
              <a:buChar char="Ø"/>
            </a:pPr>
            <a:r>
              <a:rPr lang="en-GB" sz="2400" dirty="0" smtClean="0">
                <a:solidFill>
                  <a:srgbClr val="FF0000"/>
                </a:solidFill>
                <a:latin typeface="Comic Sans MS" pitchFamily="66" charset="0"/>
              </a:rPr>
              <a:t>     </a:t>
            </a:r>
            <a:r>
              <a:rPr lang="en-GB" sz="2400" dirty="0" smtClean="0">
                <a:solidFill>
                  <a:srgbClr val="002060"/>
                </a:solidFill>
                <a:latin typeface="Comic Sans MS" pitchFamily="66" charset="0"/>
              </a:rPr>
              <a:t>Masters as an academic award as distinct from </a:t>
            </a:r>
          </a:p>
          <a:p>
            <a:pPr>
              <a:lnSpc>
                <a:spcPct val="150000"/>
              </a:lnSpc>
            </a:pPr>
            <a:r>
              <a:rPr lang="en-GB" sz="2400" dirty="0" smtClean="0">
                <a:solidFill>
                  <a:srgbClr val="002060"/>
                </a:solidFill>
                <a:latin typeface="Comic Sans MS" pitchFamily="66" charset="0"/>
              </a:rPr>
              <a:t>	professional learning at M level</a:t>
            </a:r>
          </a:p>
          <a:p>
            <a:pPr>
              <a:lnSpc>
                <a:spcPct val="150000"/>
              </a:lnSpc>
              <a:buFont typeface="Wingdings" pitchFamily="2" charset="2"/>
              <a:buChar char="Ø"/>
            </a:pPr>
            <a:r>
              <a:rPr lang="en-GB" sz="2400" dirty="0" smtClean="0">
                <a:solidFill>
                  <a:srgbClr val="FF0000"/>
                </a:solidFill>
                <a:latin typeface="Comic Sans MS" pitchFamily="66" charset="0"/>
              </a:rPr>
              <a:t>     The Welsh ‘Masters in Educational Practice’</a:t>
            </a:r>
          </a:p>
          <a:p>
            <a:pPr>
              <a:lnSpc>
                <a:spcPct val="150000"/>
              </a:lnSpc>
              <a:buFont typeface="Wingdings" pitchFamily="2" charset="2"/>
              <a:buChar char="Ø"/>
            </a:pPr>
            <a:r>
              <a:rPr lang="en-GB" sz="2400" dirty="0" smtClean="0">
                <a:solidFill>
                  <a:srgbClr val="002060"/>
                </a:solidFill>
                <a:latin typeface="Comic Sans MS" pitchFamily="66" charset="0"/>
              </a:rPr>
              <a:t>     Current tensions and issues </a:t>
            </a:r>
          </a:p>
        </p:txBody>
      </p:sp>
      <p:pic>
        <p:nvPicPr>
          <p:cNvPr id="7" name="Picture 1" descr="LetterHead"/>
          <p:cNvPicPr>
            <a:picLocks noChangeAspect="1" noChangeArrowheads="1"/>
          </p:cNvPicPr>
          <p:nvPr/>
        </p:nvPicPr>
        <p:blipFill>
          <a:blip r:embed="rId2" cstate="print"/>
          <a:srcRect/>
          <a:stretch>
            <a:fillRect/>
          </a:stretch>
        </p:blipFill>
        <p:spPr bwMode="auto">
          <a:xfrm rot="16200000">
            <a:off x="-1233000" y="4358416"/>
            <a:ext cx="3600400" cy="589440"/>
          </a:xfrm>
          <a:prstGeom prst="rect">
            <a:avLst/>
          </a:prstGeom>
          <a:noFill/>
          <a:ln w="9525">
            <a:noFill/>
            <a:miter lim="800000"/>
            <a:headEnd/>
            <a:tailEnd/>
          </a:ln>
        </p:spPr>
      </p:pic>
      <p:pic>
        <p:nvPicPr>
          <p:cNvPr id="8" name="Picture 7" descr="PDIE.gif"/>
          <p:cNvPicPr>
            <a:picLocks noChangeAspect="1"/>
          </p:cNvPicPr>
          <p:nvPr/>
        </p:nvPicPr>
        <p:blipFill>
          <a:blip r:embed="rId3" cstate="print"/>
          <a:stretch>
            <a:fillRect/>
          </a:stretch>
        </p:blipFill>
        <p:spPr>
          <a:xfrm>
            <a:off x="198087" y="166679"/>
            <a:ext cx="1160274" cy="1599095"/>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1928664" y="404664"/>
            <a:ext cx="7560840" cy="5832648"/>
          </a:xfrm>
        </p:spPr>
        <p:txBody>
          <a:bodyPr>
            <a:normAutofit fontScale="62500" lnSpcReduction="20000"/>
          </a:bodyPr>
          <a:lstStyle/>
          <a:p>
            <a:pPr algn="ctr"/>
            <a:endParaRPr lang="en-GB" sz="2400" dirty="0" smtClean="0">
              <a:latin typeface="Comic Sans MS" pitchFamily="66" charset="0"/>
            </a:endParaRPr>
          </a:p>
          <a:p>
            <a:pPr>
              <a:lnSpc>
                <a:spcPct val="150000"/>
              </a:lnSpc>
            </a:pPr>
            <a:r>
              <a:rPr lang="en-GB" sz="2800" dirty="0" smtClean="0">
                <a:solidFill>
                  <a:schemeClr val="tx1"/>
                </a:solidFill>
                <a:latin typeface="Comic Sans MS" pitchFamily="66" charset="0"/>
              </a:rPr>
              <a:t>Tensions:</a:t>
            </a:r>
          </a:p>
          <a:p>
            <a:pPr>
              <a:lnSpc>
                <a:spcPct val="150000"/>
              </a:lnSpc>
            </a:pPr>
            <a:r>
              <a:rPr lang="en-GB" sz="2800" dirty="0" smtClean="0">
                <a:solidFill>
                  <a:srgbClr val="C00000"/>
                </a:solidFill>
                <a:latin typeface="Comic Sans MS" pitchFamily="66" charset="0"/>
              </a:rPr>
              <a:t>Funding</a:t>
            </a:r>
            <a:r>
              <a:rPr lang="en-GB" sz="2800" dirty="0" smtClean="0">
                <a:solidFill>
                  <a:srgbClr val="002060"/>
                </a:solidFill>
                <a:latin typeface="Comic Sans MS" pitchFamily="66" charset="0"/>
              </a:rPr>
              <a:t> (who pays?) (secondment; institutional; individual) </a:t>
            </a:r>
          </a:p>
          <a:p>
            <a:pPr>
              <a:lnSpc>
                <a:spcPct val="150000"/>
              </a:lnSpc>
            </a:pPr>
            <a:r>
              <a:rPr lang="en-GB" sz="2800" dirty="0" smtClean="0">
                <a:solidFill>
                  <a:srgbClr val="FF0000"/>
                </a:solidFill>
                <a:latin typeface="Comic Sans MS" pitchFamily="66" charset="0"/>
              </a:rPr>
              <a:t>‘Real costing’ </a:t>
            </a:r>
            <a:r>
              <a:rPr lang="en-GB" sz="2800" dirty="0" smtClean="0">
                <a:solidFill>
                  <a:srgbClr val="002060"/>
                </a:solidFill>
                <a:latin typeface="Comic Sans MS" pitchFamily="66" charset="0"/>
              </a:rPr>
              <a:t>(part-time credits </a:t>
            </a:r>
            <a:r>
              <a:rPr lang="en-GB" sz="2800" dirty="0" err="1" smtClean="0">
                <a:solidFill>
                  <a:srgbClr val="002060"/>
                </a:solidFill>
                <a:latin typeface="Comic Sans MS" pitchFamily="66" charset="0"/>
              </a:rPr>
              <a:t>cf</a:t>
            </a:r>
            <a:r>
              <a:rPr lang="en-GB" sz="2800" dirty="0" smtClean="0">
                <a:solidFill>
                  <a:srgbClr val="002060"/>
                </a:solidFill>
                <a:latin typeface="Comic Sans MS" pitchFamily="66" charset="0"/>
              </a:rPr>
              <a:t> full time credits @£9,000 pa)</a:t>
            </a:r>
          </a:p>
          <a:p>
            <a:pPr>
              <a:lnSpc>
                <a:spcPct val="150000"/>
              </a:lnSpc>
            </a:pPr>
            <a:r>
              <a:rPr lang="en-GB" sz="2800" dirty="0" smtClean="0">
                <a:solidFill>
                  <a:srgbClr val="002060"/>
                </a:solidFill>
                <a:latin typeface="Comic Sans MS" pitchFamily="66" charset="0"/>
              </a:rPr>
              <a:t>Individual or institutional return on investment (</a:t>
            </a:r>
            <a:r>
              <a:rPr lang="en-GB" sz="2800" dirty="0" smtClean="0">
                <a:solidFill>
                  <a:srgbClr val="C00000"/>
                </a:solidFill>
                <a:latin typeface="Comic Sans MS" pitchFamily="66" charset="0"/>
              </a:rPr>
              <a:t>impact</a:t>
            </a:r>
            <a:r>
              <a:rPr lang="en-GB" sz="2800" dirty="0" smtClean="0">
                <a:solidFill>
                  <a:srgbClr val="002060"/>
                </a:solidFill>
                <a:latin typeface="Comic Sans MS" pitchFamily="66" charset="0"/>
              </a:rPr>
              <a:t>)</a:t>
            </a:r>
          </a:p>
          <a:p>
            <a:pPr>
              <a:lnSpc>
                <a:spcPct val="150000"/>
              </a:lnSpc>
            </a:pPr>
            <a:r>
              <a:rPr lang="en-GB" sz="2800" dirty="0" smtClean="0">
                <a:solidFill>
                  <a:srgbClr val="C00000"/>
                </a:solidFill>
                <a:latin typeface="Comic Sans MS" pitchFamily="66" charset="0"/>
              </a:rPr>
              <a:t>Sustainable</a:t>
            </a:r>
            <a:r>
              <a:rPr lang="en-GB" sz="2800" dirty="0" smtClean="0">
                <a:solidFill>
                  <a:srgbClr val="002060"/>
                </a:solidFill>
                <a:latin typeface="Comic Sans MS" pitchFamily="66" charset="0"/>
              </a:rPr>
              <a:t> return  (one-off award or embedding of knowledge / skills/ attitude to professional learning)</a:t>
            </a:r>
          </a:p>
          <a:p>
            <a:pPr>
              <a:lnSpc>
                <a:spcPct val="150000"/>
              </a:lnSpc>
            </a:pPr>
            <a:endParaRPr lang="en-GB" sz="2800" dirty="0" smtClean="0">
              <a:solidFill>
                <a:srgbClr val="002060"/>
              </a:solidFill>
              <a:latin typeface="Comic Sans MS" pitchFamily="66" charset="0"/>
            </a:endParaRPr>
          </a:p>
          <a:p>
            <a:pPr>
              <a:lnSpc>
                <a:spcPct val="150000"/>
              </a:lnSpc>
            </a:pPr>
            <a:r>
              <a:rPr lang="en-GB" sz="2800" dirty="0" smtClean="0">
                <a:solidFill>
                  <a:srgbClr val="002060"/>
                </a:solidFill>
                <a:latin typeface="Comic Sans MS" pitchFamily="66" charset="0"/>
              </a:rPr>
              <a:t>University led: HE/practitioner ‘</a:t>
            </a:r>
            <a:r>
              <a:rPr lang="en-GB" sz="2800" dirty="0" smtClean="0">
                <a:solidFill>
                  <a:srgbClr val="C00000"/>
                </a:solidFill>
                <a:latin typeface="Comic Sans MS" pitchFamily="66" charset="0"/>
              </a:rPr>
              <a:t>fault lines</a:t>
            </a:r>
            <a:r>
              <a:rPr lang="en-GB" sz="2800" dirty="0" smtClean="0">
                <a:solidFill>
                  <a:srgbClr val="002060"/>
                </a:solidFill>
                <a:latin typeface="Comic Sans MS" pitchFamily="66" charset="0"/>
              </a:rPr>
              <a:t>’ (Jones 2011) – linguistic, rigour, research-informed, university ‘guardians of standards’ through traditional approaches to QA (validation, academic learning outcomes, external examiner verification)</a:t>
            </a:r>
          </a:p>
          <a:p>
            <a:pPr>
              <a:lnSpc>
                <a:spcPct val="150000"/>
              </a:lnSpc>
            </a:pPr>
            <a:r>
              <a:rPr lang="en-GB" sz="2800" dirty="0" smtClean="0">
                <a:solidFill>
                  <a:srgbClr val="002060"/>
                </a:solidFill>
                <a:latin typeface="Comic Sans MS" pitchFamily="66" charset="0"/>
              </a:rPr>
              <a:t>Optional or contractual </a:t>
            </a:r>
            <a:r>
              <a:rPr lang="en-GB" sz="2800" dirty="0" smtClean="0">
                <a:solidFill>
                  <a:srgbClr val="C00000"/>
                </a:solidFill>
                <a:latin typeface="Comic Sans MS" pitchFamily="66" charset="0"/>
              </a:rPr>
              <a:t>requirement</a:t>
            </a:r>
            <a:r>
              <a:rPr lang="en-GB" sz="2800" dirty="0" smtClean="0">
                <a:solidFill>
                  <a:srgbClr val="002060"/>
                </a:solidFill>
                <a:latin typeface="Comic Sans MS" pitchFamily="66" charset="0"/>
              </a:rPr>
              <a:t>; salary / budget implications (USA states; Scottish Charter Teacher; MTL)</a:t>
            </a:r>
          </a:p>
          <a:p>
            <a:pPr>
              <a:lnSpc>
                <a:spcPct val="150000"/>
              </a:lnSpc>
            </a:pPr>
            <a:endParaRPr lang="en-GB" sz="2800" dirty="0" smtClean="0">
              <a:solidFill>
                <a:srgbClr val="002060"/>
              </a:solidFill>
              <a:latin typeface="Comic Sans MS" pitchFamily="66" charset="0"/>
            </a:endParaRPr>
          </a:p>
        </p:txBody>
      </p:sp>
      <p:pic>
        <p:nvPicPr>
          <p:cNvPr id="7" name="Picture 1" descr="LetterHead"/>
          <p:cNvPicPr>
            <a:picLocks noChangeAspect="1" noChangeArrowheads="1"/>
          </p:cNvPicPr>
          <p:nvPr/>
        </p:nvPicPr>
        <p:blipFill>
          <a:blip r:embed="rId2" cstate="print"/>
          <a:srcRect/>
          <a:stretch>
            <a:fillRect/>
          </a:stretch>
        </p:blipFill>
        <p:spPr bwMode="auto">
          <a:xfrm rot="16200000">
            <a:off x="-1233000" y="4358416"/>
            <a:ext cx="3600400" cy="589440"/>
          </a:xfrm>
          <a:prstGeom prst="rect">
            <a:avLst/>
          </a:prstGeom>
          <a:noFill/>
          <a:ln w="9525">
            <a:noFill/>
            <a:miter lim="800000"/>
            <a:headEnd/>
            <a:tailEnd/>
          </a:ln>
        </p:spPr>
      </p:pic>
      <p:pic>
        <p:nvPicPr>
          <p:cNvPr id="8" name="Picture 7" descr="PDIE.gif"/>
          <p:cNvPicPr>
            <a:picLocks noChangeAspect="1"/>
          </p:cNvPicPr>
          <p:nvPr/>
        </p:nvPicPr>
        <p:blipFill>
          <a:blip r:embed="rId3" cstate="print"/>
          <a:stretch>
            <a:fillRect/>
          </a:stretch>
        </p:blipFill>
        <p:spPr>
          <a:xfrm>
            <a:off x="198087" y="166679"/>
            <a:ext cx="1160274" cy="1599095"/>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2072680" y="836712"/>
            <a:ext cx="6914902" cy="4752528"/>
          </a:xfrm>
        </p:spPr>
        <p:txBody>
          <a:bodyPr>
            <a:normAutofit fontScale="25000" lnSpcReduction="20000"/>
          </a:bodyPr>
          <a:lstStyle/>
          <a:p>
            <a:pPr>
              <a:lnSpc>
                <a:spcPct val="170000"/>
              </a:lnSpc>
            </a:pPr>
            <a:r>
              <a:rPr lang="en-GB" sz="8000" b="1" dirty="0" smtClean="0">
                <a:solidFill>
                  <a:srgbClr val="C00000"/>
                </a:solidFill>
                <a:latin typeface="Comic Sans MS" pitchFamily="66" charset="0"/>
              </a:rPr>
              <a:t>We shouldn’t just be asking whether teachers should have a Masters degree – but what difference this will make to teaching &amp; learning – (and for </a:t>
            </a:r>
            <a:r>
              <a:rPr lang="en-GB" sz="8000" b="1" i="1" dirty="0" smtClean="0">
                <a:solidFill>
                  <a:schemeClr val="accent6">
                    <a:lumMod val="50000"/>
                  </a:schemeClr>
                </a:solidFill>
                <a:latin typeface="Comic Sans MS" pitchFamily="66" charset="0"/>
              </a:rPr>
              <a:t>teacher learning</a:t>
            </a:r>
            <a:r>
              <a:rPr lang="en-GB" sz="8000" b="1" dirty="0" smtClean="0">
                <a:solidFill>
                  <a:srgbClr val="C00000"/>
                </a:solidFill>
                <a:latin typeface="Comic Sans MS" pitchFamily="66" charset="0"/>
              </a:rPr>
              <a:t> &amp; </a:t>
            </a:r>
            <a:r>
              <a:rPr lang="en-GB" sz="8000" b="1" i="1" dirty="0" smtClean="0">
                <a:solidFill>
                  <a:schemeClr val="accent6">
                    <a:lumMod val="50000"/>
                  </a:schemeClr>
                </a:solidFill>
                <a:latin typeface="Comic Sans MS" pitchFamily="66" charset="0"/>
              </a:rPr>
              <a:t>pupil learning</a:t>
            </a:r>
            <a:r>
              <a:rPr lang="en-GB" sz="8000" b="1" dirty="0" smtClean="0">
                <a:solidFill>
                  <a:srgbClr val="C00000"/>
                </a:solidFill>
                <a:latin typeface="Comic Sans MS" pitchFamily="66" charset="0"/>
              </a:rPr>
              <a:t>) and school leadership.</a:t>
            </a:r>
          </a:p>
          <a:p>
            <a:pPr>
              <a:lnSpc>
                <a:spcPct val="170000"/>
              </a:lnSpc>
            </a:pPr>
            <a:r>
              <a:rPr lang="en-GB" sz="8000" b="1" dirty="0" smtClean="0">
                <a:solidFill>
                  <a:schemeClr val="tx1"/>
                </a:solidFill>
                <a:latin typeface="Comic Sans MS" pitchFamily="66" charset="0"/>
              </a:rPr>
              <a:t>Is there a shift in values and practice as a result of engagement with M level learning opportunities? (evidence of impact – issue then is how impact is ‘measured’ – if PL rather than PD we need different tools and criteria)</a:t>
            </a:r>
          </a:p>
          <a:p>
            <a:pPr>
              <a:lnSpc>
                <a:spcPct val="170000"/>
              </a:lnSpc>
            </a:pPr>
            <a:r>
              <a:rPr lang="en-GB" sz="8000" b="1" dirty="0" smtClean="0">
                <a:solidFill>
                  <a:srgbClr val="C00000"/>
                </a:solidFill>
                <a:latin typeface="Comic Sans MS" pitchFamily="66" charset="0"/>
              </a:rPr>
              <a:t>M level learning is different to an M level profession</a:t>
            </a:r>
          </a:p>
          <a:p>
            <a:pPr algn="ctr">
              <a:lnSpc>
                <a:spcPct val="170000"/>
              </a:lnSpc>
            </a:pPr>
            <a:endParaRPr lang="en-GB" sz="9600" b="1" dirty="0" smtClean="0">
              <a:solidFill>
                <a:srgbClr val="C00000"/>
              </a:solidFill>
              <a:latin typeface="Comic Sans MS" pitchFamily="66" charset="0"/>
            </a:endParaRPr>
          </a:p>
          <a:p>
            <a:pPr algn="ctr">
              <a:lnSpc>
                <a:spcPct val="170000"/>
              </a:lnSpc>
            </a:pPr>
            <a:endParaRPr lang="en-GB" sz="9600" dirty="0">
              <a:solidFill>
                <a:srgbClr val="002060"/>
              </a:solidFill>
              <a:latin typeface="Comic Sans MS" pitchFamily="66" charset="0"/>
            </a:endParaRPr>
          </a:p>
        </p:txBody>
      </p:sp>
      <p:pic>
        <p:nvPicPr>
          <p:cNvPr id="5" name="Picture 4" descr="PDIE.gif"/>
          <p:cNvPicPr>
            <a:picLocks noChangeAspect="1"/>
          </p:cNvPicPr>
          <p:nvPr/>
        </p:nvPicPr>
        <p:blipFill>
          <a:blip r:embed="rId2" cstate="print"/>
          <a:stretch>
            <a:fillRect/>
          </a:stretch>
        </p:blipFill>
        <p:spPr>
          <a:xfrm>
            <a:off x="198087" y="166679"/>
            <a:ext cx="1160274" cy="1599095"/>
          </a:xfrm>
          <a:prstGeom prst="rect">
            <a:avLst/>
          </a:prstGeom>
        </p:spPr>
      </p:pic>
      <p:pic>
        <p:nvPicPr>
          <p:cNvPr id="7" name="Picture 1" descr="LetterHead"/>
          <p:cNvPicPr>
            <a:picLocks noChangeAspect="1" noChangeArrowheads="1"/>
          </p:cNvPicPr>
          <p:nvPr/>
        </p:nvPicPr>
        <p:blipFill>
          <a:blip r:embed="rId3" cstate="print"/>
          <a:srcRect/>
          <a:stretch>
            <a:fillRect/>
          </a:stretch>
        </p:blipFill>
        <p:spPr bwMode="auto">
          <a:xfrm rot="16200000">
            <a:off x="-1233000" y="4358416"/>
            <a:ext cx="3600400" cy="589440"/>
          </a:xfrm>
          <a:prstGeom prst="rect">
            <a:avLst/>
          </a:prstGeom>
          <a:noFill/>
          <a:ln w="9525">
            <a:noFill/>
            <a:miter lim="800000"/>
            <a:headEnd/>
            <a:tailEnd/>
          </a:ln>
        </p:spPr>
      </p:pic>
    </p:spTree>
    <p:extLst>
      <p:ext uri="{BB962C8B-B14F-4D97-AF65-F5344CB8AC3E}">
        <p14:creationId xmlns:p14="http://schemas.microsoft.com/office/powerpoint/2010/main" val="117176932"/>
      </p:ext>
    </p:extLst>
  </p:cSld>
  <p:clrMapOvr>
    <a:masterClrMapping/>
  </p:clrMapOvr>
  <p:transition>
    <p:pull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1856656" y="332656"/>
            <a:ext cx="6914902" cy="4968552"/>
          </a:xfrm>
        </p:spPr>
        <p:txBody>
          <a:bodyPr>
            <a:normAutofit fontScale="70000" lnSpcReduction="20000"/>
          </a:bodyPr>
          <a:lstStyle/>
          <a:p>
            <a:pPr algn="ctr"/>
            <a:endParaRPr lang="en-GB" sz="2400" dirty="0" smtClean="0">
              <a:latin typeface="Comic Sans MS" pitchFamily="66" charset="0"/>
            </a:endParaRPr>
          </a:p>
          <a:p>
            <a:pPr>
              <a:lnSpc>
                <a:spcPct val="150000"/>
              </a:lnSpc>
            </a:pPr>
            <a:r>
              <a:rPr lang="en-GB" sz="2000" b="1" dirty="0" smtClean="0">
                <a:solidFill>
                  <a:schemeClr val="tx1"/>
                </a:solidFill>
                <a:latin typeface="Comic Sans MS" pitchFamily="66" charset="0"/>
              </a:rPr>
              <a:t>References</a:t>
            </a:r>
          </a:p>
          <a:p>
            <a:pPr>
              <a:lnSpc>
                <a:spcPct val="150000"/>
              </a:lnSpc>
            </a:pPr>
            <a:endParaRPr lang="en-GB" sz="2000" dirty="0" smtClean="0">
              <a:solidFill>
                <a:schemeClr val="tx1"/>
              </a:solidFill>
              <a:latin typeface="Comic Sans MS" pitchFamily="66" charset="0"/>
            </a:endParaRPr>
          </a:p>
          <a:p>
            <a:pPr>
              <a:lnSpc>
                <a:spcPct val="150000"/>
              </a:lnSpc>
            </a:pPr>
            <a:r>
              <a:rPr lang="en-GB" sz="2000" dirty="0" smtClean="0">
                <a:solidFill>
                  <a:schemeClr val="tx1"/>
                </a:solidFill>
                <a:latin typeface="Comic Sans MS" pitchFamily="66" charset="0"/>
              </a:rPr>
              <a:t>Jones, K. (2011) Central, local and individual continuing professional development (CPD) priorities: changing policies of CPD in Wales </a:t>
            </a:r>
            <a:r>
              <a:rPr lang="en-GB" sz="2000" i="1" dirty="0" smtClean="0">
                <a:solidFill>
                  <a:schemeClr val="tx1"/>
                </a:solidFill>
                <a:latin typeface="Comic Sans MS" pitchFamily="66" charset="0"/>
              </a:rPr>
              <a:t>Professional Development in Education </a:t>
            </a:r>
            <a:r>
              <a:rPr lang="en-GB" sz="2000" dirty="0" err="1" smtClean="0">
                <a:solidFill>
                  <a:schemeClr val="tx1"/>
                </a:solidFill>
                <a:latin typeface="Comic Sans MS" pitchFamily="66" charset="0"/>
              </a:rPr>
              <a:t>Vol</a:t>
            </a:r>
            <a:r>
              <a:rPr lang="en-GB" sz="2000" dirty="0" smtClean="0">
                <a:solidFill>
                  <a:schemeClr val="tx1"/>
                </a:solidFill>
                <a:latin typeface="Comic Sans MS" pitchFamily="66" charset="0"/>
              </a:rPr>
              <a:t> 37 No 5 November 2011 759-776</a:t>
            </a:r>
          </a:p>
          <a:p>
            <a:pPr>
              <a:lnSpc>
                <a:spcPct val="150000"/>
              </a:lnSpc>
            </a:pPr>
            <a:r>
              <a:rPr lang="en-GB" sz="2000" dirty="0" smtClean="0">
                <a:solidFill>
                  <a:schemeClr val="tx1"/>
                </a:solidFill>
                <a:latin typeface="Comic Sans MS" pitchFamily="66" charset="0"/>
              </a:rPr>
              <a:t>Kennedy, A. (2005) Models of Continuing Professional Development: a framework for analysis </a:t>
            </a:r>
            <a:r>
              <a:rPr lang="en-GB" sz="2000" i="1" dirty="0" smtClean="0">
                <a:solidFill>
                  <a:schemeClr val="tx1"/>
                </a:solidFill>
                <a:latin typeface="Comic Sans MS" pitchFamily="66" charset="0"/>
              </a:rPr>
              <a:t>Journal of In-service Education 31 (2)  235-250</a:t>
            </a:r>
            <a:endParaRPr lang="en-GB" sz="2000" dirty="0" smtClean="0">
              <a:solidFill>
                <a:schemeClr val="tx1"/>
              </a:solidFill>
              <a:latin typeface="Comic Sans MS" pitchFamily="66" charset="0"/>
            </a:endParaRPr>
          </a:p>
          <a:p>
            <a:pPr>
              <a:lnSpc>
                <a:spcPct val="150000"/>
              </a:lnSpc>
            </a:pPr>
            <a:r>
              <a:rPr lang="en-GB" sz="2000" dirty="0" smtClean="0">
                <a:solidFill>
                  <a:schemeClr val="tx1"/>
                </a:solidFill>
                <a:latin typeface="Comic Sans MS" pitchFamily="66" charset="0"/>
              </a:rPr>
              <a:t>Turner, K. And Simon, S. (2013) In what ways does studying at M-level contribute to teachers’ professional learning? Research set in an English University. </a:t>
            </a:r>
            <a:r>
              <a:rPr lang="en-GB" sz="2000" i="1" dirty="0" smtClean="0">
                <a:solidFill>
                  <a:schemeClr val="tx1"/>
                </a:solidFill>
                <a:latin typeface="Comic Sans MS" pitchFamily="66" charset="0"/>
              </a:rPr>
              <a:t>Professional Development in Education </a:t>
            </a:r>
            <a:r>
              <a:rPr lang="en-GB" sz="2000" dirty="0" smtClean="0">
                <a:solidFill>
                  <a:schemeClr val="tx1"/>
                </a:solidFill>
                <a:latin typeface="Comic Sans MS" pitchFamily="66" charset="0"/>
              </a:rPr>
              <a:t>Vol.39, No 1, 6-22.</a:t>
            </a:r>
          </a:p>
          <a:p>
            <a:pPr>
              <a:lnSpc>
                <a:spcPct val="150000"/>
              </a:lnSpc>
            </a:pPr>
            <a:r>
              <a:rPr lang="en-GB" sz="2000" dirty="0" smtClean="0">
                <a:solidFill>
                  <a:schemeClr val="tx1"/>
                </a:solidFill>
                <a:latin typeface="Comic Sans MS" pitchFamily="66" charset="0"/>
              </a:rPr>
              <a:t>Welsh Government (2013) Masters in Educational Practice Programme Handbook Cohort One  Cardiff: Welsh Government</a:t>
            </a:r>
          </a:p>
          <a:p>
            <a:pPr>
              <a:lnSpc>
                <a:spcPct val="150000"/>
              </a:lnSpc>
            </a:pPr>
            <a:endParaRPr lang="en-GB" sz="2000" dirty="0" smtClean="0">
              <a:solidFill>
                <a:schemeClr val="tx1"/>
              </a:solidFill>
              <a:latin typeface="Comic Sans MS" pitchFamily="66" charset="0"/>
            </a:endParaRPr>
          </a:p>
          <a:p>
            <a:pPr>
              <a:lnSpc>
                <a:spcPct val="150000"/>
              </a:lnSpc>
            </a:pPr>
            <a:endParaRPr lang="en-GB" sz="2000" dirty="0" smtClean="0">
              <a:solidFill>
                <a:schemeClr val="tx1"/>
              </a:solidFill>
              <a:latin typeface="Comic Sans MS" pitchFamily="66" charset="0"/>
            </a:endParaRPr>
          </a:p>
          <a:p>
            <a:pPr>
              <a:lnSpc>
                <a:spcPct val="150000"/>
              </a:lnSpc>
            </a:pPr>
            <a:endParaRPr lang="en-GB" sz="2000" dirty="0">
              <a:solidFill>
                <a:srgbClr val="002060"/>
              </a:solidFill>
              <a:latin typeface="Comic Sans MS" pitchFamily="66" charset="0"/>
            </a:endParaRPr>
          </a:p>
        </p:txBody>
      </p:sp>
      <p:pic>
        <p:nvPicPr>
          <p:cNvPr id="7" name="Picture 1" descr="LetterHead"/>
          <p:cNvPicPr>
            <a:picLocks noChangeAspect="1" noChangeArrowheads="1"/>
          </p:cNvPicPr>
          <p:nvPr/>
        </p:nvPicPr>
        <p:blipFill>
          <a:blip r:embed="rId2" cstate="print"/>
          <a:srcRect/>
          <a:stretch>
            <a:fillRect/>
          </a:stretch>
        </p:blipFill>
        <p:spPr bwMode="auto">
          <a:xfrm rot="16200000">
            <a:off x="-1233000" y="4358416"/>
            <a:ext cx="3600400" cy="589440"/>
          </a:xfrm>
          <a:prstGeom prst="rect">
            <a:avLst/>
          </a:prstGeom>
          <a:noFill/>
          <a:ln w="9525">
            <a:noFill/>
            <a:miter lim="800000"/>
            <a:headEnd/>
            <a:tailEnd/>
          </a:ln>
        </p:spPr>
      </p:pic>
      <p:pic>
        <p:nvPicPr>
          <p:cNvPr id="8" name="Picture 7" descr="PDIE.gif"/>
          <p:cNvPicPr>
            <a:picLocks noChangeAspect="1"/>
          </p:cNvPicPr>
          <p:nvPr/>
        </p:nvPicPr>
        <p:blipFill>
          <a:blip r:embed="rId3" cstate="print"/>
          <a:stretch>
            <a:fillRect/>
          </a:stretch>
        </p:blipFill>
        <p:spPr>
          <a:xfrm>
            <a:off x="198087" y="166679"/>
            <a:ext cx="1160274" cy="1599095"/>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4850" name="Rectangle 2"/>
          <p:cNvSpPr>
            <a:spLocks noGrp="1" noChangeArrowheads="1"/>
          </p:cNvSpPr>
          <p:nvPr>
            <p:ph type="body" idx="1"/>
          </p:nvPr>
        </p:nvSpPr>
        <p:spPr>
          <a:xfrm>
            <a:off x="990600" y="476250"/>
            <a:ext cx="8337550" cy="5619750"/>
          </a:xfrm>
        </p:spPr>
        <p:txBody>
          <a:bodyPr/>
          <a:lstStyle/>
          <a:p>
            <a:pPr>
              <a:buNone/>
            </a:pPr>
            <a:r>
              <a:rPr lang="en-GB" dirty="0"/>
              <a:t>						</a:t>
            </a:r>
            <a:r>
              <a:rPr lang="en-GB" dirty="0" smtClean="0"/>
              <a:t>        </a:t>
            </a:r>
            <a:r>
              <a:rPr lang="en-GB" b="1" i="1" dirty="0" smtClean="0">
                <a:solidFill>
                  <a:srgbClr val="990000"/>
                </a:solidFill>
                <a:effectLst>
                  <a:outerShdw blurRad="38100" dist="38100" dir="2700000" algn="tl">
                    <a:srgbClr val="000000"/>
                  </a:outerShdw>
                </a:effectLst>
                <a:latin typeface="Comic Sans MS" pitchFamily="66" charset="0"/>
              </a:rPr>
              <a:t>Website</a:t>
            </a:r>
            <a:r>
              <a:rPr lang="en-GB" b="1" i="1" dirty="0">
                <a:solidFill>
                  <a:srgbClr val="990000"/>
                </a:solidFill>
                <a:effectLst>
                  <a:outerShdw blurRad="38100" dist="38100" dir="2700000" algn="tl">
                    <a:srgbClr val="000000"/>
                  </a:outerShdw>
                </a:effectLst>
                <a:latin typeface="Comic Sans MS" pitchFamily="66" charset="0"/>
              </a:rPr>
              <a:t>:</a:t>
            </a:r>
          </a:p>
          <a:p>
            <a:pPr>
              <a:buNone/>
            </a:pPr>
            <a:r>
              <a:rPr lang="en-GB" b="1" i="1" dirty="0">
                <a:solidFill>
                  <a:srgbClr val="990000"/>
                </a:solidFill>
                <a:effectLst>
                  <a:outerShdw blurRad="38100" dist="38100" dir="2700000" algn="tl">
                    <a:srgbClr val="000000"/>
                  </a:outerShdw>
                </a:effectLst>
                <a:latin typeface="Comic Sans MS" pitchFamily="66" charset="0"/>
              </a:rPr>
              <a:t>						</a:t>
            </a:r>
          </a:p>
          <a:p>
            <a:pPr>
              <a:buNone/>
            </a:pPr>
            <a:r>
              <a:rPr lang="en-GB" b="1" i="1" dirty="0">
                <a:solidFill>
                  <a:srgbClr val="990000"/>
                </a:solidFill>
                <a:effectLst>
                  <a:outerShdw blurRad="38100" dist="38100" dir="2700000" algn="tl">
                    <a:srgbClr val="000000"/>
                  </a:outerShdw>
                </a:effectLst>
                <a:latin typeface="Comic Sans MS" pitchFamily="66" charset="0"/>
              </a:rPr>
              <a:t>			</a:t>
            </a:r>
            <a:r>
              <a:rPr lang="en-GB" b="1" i="1" dirty="0" smtClean="0">
                <a:solidFill>
                  <a:srgbClr val="990000"/>
                </a:solidFill>
                <a:effectLst>
                  <a:outerShdw blurRad="38100" dist="38100" dir="2700000" algn="tl">
                    <a:srgbClr val="000000"/>
                  </a:outerShdw>
                </a:effectLst>
                <a:latin typeface="Comic Sans MS" pitchFamily="66" charset="0"/>
              </a:rPr>
              <a:t>       </a:t>
            </a:r>
            <a:r>
              <a:rPr lang="en-GB" b="1" i="1" dirty="0">
                <a:solidFill>
                  <a:srgbClr val="990000"/>
                </a:solidFill>
                <a:effectLst>
                  <a:outerShdw blurRad="38100" dist="38100" dir="2700000" algn="tl">
                    <a:srgbClr val="000000"/>
                  </a:outerShdw>
                </a:effectLst>
                <a:latin typeface="Comic Sans MS" pitchFamily="66" charset="0"/>
              </a:rPr>
              <a:t>			</a:t>
            </a:r>
            <a:r>
              <a:rPr lang="en-GB" sz="3600" b="1" i="1" dirty="0" smtClean="0">
                <a:solidFill>
                  <a:srgbClr val="000066"/>
                </a:solidFill>
                <a:effectLst>
                  <a:outerShdw blurRad="38100" dist="38100" dir="2700000" algn="tl">
                    <a:srgbClr val="000000"/>
                  </a:outerShdw>
                </a:effectLst>
                <a:latin typeface="Comic Sans MS" pitchFamily="66" charset="0"/>
              </a:rPr>
              <a:t>tandf.co.uk</a:t>
            </a:r>
            <a:endParaRPr lang="en-GB" sz="3600" b="1" i="1" dirty="0">
              <a:solidFill>
                <a:srgbClr val="000066"/>
              </a:solidFill>
              <a:effectLst>
                <a:outerShdw blurRad="38100" dist="38100" dir="2700000" algn="tl">
                  <a:srgbClr val="000000"/>
                </a:outerShdw>
              </a:effectLst>
              <a:latin typeface="Comic Sans MS" pitchFamily="66" charset="0"/>
            </a:endParaRPr>
          </a:p>
          <a:p>
            <a:endParaRPr lang="en-GB" sz="3600" dirty="0">
              <a:solidFill>
                <a:srgbClr val="000066"/>
              </a:solidFill>
            </a:endParaRPr>
          </a:p>
        </p:txBody>
      </p:sp>
      <p:pic>
        <p:nvPicPr>
          <p:cNvPr id="4" name="Picture 3"/>
          <p:cNvPicPr/>
          <p:nvPr/>
        </p:nvPicPr>
        <p:blipFill>
          <a:blip r:embed="rId3" cstate="print"/>
          <a:srcRect/>
          <a:stretch>
            <a:fillRect/>
          </a:stretch>
        </p:blipFill>
        <p:spPr bwMode="auto">
          <a:xfrm>
            <a:off x="1352600" y="260648"/>
            <a:ext cx="4572032" cy="6264696"/>
          </a:xfrm>
          <a:prstGeom prst="rect">
            <a:avLst/>
          </a:prstGeom>
          <a:noFill/>
          <a:ln w="9525">
            <a:noFill/>
            <a:miter lim="800000"/>
            <a:headEnd/>
            <a:tailEnd/>
          </a:ln>
        </p:spPr>
      </p:pic>
      <p:pic>
        <p:nvPicPr>
          <p:cNvPr id="5" name="Picture 1" descr="LetterHead"/>
          <p:cNvPicPr>
            <a:picLocks noChangeAspect="1" noChangeArrowheads="1"/>
          </p:cNvPicPr>
          <p:nvPr/>
        </p:nvPicPr>
        <p:blipFill>
          <a:blip r:embed="rId4" cstate="print"/>
          <a:srcRect/>
          <a:stretch>
            <a:fillRect/>
          </a:stretch>
        </p:blipFill>
        <p:spPr bwMode="auto">
          <a:xfrm rot="16200000">
            <a:off x="-1233000" y="4358416"/>
            <a:ext cx="3600400" cy="589440"/>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1928664" y="404664"/>
            <a:ext cx="6914902" cy="5832648"/>
          </a:xfrm>
        </p:spPr>
        <p:txBody>
          <a:bodyPr>
            <a:normAutofit fontScale="92500" lnSpcReduction="10000"/>
          </a:bodyPr>
          <a:lstStyle/>
          <a:p>
            <a:pPr algn="ctr"/>
            <a:endParaRPr lang="en-GB" sz="2400" dirty="0" smtClean="0">
              <a:latin typeface="Comic Sans MS" pitchFamily="66" charset="0"/>
            </a:endParaRPr>
          </a:p>
          <a:p>
            <a:pPr>
              <a:lnSpc>
                <a:spcPct val="150000"/>
              </a:lnSpc>
            </a:pPr>
            <a:r>
              <a:rPr lang="en-GB" sz="2000" dirty="0" smtClean="0">
                <a:solidFill>
                  <a:schemeClr val="tx1"/>
                </a:solidFill>
                <a:latin typeface="Comic Sans MS" pitchFamily="66" charset="0"/>
              </a:rPr>
              <a:t>Approaches to Masters </a:t>
            </a:r>
          </a:p>
          <a:p>
            <a:pPr>
              <a:lnSpc>
                <a:spcPct val="150000"/>
              </a:lnSpc>
            </a:pPr>
            <a:endParaRPr lang="en-GB" sz="2000" dirty="0" smtClean="0">
              <a:solidFill>
                <a:srgbClr val="002060"/>
              </a:solidFill>
              <a:latin typeface="Comic Sans MS" pitchFamily="66" charset="0"/>
            </a:endParaRPr>
          </a:p>
          <a:p>
            <a:pPr marL="484632" indent="-457200">
              <a:lnSpc>
                <a:spcPct val="150000"/>
              </a:lnSpc>
              <a:buFont typeface="+mj-lt"/>
              <a:buAutoNum type="alphaLcPeriod"/>
            </a:pPr>
            <a:r>
              <a:rPr lang="en-GB" sz="2000" dirty="0" smtClean="0">
                <a:solidFill>
                  <a:srgbClr val="002060"/>
                </a:solidFill>
                <a:latin typeface="Comic Sans MS" pitchFamily="66" charset="0"/>
              </a:rPr>
              <a:t>‘</a:t>
            </a:r>
            <a:r>
              <a:rPr lang="en-GB" sz="2000" dirty="0" smtClean="0">
                <a:solidFill>
                  <a:srgbClr val="FF0000"/>
                </a:solidFill>
                <a:latin typeface="Comic Sans MS" pitchFamily="66" charset="0"/>
              </a:rPr>
              <a:t>traditional</a:t>
            </a:r>
            <a:r>
              <a:rPr lang="en-GB" sz="2000" dirty="0" smtClean="0">
                <a:solidFill>
                  <a:srgbClr val="002060"/>
                </a:solidFill>
                <a:latin typeface="Comic Sans MS" pitchFamily="66" charset="0"/>
              </a:rPr>
              <a:t>’ – philosophy, curriculum theory, transmission of higher level knowledge; assessed through examinations, coursework, dissertation); </a:t>
            </a:r>
            <a:r>
              <a:rPr lang="en-GB" sz="2000" i="1" dirty="0" smtClean="0">
                <a:solidFill>
                  <a:schemeClr val="tx1"/>
                </a:solidFill>
                <a:latin typeface="Comic Sans MS" pitchFamily="66" charset="0"/>
              </a:rPr>
              <a:t>individual orientation</a:t>
            </a:r>
            <a:r>
              <a:rPr lang="en-GB" sz="2000" dirty="0" smtClean="0">
                <a:solidFill>
                  <a:srgbClr val="002060"/>
                </a:solidFill>
                <a:latin typeface="Comic Sans MS" pitchFamily="66" charset="0"/>
              </a:rPr>
              <a:t>; university located – no intended direct impact on practice; achievement of award</a:t>
            </a:r>
          </a:p>
          <a:p>
            <a:pPr marL="484632" indent="-457200">
              <a:lnSpc>
                <a:spcPct val="150000"/>
              </a:lnSpc>
              <a:buFont typeface="+mj-lt"/>
              <a:buAutoNum type="alphaLcPeriod"/>
            </a:pPr>
            <a:r>
              <a:rPr lang="en-GB" sz="2000" dirty="0" smtClean="0">
                <a:solidFill>
                  <a:srgbClr val="002060"/>
                </a:solidFill>
                <a:latin typeface="Comic Sans MS" pitchFamily="66" charset="0"/>
              </a:rPr>
              <a:t> </a:t>
            </a:r>
            <a:r>
              <a:rPr lang="en-GB" sz="2000" dirty="0" smtClean="0">
                <a:solidFill>
                  <a:srgbClr val="FF0000"/>
                </a:solidFill>
                <a:latin typeface="Comic Sans MS" pitchFamily="66" charset="0"/>
              </a:rPr>
              <a:t>school- focused but university located</a:t>
            </a:r>
            <a:r>
              <a:rPr lang="en-GB" sz="2000" dirty="0" smtClean="0">
                <a:solidFill>
                  <a:srgbClr val="002060"/>
                </a:solidFill>
                <a:latin typeface="Comic Sans MS" pitchFamily="66" charset="0"/>
              </a:rPr>
              <a:t>. Emphasis on equipping participants to enquire into practice, reflect and change pedagogical or leadership practice as appropriate; assessed through coursework, portfolio, dissertation. </a:t>
            </a:r>
            <a:r>
              <a:rPr lang="en-GB" sz="2000" i="1" dirty="0" smtClean="0">
                <a:solidFill>
                  <a:schemeClr val="tx1"/>
                </a:solidFill>
                <a:latin typeface="Comic Sans MS" pitchFamily="66" charset="0"/>
              </a:rPr>
              <a:t>Individual orientation</a:t>
            </a:r>
            <a:r>
              <a:rPr lang="en-GB" sz="2000" dirty="0" smtClean="0">
                <a:solidFill>
                  <a:srgbClr val="002060"/>
                </a:solidFill>
                <a:latin typeface="Comic Sans MS" pitchFamily="66" charset="0"/>
              </a:rPr>
              <a:t>.</a:t>
            </a:r>
          </a:p>
        </p:txBody>
      </p:sp>
      <p:pic>
        <p:nvPicPr>
          <p:cNvPr id="7" name="Picture 1" descr="LetterHead"/>
          <p:cNvPicPr>
            <a:picLocks noChangeAspect="1" noChangeArrowheads="1"/>
          </p:cNvPicPr>
          <p:nvPr/>
        </p:nvPicPr>
        <p:blipFill>
          <a:blip r:embed="rId2" cstate="print"/>
          <a:srcRect/>
          <a:stretch>
            <a:fillRect/>
          </a:stretch>
        </p:blipFill>
        <p:spPr bwMode="auto">
          <a:xfrm rot="16200000">
            <a:off x="-1233000" y="4358416"/>
            <a:ext cx="3600400" cy="589440"/>
          </a:xfrm>
          <a:prstGeom prst="rect">
            <a:avLst/>
          </a:prstGeom>
          <a:noFill/>
          <a:ln w="9525">
            <a:noFill/>
            <a:miter lim="800000"/>
            <a:headEnd/>
            <a:tailEnd/>
          </a:ln>
        </p:spPr>
      </p:pic>
      <p:pic>
        <p:nvPicPr>
          <p:cNvPr id="8" name="Picture 7" descr="PDIE.gif"/>
          <p:cNvPicPr>
            <a:picLocks noChangeAspect="1"/>
          </p:cNvPicPr>
          <p:nvPr/>
        </p:nvPicPr>
        <p:blipFill>
          <a:blip r:embed="rId3" cstate="print"/>
          <a:stretch>
            <a:fillRect/>
          </a:stretch>
        </p:blipFill>
        <p:spPr>
          <a:xfrm>
            <a:off x="198087" y="166679"/>
            <a:ext cx="1160274" cy="1599095"/>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267">
                                            <p:txEl>
                                              <p:pRg st="3" end="3"/>
                                            </p:txEl>
                                          </p:spTgt>
                                        </p:tgtEl>
                                        <p:attrNameLst>
                                          <p:attrName>style.visibility</p:attrName>
                                        </p:attrNameLst>
                                      </p:cBhvr>
                                      <p:to>
                                        <p:strVal val="visible"/>
                                      </p:to>
                                    </p:set>
                                    <p:animEffect transition="in" filter="fade">
                                      <p:cBhvr>
                                        <p:cTn id="7" dur="500"/>
                                        <p:tgtEl>
                                          <p:spTgt spid="11267">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267">
                                            <p:txEl>
                                              <p:pRg st="4" end="4"/>
                                            </p:txEl>
                                          </p:spTgt>
                                        </p:tgtEl>
                                        <p:attrNameLst>
                                          <p:attrName>style.visibility</p:attrName>
                                        </p:attrNameLst>
                                      </p:cBhvr>
                                      <p:to>
                                        <p:strVal val="visible"/>
                                      </p:to>
                                    </p:set>
                                    <p:animEffect transition="in" filter="fade">
                                      <p:cBhvr>
                                        <p:cTn id="12" dur="500"/>
                                        <p:tgtEl>
                                          <p:spTgt spid="112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1928664" y="404664"/>
            <a:ext cx="6914902" cy="5832648"/>
          </a:xfrm>
        </p:spPr>
        <p:txBody>
          <a:bodyPr>
            <a:normAutofit/>
          </a:bodyPr>
          <a:lstStyle/>
          <a:p>
            <a:pPr algn="ctr"/>
            <a:endParaRPr lang="en-GB" sz="2400" dirty="0" smtClean="0">
              <a:latin typeface="Comic Sans MS" pitchFamily="66" charset="0"/>
            </a:endParaRPr>
          </a:p>
          <a:p>
            <a:pPr>
              <a:lnSpc>
                <a:spcPct val="150000"/>
              </a:lnSpc>
            </a:pPr>
            <a:r>
              <a:rPr lang="en-GB" sz="2000" dirty="0" smtClean="0">
                <a:solidFill>
                  <a:schemeClr val="tx1"/>
                </a:solidFill>
                <a:latin typeface="Comic Sans MS" pitchFamily="66" charset="0"/>
              </a:rPr>
              <a:t>Approaches to Masters </a:t>
            </a:r>
          </a:p>
          <a:p>
            <a:pPr>
              <a:lnSpc>
                <a:spcPct val="150000"/>
              </a:lnSpc>
            </a:pPr>
            <a:endParaRPr lang="en-GB" sz="2000" dirty="0" smtClean="0">
              <a:solidFill>
                <a:srgbClr val="002060"/>
              </a:solidFill>
              <a:latin typeface="Comic Sans MS" pitchFamily="66" charset="0"/>
            </a:endParaRPr>
          </a:p>
          <a:p>
            <a:pPr marL="484632" indent="-457200">
              <a:lnSpc>
                <a:spcPct val="150000"/>
              </a:lnSpc>
              <a:buFont typeface="+mj-lt"/>
              <a:buAutoNum type="alphaLcPeriod" startAt="3"/>
            </a:pPr>
            <a:r>
              <a:rPr lang="en-GB" sz="2000" dirty="0" smtClean="0">
                <a:solidFill>
                  <a:srgbClr val="FF0000"/>
                </a:solidFill>
                <a:latin typeface="Comic Sans MS" pitchFamily="66" charset="0"/>
              </a:rPr>
              <a:t>classroom focused </a:t>
            </a:r>
            <a:r>
              <a:rPr lang="en-GB" sz="2000" dirty="0" smtClean="0">
                <a:solidFill>
                  <a:srgbClr val="002060"/>
                </a:solidFill>
                <a:latin typeface="Comic Sans MS" pitchFamily="66" charset="0"/>
              </a:rPr>
              <a:t>– distance learning with nodal contact points; assessed through coursework, dissertation,  portfolio</a:t>
            </a:r>
            <a:r>
              <a:rPr lang="en-GB" sz="2000" dirty="0" smtClean="0">
                <a:solidFill>
                  <a:srgbClr val="FF0000"/>
                </a:solidFill>
                <a:latin typeface="Comic Sans MS" pitchFamily="66" charset="0"/>
              </a:rPr>
              <a:t>. </a:t>
            </a:r>
            <a:r>
              <a:rPr lang="en-GB" sz="2000" i="1" dirty="0" smtClean="0">
                <a:solidFill>
                  <a:schemeClr val="tx1"/>
                </a:solidFill>
                <a:latin typeface="Comic Sans MS" pitchFamily="66" charset="0"/>
              </a:rPr>
              <a:t>Individual orientation</a:t>
            </a:r>
          </a:p>
          <a:p>
            <a:pPr marL="484632" indent="-457200">
              <a:lnSpc>
                <a:spcPct val="150000"/>
              </a:lnSpc>
              <a:buFont typeface="+mj-lt"/>
              <a:buAutoNum type="alphaLcPeriod" startAt="3"/>
            </a:pPr>
            <a:r>
              <a:rPr lang="en-GB" sz="2000" dirty="0" smtClean="0">
                <a:solidFill>
                  <a:srgbClr val="FF0000"/>
                </a:solidFill>
                <a:latin typeface="Comic Sans MS" pitchFamily="66" charset="0"/>
              </a:rPr>
              <a:t>classroom located </a:t>
            </a:r>
            <a:r>
              <a:rPr lang="en-GB" sz="2000" dirty="0" smtClean="0">
                <a:solidFill>
                  <a:srgbClr val="002060"/>
                </a:solidFill>
                <a:latin typeface="Comic Sans MS" pitchFamily="66" charset="0"/>
              </a:rPr>
              <a:t>- mentor supported; focus on pedagogy;  </a:t>
            </a:r>
            <a:r>
              <a:rPr lang="en-GB" sz="2000" i="1" dirty="0" smtClean="0">
                <a:solidFill>
                  <a:schemeClr val="tx1"/>
                </a:solidFill>
                <a:latin typeface="Comic Sans MS" pitchFamily="66" charset="0"/>
              </a:rPr>
              <a:t>individual orientation</a:t>
            </a:r>
            <a:r>
              <a:rPr lang="en-GB" sz="2000" i="1" dirty="0" smtClean="0">
                <a:solidFill>
                  <a:srgbClr val="0070C0"/>
                </a:solidFill>
                <a:latin typeface="Comic Sans MS" pitchFamily="66" charset="0"/>
              </a:rPr>
              <a:t>.</a:t>
            </a:r>
          </a:p>
          <a:p>
            <a:pPr marL="484632" indent="-457200">
              <a:lnSpc>
                <a:spcPct val="150000"/>
              </a:lnSpc>
              <a:buFont typeface="+mj-lt"/>
              <a:buAutoNum type="alphaLcPeriod" startAt="3"/>
            </a:pPr>
            <a:r>
              <a:rPr lang="en-GB" sz="2000" dirty="0" smtClean="0">
                <a:solidFill>
                  <a:srgbClr val="FF0000"/>
                </a:solidFill>
                <a:latin typeface="Comic Sans MS" pitchFamily="66" charset="0"/>
              </a:rPr>
              <a:t>School(s) located </a:t>
            </a:r>
            <a:r>
              <a:rPr lang="en-GB" sz="2000" dirty="0" smtClean="0">
                <a:solidFill>
                  <a:srgbClr val="002060"/>
                </a:solidFill>
                <a:latin typeface="Comic Sans MS" pitchFamily="66" charset="0"/>
              </a:rPr>
              <a:t>–focus on institutional priorities (Swansea model school-based M); </a:t>
            </a:r>
            <a:r>
              <a:rPr lang="en-GB" sz="2000" i="1" dirty="0" smtClean="0">
                <a:solidFill>
                  <a:schemeClr val="tx1"/>
                </a:solidFill>
                <a:latin typeface="Comic Sans MS" pitchFamily="66" charset="0"/>
              </a:rPr>
              <a:t>plc (team or group) orientation</a:t>
            </a:r>
            <a:r>
              <a:rPr lang="en-GB" sz="2000" dirty="0" smtClean="0">
                <a:solidFill>
                  <a:schemeClr val="tx1"/>
                </a:solidFill>
                <a:latin typeface="Comic Sans MS" pitchFamily="66" charset="0"/>
              </a:rPr>
              <a:t>.</a:t>
            </a:r>
            <a:endParaRPr lang="en-GB" sz="2000" dirty="0">
              <a:solidFill>
                <a:schemeClr val="tx1"/>
              </a:solidFill>
              <a:latin typeface="Comic Sans MS" pitchFamily="66" charset="0"/>
            </a:endParaRPr>
          </a:p>
        </p:txBody>
      </p:sp>
      <p:pic>
        <p:nvPicPr>
          <p:cNvPr id="7" name="Picture 1" descr="LetterHead"/>
          <p:cNvPicPr>
            <a:picLocks noChangeAspect="1" noChangeArrowheads="1"/>
          </p:cNvPicPr>
          <p:nvPr/>
        </p:nvPicPr>
        <p:blipFill>
          <a:blip r:embed="rId2" cstate="print"/>
          <a:srcRect/>
          <a:stretch>
            <a:fillRect/>
          </a:stretch>
        </p:blipFill>
        <p:spPr bwMode="auto">
          <a:xfrm rot="16200000">
            <a:off x="-1233000" y="4358416"/>
            <a:ext cx="3600400" cy="589440"/>
          </a:xfrm>
          <a:prstGeom prst="rect">
            <a:avLst/>
          </a:prstGeom>
          <a:noFill/>
          <a:ln w="9525">
            <a:noFill/>
            <a:miter lim="800000"/>
            <a:headEnd/>
            <a:tailEnd/>
          </a:ln>
        </p:spPr>
      </p:pic>
      <p:pic>
        <p:nvPicPr>
          <p:cNvPr id="8" name="Picture 7" descr="PDIE.gif"/>
          <p:cNvPicPr>
            <a:picLocks noChangeAspect="1"/>
          </p:cNvPicPr>
          <p:nvPr/>
        </p:nvPicPr>
        <p:blipFill>
          <a:blip r:embed="rId3" cstate="print"/>
          <a:stretch>
            <a:fillRect/>
          </a:stretch>
        </p:blipFill>
        <p:spPr>
          <a:xfrm>
            <a:off x="198087" y="166679"/>
            <a:ext cx="1160274" cy="1599095"/>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267">
                                            <p:txEl>
                                              <p:pRg st="3" end="3"/>
                                            </p:txEl>
                                          </p:spTgt>
                                        </p:tgtEl>
                                        <p:attrNameLst>
                                          <p:attrName>style.visibility</p:attrName>
                                        </p:attrNameLst>
                                      </p:cBhvr>
                                      <p:to>
                                        <p:strVal val="visible"/>
                                      </p:to>
                                    </p:set>
                                    <p:animEffect transition="in" filter="fade">
                                      <p:cBhvr>
                                        <p:cTn id="7" dur="500"/>
                                        <p:tgtEl>
                                          <p:spTgt spid="11267">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267">
                                            <p:txEl>
                                              <p:pRg st="4" end="4"/>
                                            </p:txEl>
                                          </p:spTgt>
                                        </p:tgtEl>
                                        <p:attrNameLst>
                                          <p:attrName>style.visibility</p:attrName>
                                        </p:attrNameLst>
                                      </p:cBhvr>
                                      <p:to>
                                        <p:strVal val="visible"/>
                                      </p:to>
                                    </p:set>
                                    <p:animEffect transition="in" filter="fade">
                                      <p:cBhvr>
                                        <p:cTn id="12" dur="500"/>
                                        <p:tgtEl>
                                          <p:spTgt spid="11267">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267">
                                            <p:txEl>
                                              <p:pRg st="5" end="5"/>
                                            </p:txEl>
                                          </p:spTgt>
                                        </p:tgtEl>
                                        <p:attrNameLst>
                                          <p:attrName>style.visibility</p:attrName>
                                        </p:attrNameLst>
                                      </p:cBhvr>
                                      <p:to>
                                        <p:strVal val="visible"/>
                                      </p:to>
                                    </p:set>
                                    <p:animEffect transition="in" filter="fade">
                                      <p:cBhvr>
                                        <p:cTn id="17" dur="500"/>
                                        <p:tgtEl>
                                          <p:spTgt spid="112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DIE.gif"/>
          <p:cNvPicPr>
            <a:picLocks noChangeAspect="1"/>
          </p:cNvPicPr>
          <p:nvPr/>
        </p:nvPicPr>
        <p:blipFill>
          <a:blip r:embed="rId2" cstate="print"/>
          <a:stretch>
            <a:fillRect/>
          </a:stretch>
        </p:blipFill>
        <p:spPr>
          <a:xfrm>
            <a:off x="198087" y="166679"/>
            <a:ext cx="1160274" cy="1599095"/>
          </a:xfrm>
          <a:prstGeom prst="rect">
            <a:avLst/>
          </a:prstGeom>
        </p:spPr>
      </p:pic>
      <p:pic>
        <p:nvPicPr>
          <p:cNvPr id="7" name="Picture 1" descr="LetterHead"/>
          <p:cNvPicPr>
            <a:picLocks noChangeAspect="1" noChangeArrowheads="1"/>
          </p:cNvPicPr>
          <p:nvPr/>
        </p:nvPicPr>
        <p:blipFill>
          <a:blip r:embed="rId3" cstate="print"/>
          <a:srcRect/>
          <a:stretch>
            <a:fillRect/>
          </a:stretch>
        </p:blipFill>
        <p:spPr bwMode="auto">
          <a:xfrm rot="16200000">
            <a:off x="-1233000" y="4358416"/>
            <a:ext cx="3600400" cy="589440"/>
          </a:xfrm>
          <a:prstGeom prst="rect">
            <a:avLst/>
          </a:prstGeom>
          <a:noFill/>
          <a:ln w="9525">
            <a:noFill/>
            <a:miter lim="800000"/>
            <a:headEnd/>
            <a:tailEnd/>
          </a:ln>
        </p:spPr>
      </p:pic>
      <p:graphicFrame>
        <p:nvGraphicFramePr>
          <p:cNvPr id="12" name="Diagram 11"/>
          <p:cNvGraphicFramePr/>
          <p:nvPr/>
        </p:nvGraphicFramePr>
        <p:xfrm>
          <a:off x="2000672" y="620688"/>
          <a:ext cx="6984776" cy="5400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3" name="TextBox 12"/>
          <p:cNvSpPr txBox="1"/>
          <p:nvPr/>
        </p:nvSpPr>
        <p:spPr>
          <a:xfrm>
            <a:off x="3728864" y="404664"/>
            <a:ext cx="1008112" cy="461665"/>
          </a:xfrm>
          <a:prstGeom prst="rect">
            <a:avLst/>
          </a:prstGeom>
          <a:noFill/>
        </p:spPr>
        <p:txBody>
          <a:bodyPr wrap="square" rtlCol="0">
            <a:spAutoFit/>
          </a:bodyPr>
          <a:lstStyle/>
          <a:p>
            <a:r>
              <a:rPr lang="en-GB" dirty="0" smtClean="0">
                <a:latin typeface="Comic Sans MS" pitchFamily="66" charset="0"/>
              </a:rPr>
              <a:t>Focus</a:t>
            </a:r>
            <a:endParaRPr lang="en-GB" dirty="0">
              <a:latin typeface="Comic Sans MS" pitchFamily="66" charset="0"/>
            </a:endParaRPr>
          </a:p>
        </p:txBody>
      </p:sp>
      <p:sp>
        <p:nvSpPr>
          <p:cNvPr id="14" name="TextBox 13"/>
          <p:cNvSpPr txBox="1"/>
          <p:nvPr/>
        </p:nvSpPr>
        <p:spPr>
          <a:xfrm>
            <a:off x="5961112" y="404664"/>
            <a:ext cx="1512168" cy="461665"/>
          </a:xfrm>
          <a:prstGeom prst="rect">
            <a:avLst/>
          </a:prstGeom>
          <a:noFill/>
        </p:spPr>
        <p:txBody>
          <a:bodyPr wrap="square" rtlCol="0">
            <a:spAutoFit/>
          </a:bodyPr>
          <a:lstStyle/>
          <a:p>
            <a:r>
              <a:rPr lang="en-GB" dirty="0" smtClean="0">
                <a:latin typeface="Comic Sans MS" pitchFamily="66" charset="0"/>
              </a:rPr>
              <a:t>Location</a:t>
            </a:r>
            <a:endParaRPr lang="en-GB" dirty="0">
              <a:latin typeface="Comic Sans MS" pitchFamily="66" charset="0"/>
            </a:endParaRPr>
          </a:p>
        </p:txBody>
      </p:sp>
    </p:spTree>
    <p:extLst>
      <p:ext uri="{BB962C8B-B14F-4D97-AF65-F5344CB8AC3E}">
        <p14:creationId xmlns:p14="http://schemas.microsoft.com/office/powerpoint/2010/main" val="117176932"/>
      </p:ext>
    </p:extLst>
  </p:cSld>
  <p:clrMapOvr>
    <a:masterClrMapping/>
  </p:clrMapOvr>
  <p:transition>
    <p:pull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1928664" y="404664"/>
            <a:ext cx="6914902" cy="5832648"/>
          </a:xfrm>
        </p:spPr>
        <p:txBody>
          <a:bodyPr>
            <a:normAutofit/>
          </a:bodyPr>
          <a:lstStyle/>
          <a:p>
            <a:pPr algn="ctr"/>
            <a:endParaRPr lang="en-GB" sz="2400" dirty="0" smtClean="0">
              <a:latin typeface="Comic Sans MS" pitchFamily="66" charset="0"/>
            </a:endParaRPr>
          </a:p>
          <a:p>
            <a:pPr>
              <a:lnSpc>
                <a:spcPct val="150000"/>
              </a:lnSpc>
            </a:pPr>
            <a:r>
              <a:rPr lang="en-GB" sz="2000" dirty="0" smtClean="0">
                <a:solidFill>
                  <a:srgbClr val="FF0000"/>
                </a:solidFill>
                <a:latin typeface="Comic Sans MS" pitchFamily="66" charset="0"/>
              </a:rPr>
              <a:t>Professional development</a:t>
            </a:r>
          </a:p>
          <a:p>
            <a:pPr>
              <a:lnSpc>
                <a:spcPct val="150000"/>
              </a:lnSpc>
            </a:pPr>
            <a:r>
              <a:rPr lang="en-GB" sz="2000" dirty="0" smtClean="0">
                <a:solidFill>
                  <a:srgbClr val="002060"/>
                </a:solidFill>
                <a:latin typeface="Comic Sans MS" pitchFamily="66" charset="0"/>
              </a:rPr>
              <a:t>Encompasses some aspects of PL; career development; measurable outcomes; growth; </a:t>
            </a:r>
          </a:p>
          <a:p>
            <a:pPr>
              <a:lnSpc>
                <a:spcPct val="150000"/>
              </a:lnSpc>
              <a:buFont typeface="Arial" pitchFamily="34" charset="0"/>
              <a:buChar char="•"/>
            </a:pPr>
            <a:endParaRPr lang="en-GB" sz="2000" dirty="0" smtClean="0">
              <a:solidFill>
                <a:srgbClr val="002060"/>
              </a:solidFill>
              <a:latin typeface="Comic Sans MS" pitchFamily="66" charset="0"/>
            </a:endParaRPr>
          </a:p>
          <a:p>
            <a:pPr>
              <a:lnSpc>
                <a:spcPct val="150000"/>
              </a:lnSpc>
            </a:pPr>
            <a:r>
              <a:rPr lang="en-GB" sz="2000" dirty="0" smtClean="0">
                <a:solidFill>
                  <a:srgbClr val="FF0000"/>
                </a:solidFill>
                <a:latin typeface="Comic Sans MS" pitchFamily="66" charset="0"/>
              </a:rPr>
              <a:t>Professional learning </a:t>
            </a:r>
          </a:p>
          <a:p>
            <a:pPr>
              <a:lnSpc>
                <a:spcPct val="150000"/>
              </a:lnSpc>
            </a:pPr>
            <a:r>
              <a:rPr lang="en-GB" sz="2000" dirty="0" smtClean="0">
                <a:solidFill>
                  <a:srgbClr val="002060"/>
                </a:solidFill>
                <a:latin typeface="Comic Sans MS" pitchFamily="66" charset="0"/>
              </a:rPr>
              <a:t>Active learning process; enquiry, analysis, reflection, evaluation, further action; continuing process; professionally critical; collaborative; lateral not linear.</a:t>
            </a:r>
          </a:p>
        </p:txBody>
      </p:sp>
      <p:pic>
        <p:nvPicPr>
          <p:cNvPr id="7" name="Picture 1" descr="LetterHead"/>
          <p:cNvPicPr>
            <a:picLocks noChangeAspect="1" noChangeArrowheads="1"/>
          </p:cNvPicPr>
          <p:nvPr/>
        </p:nvPicPr>
        <p:blipFill>
          <a:blip r:embed="rId2" cstate="print"/>
          <a:srcRect/>
          <a:stretch>
            <a:fillRect/>
          </a:stretch>
        </p:blipFill>
        <p:spPr bwMode="auto">
          <a:xfrm rot="16200000">
            <a:off x="-1233000" y="4358416"/>
            <a:ext cx="3600400" cy="589440"/>
          </a:xfrm>
          <a:prstGeom prst="rect">
            <a:avLst/>
          </a:prstGeom>
          <a:noFill/>
          <a:ln w="9525">
            <a:noFill/>
            <a:miter lim="800000"/>
            <a:headEnd/>
            <a:tailEnd/>
          </a:ln>
        </p:spPr>
      </p:pic>
      <p:pic>
        <p:nvPicPr>
          <p:cNvPr id="8" name="Picture 7" descr="PDIE.gif"/>
          <p:cNvPicPr>
            <a:picLocks noChangeAspect="1"/>
          </p:cNvPicPr>
          <p:nvPr/>
        </p:nvPicPr>
        <p:blipFill>
          <a:blip r:embed="rId3" cstate="print"/>
          <a:stretch>
            <a:fillRect/>
          </a:stretch>
        </p:blipFill>
        <p:spPr>
          <a:xfrm>
            <a:off x="198087" y="166679"/>
            <a:ext cx="1160274" cy="1599095"/>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2000672" y="332656"/>
            <a:ext cx="7488832" cy="5976664"/>
          </a:xfrm>
        </p:spPr>
        <p:txBody>
          <a:bodyPr>
            <a:normAutofit fontScale="25000" lnSpcReduction="20000"/>
          </a:bodyPr>
          <a:lstStyle/>
          <a:p>
            <a:pPr>
              <a:lnSpc>
                <a:spcPct val="170000"/>
              </a:lnSpc>
            </a:pPr>
            <a:r>
              <a:rPr lang="en-GB" sz="8000" b="1" dirty="0" smtClean="0">
                <a:solidFill>
                  <a:srgbClr val="C00000"/>
                </a:solidFill>
                <a:latin typeface="Comic Sans MS" pitchFamily="66" charset="0"/>
              </a:rPr>
              <a:t>Turner &amp; Simon (2013) – </a:t>
            </a:r>
            <a:r>
              <a:rPr lang="en-GB" sz="8000" dirty="0" smtClean="0">
                <a:solidFill>
                  <a:schemeClr val="tx1"/>
                </a:solidFill>
                <a:latin typeface="Comic Sans MS" pitchFamily="66" charset="0"/>
              </a:rPr>
              <a:t>In what ways does studying at M-level contribute to teachers’ professional learning? </a:t>
            </a:r>
            <a:r>
              <a:rPr lang="en-GB" sz="7200" i="1" dirty="0" smtClean="0">
                <a:solidFill>
                  <a:schemeClr val="tx1"/>
                </a:solidFill>
                <a:latin typeface="Comic Sans MS" pitchFamily="66" charset="0"/>
              </a:rPr>
              <a:t>Professional Development in Education</a:t>
            </a:r>
            <a:endParaRPr lang="en-GB" sz="7200" b="1" dirty="0" smtClean="0">
              <a:solidFill>
                <a:srgbClr val="C00000"/>
              </a:solidFill>
              <a:latin typeface="Comic Sans MS" pitchFamily="66" charset="0"/>
            </a:endParaRPr>
          </a:p>
          <a:p>
            <a:pPr>
              <a:lnSpc>
                <a:spcPct val="170000"/>
              </a:lnSpc>
            </a:pPr>
            <a:endParaRPr lang="en-GB" sz="8000" b="1" dirty="0" smtClean="0">
              <a:solidFill>
                <a:srgbClr val="C00000"/>
              </a:solidFill>
              <a:latin typeface="Comic Sans MS" pitchFamily="66" charset="0"/>
            </a:endParaRPr>
          </a:p>
          <a:p>
            <a:pPr>
              <a:lnSpc>
                <a:spcPct val="170000"/>
              </a:lnSpc>
            </a:pPr>
            <a:r>
              <a:rPr lang="en-GB" sz="8000" b="1" dirty="0" smtClean="0">
                <a:solidFill>
                  <a:srgbClr val="C00000"/>
                </a:solidFill>
                <a:latin typeface="Comic Sans MS" pitchFamily="66" charset="0"/>
              </a:rPr>
              <a:t>quote from a teacher </a:t>
            </a:r>
          </a:p>
          <a:p>
            <a:pPr>
              <a:lnSpc>
                <a:spcPct val="170000"/>
              </a:lnSpc>
            </a:pPr>
            <a:r>
              <a:rPr lang="en-GB" sz="8000" b="1" i="1" dirty="0" smtClean="0">
                <a:solidFill>
                  <a:schemeClr val="tx1"/>
                </a:solidFill>
                <a:latin typeface="Comic Sans MS" pitchFamily="66" charset="0"/>
              </a:rPr>
              <a:t>‘sometimes at school you can get a bit ... blinkered and you don’t even use your </a:t>
            </a:r>
            <a:r>
              <a:rPr lang="en-GB" sz="8000" b="1" i="1" u="sng" dirty="0" smtClean="0">
                <a:solidFill>
                  <a:schemeClr val="accent6">
                    <a:lumMod val="50000"/>
                  </a:schemeClr>
                </a:solidFill>
                <a:latin typeface="Comic Sans MS" pitchFamily="66" charset="0"/>
              </a:rPr>
              <a:t>higher brain</a:t>
            </a:r>
            <a:r>
              <a:rPr lang="en-GB" sz="8000" b="1" i="1" u="sng" dirty="0" smtClean="0">
                <a:solidFill>
                  <a:srgbClr val="C00000"/>
                </a:solidFill>
                <a:latin typeface="Comic Sans MS" pitchFamily="66" charset="0"/>
              </a:rPr>
              <a:t> </a:t>
            </a:r>
            <a:r>
              <a:rPr lang="en-GB" sz="8000" b="1" dirty="0" smtClean="0">
                <a:solidFill>
                  <a:srgbClr val="C00000"/>
                </a:solidFill>
                <a:latin typeface="Comic Sans MS" pitchFamily="66" charset="0"/>
              </a:rPr>
              <a:t>... ‘ p13</a:t>
            </a:r>
          </a:p>
          <a:p>
            <a:pPr>
              <a:lnSpc>
                <a:spcPct val="170000"/>
              </a:lnSpc>
            </a:pPr>
            <a:endParaRPr lang="en-GB" sz="8000" b="1" dirty="0" smtClean="0">
              <a:solidFill>
                <a:srgbClr val="C00000"/>
              </a:solidFill>
              <a:latin typeface="Comic Sans MS" pitchFamily="66" charset="0"/>
            </a:endParaRPr>
          </a:p>
          <a:p>
            <a:pPr>
              <a:lnSpc>
                <a:spcPct val="170000"/>
              </a:lnSpc>
            </a:pPr>
            <a:r>
              <a:rPr lang="en-GB" sz="8000" b="1" dirty="0" smtClean="0">
                <a:solidFill>
                  <a:srgbClr val="C00000"/>
                </a:solidFill>
                <a:latin typeface="Comic Sans MS" pitchFamily="66" charset="0"/>
              </a:rPr>
              <a:t>contribution of M-level studies to teacher development: </a:t>
            </a:r>
            <a:r>
              <a:rPr lang="en-GB" sz="8000" b="1" i="1" dirty="0" smtClean="0">
                <a:solidFill>
                  <a:schemeClr val="tx1"/>
                </a:solidFill>
                <a:latin typeface="Comic Sans MS" pitchFamily="66" charset="0"/>
              </a:rPr>
              <a:t>“teacher learning is extended through engagement with new forms of knowledge .... And deepened through talk about teaching and learning ...” p18</a:t>
            </a:r>
          </a:p>
          <a:p>
            <a:pPr>
              <a:lnSpc>
                <a:spcPct val="170000"/>
              </a:lnSpc>
            </a:pPr>
            <a:endParaRPr lang="en-GB" sz="9600" b="1" dirty="0" smtClean="0">
              <a:solidFill>
                <a:srgbClr val="C00000"/>
              </a:solidFill>
              <a:latin typeface="Comic Sans MS" pitchFamily="66" charset="0"/>
            </a:endParaRPr>
          </a:p>
          <a:p>
            <a:pPr algn="ctr">
              <a:lnSpc>
                <a:spcPct val="170000"/>
              </a:lnSpc>
            </a:pPr>
            <a:endParaRPr lang="en-GB" sz="9600" dirty="0">
              <a:solidFill>
                <a:srgbClr val="002060"/>
              </a:solidFill>
              <a:latin typeface="Comic Sans MS" pitchFamily="66" charset="0"/>
            </a:endParaRPr>
          </a:p>
        </p:txBody>
      </p:sp>
      <p:pic>
        <p:nvPicPr>
          <p:cNvPr id="5" name="Picture 4" descr="PDIE.gif"/>
          <p:cNvPicPr>
            <a:picLocks noChangeAspect="1"/>
          </p:cNvPicPr>
          <p:nvPr/>
        </p:nvPicPr>
        <p:blipFill>
          <a:blip r:embed="rId2" cstate="print"/>
          <a:stretch>
            <a:fillRect/>
          </a:stretch>
        </p:blipFill>
        <p:spPr>
          <a:xfrm>
            <a:off x="198087" y="166679"/>
            <a:ext cx="1160274" cy="1599095"/>
          </a:xfrm>
          <a:prstGeom prst="rect">
            <a:avLst/>
          </a:prstGeom>
        </p:spPr>
      </p:pic>
      <p:pic>
        <p:nvPicPr>
          <p:cNvPr id="7" name="Picture 1" descr="LetterHead"/>
          <p:cNvPicPr>
            <a:picLocks noChangeAspect="1" noChangeArrowheads="1"/>
          </p:cNvPicPr>
          <p:nvPr/>
        </p:nvPicPr>
        <p:blipFill>
          <a:blip r:embed="rId3" cstate="print"/>
          <a:srcRect/>
          <a:stretch>
            <a:fillRect/>
          </a:stretch>
        </p:blipFill>
        <p:spPr bwMode="auto">
          <a:xfrm rot="16200000">
            <a:off x="-1233000" y="4358416"/>
            <a:ext cx="3600400" cy="589440"/>
          </a:xfrm>
          <a:prstGeom prst="rect">
            <a:avLst/>
          </a:prstGeom>
          <a:noFill/>
          <a:ln w="9525">
            <a:noFill/>
            <a:miter lim="800000"/>
            <a:headEnd/>
            <a:tailEnd/>
          </a:ln>
        </p:spPr>
      </p:pic>
    </p:spTree>
    <p:extLst>
      <p:ext uri="{BB962C8B-B14F-4D97-AF65-F5344CB8AC3E}">
        <p14:creationId xmlns:p14="http://schemas.microsoft.com/office/powerpoint/2010/main" val="117176932"/>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267">
                                            <p:txEl>
                                              <p:pRg st="2" end="2"/>
                                            </p:txEl>
                                          </p:spTgt>
                                        </p:tgtEl>
                                        <p:attrNameLst>
                                          <p:attrName>style.visibility</p:attrName>
                                        </p:attrNameLst>
                                      </p:cBhvr>
                                      <p:to>
                                        <p:strVal val="visible"/>
                                      </p:to>
                                    </p:set>
                                    <p:animEffect transition="in" filter="fade">
                                      <p:cBhvr>
                                        <p:cTn id="7" dur="500"/>
                                        <p:tgtEl>
                                          <p:spTgt spid="11267">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1267">
                                            <p:txEl>
                                              <p:pRg st="3" end="3"/>
                                            </p:txEl>
                                          </p:spTgt>
                                        </p:tgtEl>
                                        <p:attrNameLst>
                                          <p:attrName>style.visibility</p:attrName>
                                        </p:attrNameLst>
                                      </p:cBhvr>
                                      <p:to>
                                        <p:strVal val="visible"/>
                                      </p:to>
                                    </p:set>
                                    <p:animEffect transition="in" filter="fade">
                                      <p:cBhvr>
                                        <p:cTn id="10" dur="500"/>
                                        <p:tgtEl>
                                          <p:spTgt spid="11267">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1267">
                                            <p:txEl>
                                              <p:pRg st="5" end="5"/>
                                            </p:txEl>
                                          </p:spTgt>
                                        </p:tgtEl>
                                        <p:attrNameLst>
                                          <p:attrName>style.visibility</p:attrName>
                                        </p:attrNameLst>
                                      </p:cBhvr>
                                      <p:to>
                                        <p:strVal val="visible"/>
                                      </p:to>
                                    </p:set>
                                    <p:animEffect transition="in" filter="fade">
                                      <p:cBhvr>
                                        <p:cTn id="15" dur="500"/>
                                        <p:tgtEl>
                                          <p:spTgt spid="112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 descr="LetterHead"/>
          <p:cNvPicPr>
            <a:picLocks noChangeAspect="1" noChangeArrowheads="1"/>
          </p:cNvPicPr>
          <p:nvPr/>
        </p:nvPicPr>
        <p:blipFill>
          <a:blip r:embed="rId3" cstate="print"/>
          <a:srcRect/>
          <a:stretch>
            <a:fillRect/>
          </a:stretch>
        </p:blipFill>
        <p:spPr bwMode="auto">
          <a:xfrm rot="16200000">
            <a:off x="-1233000" y="4358416"/>
            <a:ext cx="3600400" cy="589440"/>
          </a:xfrm>
          <a:prstGeom prst="rect">
            <a:avLst/>
          </a:prstGeom>
          <a:noFill/>
          <a:ln w="9525">
            <a:noFill/>
            <a:miter lim="800000"/>
            <a:headEnd/>
            <a:tailEnd/>
          </a:ln>
        </p:spPr>
      </p:pic>
      <p:sp>
        <p:nvSpPr>
          <p:cNvPr id="5" name="Rectangle 3"/>
          <p:cNvSpPr txBox="1">
            <a:spLocks noChangeArrowheads="1"/>
          </p:cNvSpPr>
          <p:nvPr/>
        </p:nvSpPr>
        <p:spPr>
          <a:xfrm>
            <a:off x="2072680" y="980728"/>
            <a:ext cx="7255470" cy="5115272"/>
          </a:xfrm>
          <a:prstGeom prst="rect">
            <a:avLst/>
          </a:prstGeom>
          <a:noFill/>
          <a:ln/>
        </p:spPr>
        <p:txBody>
          <a:bodyPr lIns="92075" tIns="46038" rIns="92075" bIns="46038">
            <a:normAutofit fontScale="85000" lnSpcReduction="20000"/>
          </a:bodyPr>
          <a:lstStyle/>
          <a:p>
            <a:pPr marL="27432" marR="0" lvl="0" indent="0" algn="l" defTabSz="914400" rtl="0" eaLnBrk="1" fontAlgn="auto" latinLnBrk="0" hangingPunct="1">
              <a:lnSpc>
                <a:spcPct val="150000"/>
              </a:lnSpc>
              <a:spcBef>
                <a:spcPts val="600"/>
              </a:spcBef>
              <a:spcAft>
                <a:spcPts val="0"/>
              </a:spcAft>
              <a:buClr>
                <a:schemeClr val="accent1"/>
              </a:buClr>
              <a:buSzPct val="80000"/>
              <a:buFont typeface="Wingdings 2"/>
              <a:buNone/>
              <a:tabLst/>
              <a:defRPr/>
            </a:pPr>
            <a:r>
              <a:rPr kumimoji="0" lang="en-GB" b="1" i="0" u="none" strike="noStrike" kern="1200" cap="none" spc="0" normalizeH="0" baseline="0" noProof="0" dirty="0" smtClean="0">
                <a:ln>
                  <a:noFill/>
                </a:ln>
                <a:solidFill>
                  <a:schemeClr val="tx2">
                    <a:shade val="30000"/>
                    <a:satMod val="150000"/>
                  </a:schemeClr>
                </a:solidFill>
                <a:effectLst/>
                <a:uLnTx/>
                <a:uFillTx/>
                <a:latin typeface="Comic Sans MS" pitchFamily="66" charset="0"/>
              </a:rPr>
              <a:t>Models of professional development (Kennedy, 2005)</a:t>
            </a:r>
          </a:p>
          <a:p>
            <a:pPr marL="27432" marR="0" lvl="0" indent="0" algn="l" defTabSz="914400" rtl="0" eaLnBrk="1" fontAlgn="auto" latinLnBrk="0" hangingPunct="1">
              <a:lnSpc>
                <a:spcPct val="150000"/>
              </a:lnSpc>
              <a:spcBef>
                <a:spcPts val="600"/>
              </a:spcBef>
              <a:spcAft>
                <a:spcPts val="0"/>
              </a:spcAft>
              <a:buClr>
                <a:schemeClr val="accent1"/>
              </a:buClr>
              <a:buSzPct val="80000"/>
              <a:buFont typeface="Wingdings 2"/>
              <a:buNone/>
              <a:tabLst/>
              <a:defRPr/>
            </a:pPr>
            <a:endParaRPr lang="en-GB" sz="2600" b="1" dirty="0" smtClean="0">
              <a:solidFill>
                <a:schemeClr val="tx2">
                  <a:shade val="30000"/>
                  <a:satMod val="150000"/>
                </a:schemeClr>
              </a:solidFill>
              <a:latin typeface="Comic Sans MS" pitchFamily="66" charset="0"/>
            </a:endParaRPr>
          </a:p>
          <a:p>
            <a:pPr marL="27432" marR="0" lvl="0" indent="0" algn="l" defTabSz="914400" rtl="0" eaLnBrk="1" fontAlgn="auto" latinLnBrk="0" hangingPunct="1">
              <a:lnSpc>
                <a:spcPct val="150000"/>
              </a:lnSpc>
              <a:spcBef>
                <a:spcPts val="600"/>
              </a:spcBef>
              <a:spcAft>
                <a:spcPts val="0"/>
              </a:spcAft>
              <a:buClr>
                <a:schemeClr val="accent1"/>
              </a:buClr>
              <a:buSzPct val="80000"/>
              <a:buFont typeface="Wingdings 2"/>
              <a:buNone/>
              <a:tabLst/>
              <a:defRPr/>
            </a:pPr>
            <a:r>
              <a:rPr lang="en-GB" sz="2600" b="1" dirty="0" smtClean="0">
                <a:solidFill>
                  <a:schemeClr val="tx2">
                    <a:shade val="30000"/>
                    <a:satMod val="150000"/>
                  </a:schemeClr>
                </a:solidFill>
                <a:latin typeface="Comic Sans MS" pitchFamily="66" charset="0"/>
              </a:rPr>
              <a:t>	Training model</a:t>
            </a:r>
          </a:p>
          <a:p>
            <a:pPr marL="27432" marR="0" lvl="0" indent="0" algn="l" defTabSz="914400" rtl="0" eaLnBrk="1" fontAlgn="auto" latinLnBrk="0" hangingPunct="1">
              <a:lnSpc>
                <a:spcPct val="150000"/>
              </a:lnSpc>
              <a:spcBef>
                <a:spcPts val="600"/>
              </a:spcBef>
              <a:spcAft>
                <a:spcPts val="0"/>
              </a:spcAft>
              <a:buClr>
                <a:schemeClr val="accent1"/>
              </a:buClr>
              <a:buSzPct val="80000"/>
              <a:buFont typeface="Wingdings 2"/>
              <a:buNone/>
              <a:tabLst/>
              <a:defRPr/>
            </a:pPr>
            <a:r>
              <a:rPr kumimoji="0" lang="en-GB" sz="2600" b="1" i="0" u="none" strike="noStrike" kern="1200" cap="none" spc="0" normalizeH="0" baseline="0" noProof="0" dirty="0" smtClean="0">
                <a:ln>
                  <a:noFill/>
                </a:ln>
                <a:solidFill>
                  <a:srgbClr val="C00000"/>
                </a:solidFill>
                <a:effectLst/>
                <a:uLnTx/>
                <a:uFillTx/>
                <a:latin typeface="Comic Sans MS" pitchFamily="66" charset="0"/>
              </a:rPr>
              <a:t>	Award bearing</a:t>
            </a:r>
            <a:r>
              <a:rPr kumimoji="0" lang="en-GB" sz="2600" b="1" i="0" u="none" strike="noStrike" kern="1200" cap="none" spc="0" normalizeH="0" noProof="0" dirty="0" smtClean="0">
                <a:ln>
                  <a:noFill/>
                </a:ln>
                <a:solidFill>
                  <a:srgbClr val="C00000"/>
                </a:solidFill>
                <a:effectLst/>
                <a:uLnTx/>
                <a:uFillTx/>
                <a:latin typeface="Comic Sans MS" pitchFamily="66" charset="0"/>
              </a:rPr>
              <a:t> model</a:t>
            </a:r>
          </a:p>
          <a:p>
            <a:pPr marL="27432" marR="0" lvl="0" indent="0" algn="l" defTabSz="914400" rtl="0" eaLnBrk="1" fontAlgn="auto" latinLnBrk="0" hangingPunct="1">
              <a:lnSpc>
                <a:spcPct val="150000"/>
              </a:lnSpc>
              <a:spcBef>
                <a:spcPts val="600"/>
              </a:spcBef>
              <a:spcAft>
                <a:spcPts val="0"/>
              </a:spcAft>
              <a:buClr>
                <a:schemeClr val="accent1"/>
              </a:buClr>
              <a:buSzPct val="80000"/>
              <a:buFont typeface="Wingdings 2"/>
              <a:buNone/>
              <a:tabLst/>
              <a:defRPr/>
            </a:pPr>
            <a:r>
              <a:rPr lang="en-GB" sz="2600" b="1" baseline="0" dirty="0" smtClean="0">
                <a:solidFill>
                  <a:schemeClr val="tx2">
                    <a:shade val="30000"/>
                    <a:satMod val="150000"/>
                  </a:schemeClr>
                </a:solidFill>
                <a:latin typeface="Comic Sans MS" pitchFamily="66" charset="0"/>
              </a:rPr>
              <a:t>	Deficit</a:t>
            </a:r>
            <a:r>
              <a:rPr lang="en-GB" sz="2600" b="1" dirty="0" smtClean="0">
                <a:solidFill>
                  <a:schemeClr val="tx2">
                    <a:shade val="30000"/>
                    <a:satMod val="150000"/>
                  </a:schemeClr>
                </a:solidFill>
                <a:latin typeface="Comic Sans MS" pitchFamily="66" charset="0"/>
              </a:rPr>
              <a:t> model</a:t>
            </a:r>
          </a:p>
          <a:p>
            <a:pPr marL="27432" marR="0" lvl="0" indent="0" algn="l" defTabSz="914400" rtl="0" eaLnBrk="1" fontAlgn="auto" latinLnBrk="0" hangingPunct="1">
              <a:lnSpc>
                <a:spcPct val="150000"/>
              </a:lnSpc>
              <a:spcBef>
                <a:spcPts val="600"/>
              </a:spcBef>
              <a:spcAft>
                <a:spcPts val="0"/>
              </a:spcAft>
              <a:buClr>
                <a:schemeClr val="accent1"/>
              </a:buClr>
              <a:buSzPct val="80000"/>
              <a:buFont typeface="Wingdings 2"/>
              <a:buNone/>
              <a:tabLst/>
              <a:defRPr/>
            </a:pPr>
            <a:r>
              <a:rPr kumimoji="0" lang="en-GB" sz="2600" b="1" i="0" u="none" strike="noStrike" kern="1200" cap="none" spc="0" normalizeH="0" baseline="0" noProof="0" dirty="0" smtClean="0">
                <a:ln>
                  <a:noFill/>
                </a:ln>
                <a:solidFill>
                  <a:schemeClr val="tx2">
                    <a:shade val="30000"/>
                    <a:satMod val="150000"/>
                  </a:schemeClr>
                </a:solidFill>
                <a:effectLst/>
                <a:uLnTx/>
                <a:uFillTx/>
                <a:latin typeface="Comic Sans MS" pitchFamily="66" charset="0"/>
              </a:rPr>
              <a:t>	Cascade</a:t>
            </a:r>
          </a:p>
          <a:p>
            <a:pPr marL="27432" marR="0" lvl="0" indent="0" algn="l" defTabSz="914400" rtl="0" eaLnBrk="1" fontAlgn="auto" latinLnBrk="0" hangingPunct="1">
              <a:lnSpc>
                <a:spcPct val="150000"/>
              </a:lnSpc>
              <a:spcBef>
                <a:spcPts val="600"/>
              </a:spcBef>
              <a:spcAft>
                <a:spcPts val="0"/>
              </a:spcAft>
              <a:buClr>
                <a:schemeClr val="accent1"/>
              </a:buClr>
              <a:buSzPct val="80000"/>
              <a:buFont typeface="Wingdings 2"/>
              <a:buNone/>
              <a:tabLst/>
              <a:defRPr/>
            </a:pPr>
            <a:r>
              <a:rPr lang="en-GB" sz="2600" b="1" dirty="0" smtClean="0">
                <a:solidFill>
                  <a:srgbClr val="C00000"/>
                </a:solidFill>
                <a:latin typeface="Comic Sans MS" pitchFamily="66" charset="0"/>
              </a:rPr>
              <a:t>	Coaching/mentoring model</a:t>
            </a:r>
          </a:p>
          <a:p>
            <a:pPr marL="27432" marR="0" lvl="0" indent="0" algn="l" defTabSz="914400" rtl="0" eaLnBrk="1" fontAlgn="auto" latinLnBrk="0" hangingPunct="1">
              <a:lnSpc>
                <a:spcPct val="150000"/>
              </a:lnSpc>
              <a:spcBef>
                <a:spcPts val="600"/>
              </a:spcBef>
              <a:spcAft>
                <a:spcPts val="0"/>
              </a:spcAft>
              <a:buClr>
                <a:schemeClr val="accent1"/>
              </a:buClr>
              <a:buSzPct val="80000"/>
              <a:buFont typeface="Wingdings 2"/>
              <a:buNone/>
              <a:tabLst/>
              <a:defRPr/>
            </a:pPr>
            <a:r>
              <a:rPr lang="en-GB" sz="2600" b="1" dirty="0" smtClean="0">
                <a:solidFill>
                  <a:srgbClr val="C00000"/>
                </a:solidFill>
                <a:latin typeface="Comic Sans MS" pitchFamily="66" charset="0"/>
              </a:rPr>
              <a:t>	Community of practice model</a:t>
            </a:r>
          </a:p>
          <a:p>
            <a:pPr marL="27432" marR="0" lvl="0" indent="0" algn="l" defTabSz="914400" rtl="0" eaLnBrk="1" fontAlgn="auto" latinLnBrk="0" hangingPunct="1">
              <a:lnSpc>
                <a:spcPct val="150000"/>
              </a:lnSpc>
              <a:spcBef>
                <a:spcPts val="600"/>
              </a:spcBef>
              <a:spcAft>
                <a:spcPts val="0"/>
              </a:spcAft>
              <a:buClr>
                <a:schemeClr val="accent1"/>
              </a:buClr>
              <a:buSzPct val="80000"/>
              <a:buFont typeface="Wingdings 2"/>
              <a:buNone/>
              <a:tabLst/>
              <a:defRPr/>
            </a:pPr>
            <a:r>
              <a:rPr kumimoji="0" lang="en-GB" sz="2600" b="1" i="0" u="none" strike="noStrike" kern="1200" cap="none" spc="0" normalizeH="0" baseline="0" noProof="0" dirty="0" smtClean="0">
                <a:ln>
                  <a:noFill/>
                </a:ln>
                <a:solidFill>
                  <a:srgbClr val="C00000"/>
                </a:solidFill>
                <a:effectLst/>
                <a:uLnTx/>
                <a:uFillTx/>
                <a:latin typeface="Comic Sans MS" pitchFamily="66" charset="0"/>
              </a:rPr>
              <a:t>	Action research model</a:t>
            </a:r>
          </a:p>
          <a:p>
            <a:pPr marL="27432" marR="0" lvl="0" indent="0" algn="l" defTabSz="914400" rtl="0" eaLnBrk="1" fontAlgn="auto" latinLnBrk="0" hangingPunct="1">
              <a:lnSpc>
                <a:spcPct val="150000"/>
              </a:lnSpc>
              <a:spcBef>
                <a:spcPts val="600"/>
              </a:spcBef>
              <a:spcAft>
                <a:spcPts val="0"/>
              </a:spcAft>
              <a:buClr>
                <a:schemeClr val="accent1"/>
              </a:buClr>
              <a:buSzPct val="80000"/>
              <a:buFont typeface="Wingdings 2"/>
              <a:buNone/>
              <a:tabLst/>
              <a:defRPr/>
            </a:pPr>
            <a:r>
              <a:rPr lang="en-GB" sz="2600" b="1" dirty="0" smtClean="0">
                <a:solidFill>
                  <a:srgbClr val="C00000"/>
                </a:solidFill>
                <a:latin typeface="Comic Sans MS" pitchFamily="66" charset="0"/>
              </a:rPr>
              <a:t>	Transformative model</a:t>
            </a:r>
            <a:endParaRPr kumimoji="0" lang="en-GB" sz="2600" b="1" i="0" u="none" strike="noStrike" kern="1200" cap="none" spc="0" normalizeH="0" baseline="0" noProof="0" dirty="0" smtClean="0">
              <a:ln>
                <a:noFill/>
              </a:ln>
              <a:solidFill>
                <a:srgbClr val="C00000"/>
              </a:solidFill>
              <a:effectLst/>
              <a:uLnTx/>
              <a:uFillTx/>
              <a:latin typeface="Comic Sans MS" pitchFamily="66" charset="0"/>
            </a:endParaRPr>
          </a:p>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en-GB" sz="4000" b="1" i="0" u="none" strike="noStrike" kern="1200" cap="none" spc="0" normalizeH="0" baseline="0" noProof="0" dirty="0" smtClean="0">
              <a:ln>
                <a:noFill/>
              </a:ln>
              <a:solidFill>
                <a:srgbClr val="FF0000"/>
              </a:solidFill>
              <a:effectLst/>
              <a:uLnTx/>
              <a:uFillTx/>
              <a:latin typeface="Comic Sans MS" pitchFamily="66" charset="0"/>
            </a:endParaRPr>
          </a:p>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lang="en-GB" b="1" dirty="0" smtClean="0">
              <a:solidFill>
                <a:schemeClr val="tx2">
                  <a:shade val="30000"/>
                  <a:satMod val="150000"/>
                </a:schemeClr>
              </a:solidFill>
              <a:latin typeface="+mn-lt"/>
            </a:endParaRPr>
          </a:p>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en-GB" sz="2400" b="1"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p:txBody>
      </p:sp>
      <p:pic>
        <p:nvPicPr>
          <p:cNvPr id="6" name="Picture 5" descr="PDIE.gif"/>
          <p:cNvPicPr>
            <a:picLocks noChangeAspect="1"/>
          </p:cNvPicPr>
          <p:nvPr/>
        </p:nvPicPr>
        <p:blipFill>
          <a:blip r:embed="rId4" cstate="print"/>
          <a:stretch>
            <a:fillRect/>
          </a:stretch>
        </p:blipFill>
        <p:spPr>
          <a:xfrm>
            <a:off x="198087" y="166679"/>
            <a:ext cx="1160274" cy="1599095"/>
          </a:xfrm>
          <a:prstGeom prst="rect">
            <a:avLst/>
          </a:prstGeom>
        </p:spPr>
      </p:pic>
    </p:spTree>
    <p:extLst>
      <p:ext uri="{BB962C8B-B14F-4D97-AF65-F5344CB8AC3E}">
        <p14:creationId xmlns:p14="http://schemas.microsoft.com/office/powerpoint/2010/main" val="3714548585"/>
      </p:ext>
    </p:extLst>
  </p:cSld>
  <p:clrMapOvr>
    <a:masterClrMapping/>
  </p:clrMapOvr>
  <p:transition>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2072680" y="764704"/>
            <a:ext cx="6914902" cy="5544616"/>
          </a:xfrm>
        </p:spPr>
        <p:txBody>
          <a:bodyPr>
            <a:normAutofit fontScale="47500" lnSpcReduction="20000"/>
          </a:bodyPr>
          <a:lstStyle/>
          <a:p>
            <a:pPr>
              <a:lnSpc>
                <a:spcPct val="170000"/>
              </a:lnSpc>
            </a:pPr>
            <a:r>
              <a:rPr lang="en-GB" sz="3200" b="1" dirty="0" smtClean="0">
                <a:solidFill>
                  <a:srgbClr val="FF0000"/>
                </a:solidFill>
                <a:latin typeface="Comic Sans MS" pitchFamily="66" charset="0"/>
              </a:rPr>
              <a:t>Professional development / professional learning</a:t>
            </a:r>
          </a:p>
          <a:p>
            <a:pPr>
              <a:lnSpc>
                <a:spcPct val="220000"/>
              </a:lnSpc>
            </a:pPr>
            <a:r>
              <a:rPr lang="en-GB" sz="3200" b="1" dirty="0" smtClean="0">
                <a:solidFill>
                  <a:srgbClr val="002060"/>
                </a:solidFill>
                <a:latin typeface="Comic Sans MS" pitchFamily="66" charset="0"/>
              </a:rPr>
              <a:t>Kennedy’s models are useful here but M can encompass both PD and PL – the key difference between M and other forms of PD/PL is the academic level </a:t>
            </a:r>
          </a:p>
          <a:p>
            <a:pPr>
              <a:lnSpc>
                <a:spcPct val="220000"/>
              </a:lnSpc>
            </a:pPr>
            <a:r>
              <a:rPr lang="en-GB" sz="3200" b="1" dirty="0" smtClean="0">
                <a:solidFill>
                  <a:srgbClr val="002060"/>
                </a:solidFill>
                <a:latin typeface="Comic Sans MS" pitchFamily="66" charset="0"/>
              </a:rPr>
              <a:t>(</a:t>
            </a:r>
            <a:r>
              <a:rPr lang="en-GB" sz="3200" b="1" dirty="0" err="1" smtClean="0">
                <a:solidFill>
                  <a:srgbClr val="002060"/>
                </a:solidFill>
                <a:latin typeface="Comic Sans MS" pitchFamily="66" charset="0"/>
              </a:rPr>
              <a:t>eg</a:t>
            </a:r>
            <a:r>
              <a:rPr lang="en-GB" sz="3200" b="1" dirty="0" smtClean="0">
                <a:solidFill>
                  <a:srgbClr val="002060"/>
                </a:solidFill>
                <a:latin typeface="Comic Sans MS" pitchFamily="66" charset="0"/>
              </a:rPr>
              <a:t> SM middle leadership programme. It is a PD programme in that it supports middle leaders in developing understanding of principles of leadership, enquiring into leadership in own and other schools, using range of literature to inform reflection on own practice, setting out strategies for change, implementing and evaluating these. </a:t>
            </a:r>
            <a:r>
              <a:rPr lang="en-GB" sz="4200" b="1" dirty="0" smtClean="0">
                <a:solidFill>
                  <a:srgbClr val="FF0000"/>
                </a:solidFill>
                <a:latin typeface="Comic Sans MS" pitchFamily="66" charset="0"/>
              </a:rPr>
              <a:t>L6 not M/L7</a:t>
            </a:r>
            <a:r>
              <a:rPr lang="en-GB" sz="3200" b="1" dirty="0" smtClean="0">
                <a:solidFill>
                  <a:srgbClr val="FF0000"/>
                </a:solidFill>
                <a:latin typeface="Comic Sans MS" pitchFamily="66" charset="0"/>
              </a:rPr>
              <a:t>. </a:t>
            </a:r>
            <a:r>
              <a:rPr lang="en-GB" sz="3200" b="1" dirty="0" smtClean="0">
                <a:solidFill>
                  <a:srgbClr val="002060"/>
                </a:solidFill>
                <a:latin typeface="Comic Sans MS" pitchFamily="66" charset="0"/>
              </a:rPr>
              <a:t>Key difference is expectation of depth of analysis, synthesis and rigour of enquiry. 	</a:t>
            </a:r>
            <a:endParaRPr lang="en-GB" sz="3200" dirty="0">
              <a:solidFill>
                <a:srgbClr val="002060"/>
              </a:solidFill>
              <a:latin typeface="Comic Sans MS" pitchFamily="66" charset="0"/>
            </a:endParaRPr>
          </a:p>
        </p:txBody>
      </p:sp>
      <p:pic>
        <p:nvPicPr>
          <p:cNvPr id="5" name="Picture 4" descr="PDIE.gif"/>
          <p:cNvPicPr>
            <a:picLocks noChangeAspect="1"/>
          </p:cNvPicPr>
          <p:nvPr/>
        </p:nvPicPr>
        <p:blipFill>
          <a:blip r:embed="rId2" cstate="print"/>
          <a:stretch>
            <a:fillRect/>
          </a:stretch>
        </p:blipFill>
        <p:spPr>
          <a:xfrm>
            <a:off x="198087" y="166679"/>
            <a:ext cx="1160274" cy="1599095"/>
          </a:xfrm>
          <a:prstGeom prst="rect">
            <a:avLst/>
          </a:prstGeom>
        </p:spPr>
      </p:pic>
      <p:pic>
        <p:nvPicPr>
          <p:cNvPr id="7" name="Picture 1" descr="LetterHead"/>
          <p:cNvPicPr>
            <a:picLocks noChangeAspect="1" noChangeArrowheads="1"/>
          </p:cNvPicPr>
          <p:nvPr/>
        </p:nvPicPr>
        <p:blipFill>
          <a:blip r:embed="rId3" cstate="print"/>
          <a:srcRect/>
          <a:stretch>
            <a:fillRect/>
          </a:stretch>
        </p:blipFill>
        <p:spPr bwMode="auto">
          <a:xfrm rot="16200000">
            <a:off x="-1233000" y="4358416"/>
            <a:ext cx="3600400" cy="589440"/>
          </a:xfrm>
          <a:prstGeom prst="rect">
            <a:avLst/>
          </a:prstGeom>
          <a:noFill/>
          <a:ln w="9525">
            <a:noFill/>
            <a:miter lim="800000"/>
            <a:headEnd/>
            <a:tailEnd/>
          </a:ln>
        </p:spPr>
      </p:pic>
    </p:spTree>
    <p:extLst>
      <p:ext uri="{BB962C8B-B14F-4D97-AF65-F5344CB8AC3E}">
        <p14:creationId xmlns:p14="http://schemas.microsoft.com/office/powerpoint/2010/main" val="117176932"/>
      </p:ext>
    </p:extLst>
  </p:cSld>
  <p:clrMapOvr>
    <a:masterClrMapping/>
  </p:clrMapOvr>
  <p:transition>
    <p:pull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5330</TotalTime>
  <Words>1270</Words>
  <Application>Microsoft Office PowerPoint</Application>
  <PresentationFormat>A4 Paper (210x297 mm)</PresentationFormat>
  <Paragraphs>183</Paragraphs>
  <Slides>23</Slides>
  <Notes>7</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Solstice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Swansea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Keith Bolton</dc:creator>
  <cp:lastModifiedBy>Ken</cp:lastModifiedBy>
  <cp:revision>490</cp:revision>
  <cp:lastPrinted>2000-02-29T14:50:10Z</cp:lastPrinted>
  <dcterms:created xsi:type="dcterms:W3CDTF">1999-04-15T10:44:33Z</dcterms:created>
  <dcterms:modified xsi:type="dcterms:W3CDTF">2013-06-05T21:40:58Z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3</vt:i4>
  </property>
  <property fmtid="{D5CDD505-2E9C-101B-9397-08002B2CF9AE}" pid="7" name="MailAddress">
    <vt:lpwstr/>
  </property>
  <property fmtid="{D5CDD505-2E9C-101B-9397-08002B2CF9AE}" pid="8" name="HomePage">
    <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1</vt:i4>
  </property>
  <property fmtid="{D5CDD505-2E9C-101B-9397-08002B2CF9AE}" pid="21" name="OutputDir">
    <vt:lpwstr>E:\</vt:lpwstr>
  </property>
</Properties>
</file>