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68" r:id="rId4"/>
    <p:sldId id="258" r:id="rId5"/>
    <p:sldId id="259" r:id="rId6"/>
    <p:sldId id="270" r:id="rId7"/>
    <p:sldId id="260" r:id="rId8"/>
    <p:sldId id="261" r:id="rId9"/>
    <p:sldId id="267" r:id="rId10"/>
    <p:sldId id="262" r:id="rId11"/>
    <p:sldId id="263" r:id="rId12"/>
    <p:sldId id="264" r:id="rId13"/>
    <p:sldId id="271" r:id="rId14"/>
    <p:sldId id="272" r:id="rId15"/>
    <p:sldId id="273" r:id="rId16"/>
    <p:sldId id="274" r:id="rId17"/>
    <p:sldId id="275" r:id="rId18"/>
    <p:sldId id="265" r:id="rId19"/>
    <p:sldId id="269" r:id="rId20"/>
    <p:sldId id="266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083FE-420F-40E6-A47F-40C18F7CD58C}" type="datetimeFigureOut">
              <a:rPr lang="en-GB" smtClean="0"/>
              <a:pPr/>
              <a:t>07/06/2011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6CED-8D94-4DF2-954D-EA95E58BACE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D3E775-F448-4556-826F-508E80225C5A}" type="datetimeFigureOut">
              <a:rPr lang="en-US" smtClean="0"/>
              <a:pPr/>
              <a:t>6/7/2011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372419B-0269-4DA4-AE9A-F3F7CD46E03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ff.ljmu.ac.uk/edcmmart" TargetMode="External"/><Relationship Id="rId2" Type="http://schemas.openxmlformats.org/officeDocument/2006/relationships/hyperlink" Target="mailto:m.c.martin@ljmu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use of </a:t>
            </a:r>
            <a:r>
              <a:rPr lang="en-GB" dirty="0" err="1" smtClean="0"/>
              <a:t>eportfolios</a:t>
            </a:r>
            <a:r>
              <a:rPr lang="en-GB" dirty="0" smtClean="0"/>
              <a:t> for</a:t>
            </a:r>
            <a:br>
              <a:rPr lang="en-GB" dirty="0" smtClean="0"/>
            </a:br>
            <a:r>
              <a:rPr lang="en-GB" dirty="0" smtClean="0"/>
              <a:t> subject knowledge development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4714884"/>
            <a:ext cx="5153796" cy="2026484"/>
          </a:xfrm>
        </p:spPr>
        <p:txBody>
          <a:bodyPr>
            <a:normAutofit/>
          </a:bodyPr>
          <a:lstStyle/>
          <a:p>
            <a:pPr algn="l"/>
            <a:r>
              <a:rPr lang="en-GB" sz="2400" dirty="0" smtClean="0"/>
              <a:t>Mike Martin</a:t>
            </a:r>
          </a:p>
          <a:p>
            <a:pPr algn="l"/>
            <a:r>
              <a:rPr lang="en-GB" sz="2400" dirty="0" smtClean="0"/>
              <a:t>LJMU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m.c.martin@ljmu.ac.uk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5286388"/>
            <a:ext cx="13906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Version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Starting from what students know</a:t>
            </a:r>
          </a:p>
          <a:p>
            <a:r>
              <a:rPr lang="en-GB" dirty="0" smtClean="0"/>
              <a:t>Portfolio of what they can do and can teach</a:t>
            </a:r>
          </a:p>
          <a:p>
            <a:r>
              <a:rPr lang="en-GB" dirty="0" smtClean="0"/>
              <a:t>Structure-less, electronic and software independent</a:t>
            </a:r>
          </a:p>
          <a:p>
            <a:r>
              <a:rPr lang="en-GB" dirty="0" smtClean="0"/>
              <a:t>Feedback from students – need structure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Knowledge areas - </a:t>
            </a:r>
            <a:r>
              <a:rPr lang="en-GB" dirty="0" err="1" smtClean="0"/>
              <a:t>subdomains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/>
              <a:t>Design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Research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Ideas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Modelling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Evaluation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Use of ICT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 smtClean="0"/>
              <a:t>making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Material preparation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Measuring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Cutting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Shaping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Forming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Joining / combining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err="1" smtClean="0"/>
              <a:t>Handtools</a:t>
            </a:r>
            <a:r>
              <a:rPr lang="en-GB" dirty="0" smtClean="0"/>
              <a:t> / equipment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Machine tools /equipment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Components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Finishing</a:t>
            </a:r>
          </a:p>
          <a:p>
            <a:pPr indent="-283464">
              <a:buFont typeface="Wingdings 2"/>
              <a:buChar char=""/>
              <a:defRPr/>
            </a:pPr>
            <a:r>
              <a:rPr lang="en-GB" dirty="0" smtClean="0"/>
              <a:t>Evaluation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Importance of reflection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Annotation of visual examples of subject knowledge work is important</a:t>
            </a:r>
          </a:p>
          <a:p>
            <a:r>
              <a:rPr lang="en-GB" dirty="0" smtClean="0"/>
              <a:t>Reflective commentary ensures authenticity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ara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378"/>
            <a:ext cx="9144000" cy="66852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rah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459"/>
            <a:ext cx="9144000" cy="668308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rah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345"/>
            <a:ext cx="9144000" cy="661130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rah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0"/>
            <a:ext cx="89154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rah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99"/>
            <a:ext cx="9144000" cy="668680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Emerging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Skills required</a:t>
            </a:r>
          </a:p>
          <a:p>
            <a:r>
              <a:rPr lang="en-GB" dirty="0" smtClean="0"/>
              <a:t>Content </a:t>
            </a:r>
            <a:r>
              <a:rPr lang="en-GB" dirty="0" err="1" smtClean="0"/>
              <a:t>vs</a:t>
            </a:r>
            <a:r>
              <a:rPr lang="en-GB" dirty="0" smtClean="0"/>
              <a:t> application</a:t>
            </a:r>
          </a:p>
          <a:p>
            <a:r>
              <a:rPr lang="en-GB" dirty="0" smtClean="0"/>
              <a:t>Monitoring / target setting</a:t>
            </a:r>
          </a:p>
          <a:p>
            <a:r>
              <a:rPr lang="en-GB" dirty="0" smtClean="0"/>
              <a:t>Involvement of subject mentors</a:t>
            </a:r>
          </a:p>
          <a:p>
            <a:r>
              <a:rPr lang="en-GB" dirty="0" smtClean="0"/>
              <a:t>Assessment – criteria grid rather than competence threshold</a:t>
            </a:r>
          </a:p>
          <a:p>
            <a:r>
              <a:rPr lang="en-GB" dirty="0" smtClean="0"/>
              <a:t>Progression from ‘novice’ to ‘master’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Ownership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Owned by institutions – knowledge static, content focused and uniform</a:t>
            </a:r>
          </a:p>
          <a:p>
            <a:r>
              <a:rPr lang="en-GB" dirty="0" smtClean="0"/>
              <a:t>Owned by professionals – curriculum driven, delivery focused and diverse</a:t>
            </a:r>
          </a:p>
          <a:p>
            <a:r>
              <a:rPr lang="en-GB" dirty="0" smtClean="0"/>
              <a:t>Owned by the individual – personalised, unique and diverse, non-uniform</a:t>
            </a:r>
          </a:p>
          <a:p>
            <a:r>
              <a:rPr lang="en-GB" dirty="0" smtClean="0"/>
              <a:t>Storytelling – Helen Barrett </a:t>
            </a:r>
          </a:p>
          <a:p>
            <a:r>
              <a:rPr lang="en-GB" sz="2400" dirty="0" smtClean="0"/>
              <a:t>www. electronicportfolios.org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Eportfolios</a:t>
            </a:r>
            <a:r>
              <a:rPr lang="en-GB" dirty="0" smtClean="0"/>
              <a:t> – a useful tool</a:t>
            </a:r>
          </a:p>
          <a:p>
            <a:r>
              <a:rPr lang="en-GB" dirty="0" smtClean="0"/>
              <a:t>Examples of </a:t>
            </a:r>
            <a:r>
              <a:rPr lang="en-GB" dirty="0" err="1" smtClean="0"/>
              <a:t>eportfolios</a:t>
            </a:r>
            <a:r>
              <a:rPr lang="en-GB" dirty="0" smtClean="0"/>
              <a:t> for assessment</a:t>
            </a:r>
          </a:p>
          <a:p>
            <a:r>
              <a:rPr lang="en-GB" dirty="0" smtClean="0"/>
              <a:t>Subject knowledge – complex</a:t>
            </a:r>
          </a:p>
          <a:p>
            <a:r>
              <a:rPr lang="en-GB" dirty="0" smtClean="0"/>
              <a:t>Incompetent competences</a:t>
            </a:r>
          </a:p>
          <a:p>
            <a:r>
              <a:rPr lang="en-GB" dirty="0" smtClean="0"/>
              <a:t>SKE </a:t>
            </a:r>
            <a:r>
              <a:rPr lang="en-GB" dirty="0" err="1" smtClean="0"/>
              <a:t>eportfolio</a:t>
            </a:r>
            <a:r>
              <a:rPr lang="en-GB" dirty="0" smtClean="0"/>
              <a:t> v1 – open</a:t>
            </a:r>
          </a:p>
          <a:p>
            <a:r>
              <a:rPr lang="en-GB" dirty="0" smtClean="0"/>
              <a:t>Knowledge areas – </a:t>
            </a:r>
            <a:r>
              <a:rPr lang="en-GB" dirty="0" err="1" smtClean="0"/>
              <a:t>subdomains</a:t>
            </a:r>
            <a:endParaRPr lang="en-GB" dirty="0" smtClean="0"/>
          </a:p>
          <a:p>
            <a:r>
              <a:rPr lang="en-GB" dirty="0" smtClean="0"/>
              <a:t>Importance of reflection</a:t>
            </a:r>
          </a:p>
          <a:p>
            <a:r>
              <a:rPr lang="en-GB" dirty="0" smtClean="0"/>
              <a:t>Issues – ownership...</a:t>
            </a:r>
          </a:p>
          <a:p>
            <a:r>
              <a:rPr lang="en-GB" dirty="0" smtClean="0"/>
              <a:t>Next steps?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Provide a part-populated SKP</a:t>
            </a:r>
          </a:p>
          <a:p>
            <a:r>
              <a:rPr lang="en-GB" dirty="0" smtClean="0"/>
              <a:t>Work on annotation of </a:t>
            </a:r>
            <a:r>
              <a:rPr lang="en-GB" dirty="0" smtClean="0"/>
              <a:t>images</a:t>
            </a:r>
          </a:p>
          <a:p>
            <a:r>
              <a:rPr lang="en-GB" dirty="0" smtClean="0"/>
              <a:t>Other ideas?</a:t>
            </a:r>
          </a:p>
          <a:p>
            <a:endParaRPr lang="en-GB" dirty="0" smtClean="0"/>
          </a:p>
          <a:p>
            <a:r>
              <a:rPr lang="en-GB" dirty="0" smtClean="0"/>
              <a:t>Contact me for more detailed information at </a:t>
            </a:r>
            <a:r>
              <a:rPr lang="en-GB" dirty="0" smtClean="0">
                <a:hlinkClick r:id="rId2"/>
              </a:rPr>
              <a:t>m.c.martin@ljmu.ac.uk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www.staff.ljmu.ac.uk/edcmmart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Uncomfortable with subject knowledge competencies – what students can’t do</a:t>
            </a:r>
          </a:p>
          <a:p>
            <a:r>
              <a:rPr lang="en-GB" dirty="0" smtClean="0"/>
              <a:t>Critique of competence model (Martin 2008)</a:t>
            </a:r>
          </a:p>
          <a:p>
            <a:r>
              <a:rPr lang="en-GB" dirty="0" smtClean="0"/>
              <a:t>Exploration of eportfolios for previous 5 years</a:t>
            </a:r>
          </a:p>
          <a:p>
            <a:r>
              <a:rPr lang="en-GB" dirty="0" smtClean="0"/>
              <a:t>Presentations at subject conferences</a:t>
            </a:r>
          </a:p>
          <a:p>
            <a:r>
              <a:rPr lang="en-GB" dirty="0" smtClean="0"/>
              <a:t>Now focus of doctoral work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6296" y="4365104"/>
            <a:ext cx="1600903" cy="225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Eportfolios – a useful tool?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Compact, paper-free and editable</a:t>
            </a:r>
          </a:p>
          <a:p>
            <a:r>
              <a:rPr lang="en-GB" dirty="0" smtClean="0"/>
              <a:t>Potential for multimedia content to capture procedural knowledge</a:t>
            </a:r>
          </a:p>
          <a:p>
            <a:r>
              <a:rPr lang="en-GB" dirty="0" smtClean="0"/>
              <a:t>Opportunity for collaboration</a:t>
            </a:r>
          </a:p>
          <a:p>
            <a:r>
              <a:rPr lang="en-GB" dirty="0" smtClean="0"/>
              <a:t>Personalised in a way that traditional audit documents cannot be</a:t>
            </a:r>
          </a:p>
          <a:p>
            <a:r>
              <a:rPr lang="en-GB" dirty="0" smtClean="0"/>
              <a:t>Non-linear and easily searchable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25253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 descr="Y3 exampl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94" y="0"/>
            <a:ext cx="822441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4" name="Picture 3" descr="Am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2776"/>
            <a:ext cx="9144000" cy="6021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(Subject) knowledge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Forms of knowledge - </a:t>
            </a:r>
            <a:r>
              <a:rPr lang="en-GB" dirty="0" err="1" smtClean="0"/>
              <a:t>Hirst</a:t>
            </a:r>
            <a:r>
              <a:rPr lang="en-GB" dirty="0" smtClean="0"/>
              <a:t> (1974) </a:t>
            </a:r>
          </a:p>
          <a:p>
            <a:r>
              <a:rPr lang="en-GB" dirty="0" smtClean="0"/>
              <a:t>Content knowledge - Shulman (1986)</a:t>
            </a:r>
          </a:p>
          <a:p>
            <a:r>
              <a:rPr lang="en-GB" dirty="0" smtClean="0"/>
              <a:t>Tacit knowledge - Polanyi (1967) </a:t>
            </a:r>
          </a:p>
          <a:p>
            <a:r>
              <a:rPr lang="en-GB" dirty="0" smtClean="0"/>
              <a:t>Situated and social - Putnam &amp; </a:t>
            </a:r>
            <a:r>
              <a:rPr lang="en-GB" dirty="0" err="1" smtClean="0"/>
              <a:t>Borko</a:t>
            </a:r>
            <a:r>
              <a:rPr lang="en-GB" dirty="0" smtClean="0"/>
              <a:t> (2000) </a:t>
            </a:r>
          </a:p>
          <a:p>
            <a:r>
              <a:rPr lang="en-GB" dirty="0" smtClean="0"/>
              <a:t>Knowing that &amp; knowing how - Ryle (1949) </a:t>
            </a:r>
          </a:p>
          <a:p>
            <a:r>
              <a:rPr lang="en-GB" dirty="0" smtClean="0"/>
              <a:t>Strategic knowledge - McCormick (2007)</a:t>
            </a:r>
          </a:p>
          <a:p>
            <a:r>
              <a:rPr lang="en-GB" dirty="0" smtClean="0"/>
              <a:t>Personal knowledge – </a:t>
            </a:r>
            <a:r>
              <a:rPr lang="en-GB" dirty="0" err="1" smtClean="0"/>
              <a:t>Eraut</a:t>
            </a:r>
            <a:r>
              <a:rPr lang="en-GB" dirty="0" smtClean="0"/>
              <a:t> (2007)</a:t>
            </a:r>
          </a:p>
          <a:p>
            <a:r>
              <a:rPr lang="en-GB" dirty="0" smtClean="0"/>
              <a:t>Individual knowing, collective knowledge and cultural identity - Davis and </a:t>
            </a:r>
            <a:r>
              <a:rPr lang="en-GB" dirty="0" err="1" smtClean="0"/>
              <a:t>Sumara</a:t>
            </a:r>
            <a:r>
              <a:rPr lang="en-GB" dirty="0" smtClean="0"/>
              <a:t> (2000)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Competences</a:t>
            </a:r>
            <a:endParaRPr lang="en-GB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636838" algn="ctr"/>
                <a:tab pos="5273675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Competenc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700808"/>
            <a:ext cx="6732240" cy="42300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56176" y="616530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Written statement</a:t>
            </a:r>
            <a:endParaRPr lang="en-GB" dirty="0">
              <a:solidFill>
                <a:srgbClr val="0070C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5832140" y="5769260"/>
            <a:ext cx="432048" cy="21602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791580" y="2744924"/>
            <a:ext cx="504056" cy="43204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9512" y="328498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Self assessed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Incompetent competences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Eraut</a:t>
            </a:r>
            <a:r>
              <a:rPr lang="en-GB" dirty="0" smtClean="0"/>
              <a:t> (ref to his work of 1996 and 2001) highlights difficulties in articulating and representing the nature of competence including:</a:t>
            </a:r>
          </a:p>
          <a:p>
            <a:r>
              <a:rPr lang="en-GB" dirty="0" smtClean="0"/>
              <a:t>Level of detail </a:t>
            </a:r>
          </a:p>
          <a:p>
            <a:r>
              <a:rPr lang="en-GB" dirty="0" smtClean="0"/>
              <a:t>Developing a consensus </a:t>
            </a:r>
          </a:p>
          <a:p>
            <a:r>
              <a:rPr lang="en-GB" dirty="0" smtClean="0"/>
              <a:t>Capturing the essence </a:t>
            </a:r>
          </a:p>
          <a:p>
            <a:r>
              <a:rPr lang="en-GB" dirty="0" smtClean="0"/>
              <a:t>Part-whole problem </a:t>
            </a:r>
          </a:p>
          <a:p>
            <a:r>
              <a:rPr lang="en-GB" dirty="0" smtClean="0"/>
              <a:t>Difficulty in covering all aspects </a:t>
            </a:r>
          </a:p>
          <a:p>
            <a:r>
              <a:rPr lang="en-GB" dirty="0" err="1" smtClean="0"/>
              <a:t>Chnaging</a:t>
            </a:r>
            <a:r>
              <a:rPr lang="en-GB" dirty="0" smtClean="0"/>
              <a:t> nature of what counts as competence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128</TotalTime>
  <Words>420</Words>
  <Application>Microsoft Office PowerPoint</Application>
  <PresentationFormat>On-screen Show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The use of eportfolios for  subject knowledge development</vt:lpstr>
      <vt:lpstr>Outline</vt:lpstr>
      <vt:lpstr>Background</vt:lpstr>
      <vt:lpstr>Eportfolios – a useful tool?</vt:lpstr>
      <vt:lpstr>Slide 5</vt:lpstr>
      <vt:lpstr>Examples</vt:lpstr>
      <vt:lpstr>(Subject) knowledge</vt:lpstr>
      <vt:lpstr>Competences</vt:lpstr>
      <vt:lpstr>Incompetent competences</vt:lpstr>
      <vt:lpstr>Version 1</vt:lpstr>
      <vt:lpstr>Knowledge areas - subdomains </vt:lpstr>
      <vt:lpstr>Importance of reflection</vt:lpstr>
      <vt:lpstr>Slide 13</vt:lpstr>
      <vt:lpstr>Slide 14</vt:lpstr>
      <vt:lpstr>Slide 15</vt:lpstr>
      <vt:lpstr>Slide 16</vt:lpstr>
      <vt:lpstr>Slide 17</vt:lpstr>
      <vt:lpstr>Emerging issues</vt:lpstr>
      <vt:lpstr>Ownership</vt:lpstr>
      <vt:lpstr>Next steps…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use of eportfolios for  subject knowledge development</dc:title>
  <dc:creator>Sandra Horne Martin</dc:creator>
  <cp:lastModifiedBy>Liverpool John Moores University</cp:lastModifiedBy>
  <cp:revision>21</cp:revision>
  <dcterms:created xsi:type="dcterms:W3CDTF">2011-05-18T22:23:05Z</dcterms:created>
  <dcterms:modified xsi:type="dcterms:W3CDTF">2011-06-07T09:15:13Z</dcterms:modified>
</cp:coreProperties>
</file>