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59" r:id="rId5"/>
    <p:sldId id="277" r:id="rId6"/>
    <p:sldId id="278" r:id="rId7"/>
    <p:sldId id="279" r:id="rId8"/>
    <p:sldId id="260" r:id="rId9"/>
    <p:sldId id="280" r:id="rId10"/>
    <p:sldId id="281" r:id="rId11"/>
    <p:sldId id="282" r:id="rId12"/>
    <p:sldId id="283" r:id="rId13"/>
    <p:sldId id="284" r:id="rId14"/>
    <p:sldId id="261" r:id="rId15"/>
    <p:sldId id="268" r:id="rId16"/>
    <p:sldId id="269" r:id="rId17"/>
    <p:sldId id="267" r:id="rId18"/>
    <p:sldId id="270" r:id="rId19"/>
    <p:sldId id="271" r:id="rId20"/>
    <p:sldId id="285" r:id="rId21"/>
    <p:sldId id="273" r:id="rId22"/>
    <p:sldId id="274" r:id="rId23"/>
    <p:sldId id="262" r:id="rId24"/>
    <p:sldId id="266" r:id="rId25"/>
    <p:sldId id="263" r:id="rId26"/>
    <p:sldId id="265" r:id="rId27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180" autoAdjust="0"/>
    <p:restoredTop sz="94660"/>
  </p:normalViewPr>
  <p:slideViewPr>
    <p:cSldViewPr>
      <p:cViewPr varScale="1">
        <p:scale>
          <a:sx n="70" d="100"/>
          <a:sy n="70" d="100"/>
        </p:scale>
        <p:origin x="-108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CBDCD1-0479-4569-B34C-0C9FD1784532}" type="datetimeFigureOut">
              <a:rPr lang="en-GB" smtClean="0"/>
              <a:pPr/>
              <a:t>23/05/2011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DC8D40-5D52-421A-98A3-73B0DA9E2E6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34EAF-570A-4E87-B2A2-DC93C9E72EF0}" type="datetimeFigureOut">
              <a:rPr lang="en-GB" smtClean="0"/>
              <a:pPr/>
              <a:t>23/05/2011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7743AD-4228-4A52-A716-40148CD71F7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dirty="0" smtClean="0"/>
              <a:t>Findings in terms of learning attainment tended to be mixed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dirty="0" smtClean="0"/>
              <a:t>Findings tended to focus on  knowledge, behaviours, and beliefs and attitudes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dirty="0" smtClean="0"/>
              <a:t>Centred on the need to dispel teachers views towards inclusive practices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dirty="0" smtClean="0"/>
              <a:t>Findings tended to lack  inclusive pedagogical aspect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dirty="0" smtClean="0"/>
              <a:t>Learning without limits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743AD-4228-4A52-A716-40148CD71F73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Case 2 – most dynamic</a:t>
            </a:r>
          </a:p>
          <a:p>
            <a:r>
              <a:rPr lang="en-GB" dirty="0" smtClean="0"/>
              <a:t>Case 3 – </a:t>
            </a:r>
            <a:r>
              <a:rPr lang="en-GB" dirty="0" err="1" smtClean="0"/>
              <a:t>pcs</a:t>
            </a:r>
            <a:r>
              <a:rPr lang="en-GB" baseline="0" dirty="0" smtClean="0"/>
              <a:t> used to allow space in curriculum to remove pupils from class to receive additional support</a:t>
            </a:r>
          </a:p>
          <a:p>
            <a:r>
              <a:rPr lang="en-GB" baseline="0" dirty="0" smtClean="0"/>
              <a:t>Case 4 – most used digital technologies to show case inventions</a:t>
            </a:r>
          </a:p>
          <a:p>
            <a:r>
              <a:rPr lang="en-GB" baseline="0" dirty="0" smtClean="0"/>
              <a:t>Case 1 – least used technology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743AD-4228-4A52-A716-40148CD71F73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B16F-6397-42FB-BC5B-71F1B735DA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C3638-2A81-42C1-BD07-61F027B830D7}" type="datetimeFigureOut">
              <a:rPr lang="en-GB" smtClean="0"/>
              <a:pPr/>
              <a:t>23/05/2011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B16F-6397-42FB-BC5B-71F1B735DA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C3638-2A81-42C1-BD07-61F027B830D7}" type="datetimeFigureOut">
              <a:rPr lang="en-GB" smtClean="0"/>
              <a:pPr/>
              <a:t>23/05/2011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B16F-6397-42FB-BC5B-71F1B735DA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C3638-2A81-42C1-BD07-61F027B830D7}" type="datetimeFigureOut">
              <a:rPr lang="en-GB" smtClean="0"/>
              <a:pPr/>
              <a:t>23/05/2011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B16F-6397-42FB-BC5B-71F1B735DA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C3638-2A81-42C1-BD07-61F027B830D7}" type="datetimeFigureOut">
              <a:rPr lang="en-GB" smtClean="0"/>
              <a:pPr/>
              <a:t>23/05/2011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B16F-6397-42FB-BC5B-71F1B735DA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C3638-2A81-42C1-BD07-61F027B830D7}" type="datetimeFigureOut">
              <a:rPr lang="en-GB" smtClean="0"/>
              <a:pPr/>
              <a:t>23/05/2011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B16F-6397-42FB-BC5B-71F1B735DA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C3638-2A81-42C1-BD07-61F027B830D7}" type="datetimeFigureOut">
              <a:rPr lang="en-GB" smtClean="0"/>
              <a:pPr/>
              <a:t>23/05/2011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B16F-6397-42FB-BC5B-71F1B735DA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C3638-2A81-42C1-BD07-61F027B830D7}" type="datetimeFigureOut">
              <a:rPr lang="en-GB" smtClean="0"/>
              <a:pPr/>
              <a:t>23/05/2011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B16F-6397-42FB-BC5B-71F1B735DA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C3638-2A81-42C1-BD07-61F027B830D7}" type="datetimeFigureOut">
              <a:rPr lang="en-GB" smtClean="0"/>
              <a:pPr/>
              <a:t>23/05/2011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B16F-6397-42FB-BC5B-71F1B735DA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C3638-2A81-42C1-BD07-61F027B830D7}" type="datetimeFigureOut">
              <a:rPr lang="en-GB" smtClean="0"/>
              <a:pPr/>
              <a:t>23/05/2011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B16F-6397-42FB-BC5B-71F1B735DA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C3638-2A81-42C1-BD07-61F027B830D7}" type="datetimeFigureOut">
              <a:rPr lang="en-GB" smtClean="0"/>
              <a:pPr/>
              <a:t>23/05/2011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B16F-6397-42FB-BC5B-71F1B735DA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abdn.ac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6B16F-6397-42FB-BC5B-71F1B735DAAD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2" descr="The University of Aberdeen">
            <a:hlinkClick r:id="rId13"/>
          </p:cNvPr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516216" y="6309320"/>
            <a:ext cx="2181225" cy="476250"/>
          </a:xfrm>
          <a:prstGeom prst="rect">
            <a:avLst/>
          </a:prstGeom>
          <a:noFill/>
        </p:spPr>
      </p:pic>
      <p:pic>
        <p:nvPicPr>
          <p:cNvPr id="8" name="Picture 2" descr="http://s.escalate.ac.uk/assets/20101103/img/logoHeaEscalatePrint.gif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79512" y="6017468"/>
            <a:ext cx="1238250" cy="7239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http://sp.abdn.ac.uk/cass/pictal/images/Pictal_Montage.jpg" TargetMode="Externa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abdn.ac.uk/education/ipp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http://sp.abdn.ac.uk/cass/pictal/images/Pictal_Montage.jpg" TargetMode="Externa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hildren Using Computers (click to view)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92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1720" y="2792898"/>
            <a:ext cx="4824536" cy="594898"/>
          </a:xfrm>
          <a:solidFill>
            <a:schemeClr val="bg2">
              <a:alpha val="10000"/>
            </a:schemeClr>
          </a:solidFill>
        </p:spPr>
        <p:txBody>
          <a:bodyPr>
            <a:normAutofit/>
          </a:bodyPr>
          <a:lstStyle/>
          <a:p>
            <a:r>
              <a:rPr lang="en-GB" sz="2800" b="1" dirty="0" smtClean="0"/>
              <a:t>E-pedagogies for Inclusion</a:t>
            </a:r>
            <a:endParaRPr lang="en-GB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15816" y="3789040"/>
            <a:ext cx="2821242" cy="1500198"/>
          </a:xfrm>
          <a:solidFill>
            <a:schemeClr val="bg2">
              <a:alpha val="10000"/>
            </a:schemeClr>
          </a:solidFill>
        </p:spPr>
        <p:txBody>
          <a:bodyPr>
            <a:noAutofit/>
          </a:bodyPr>
          <a:lstStyle/>
          <a:p>
            <a:r>
              <a:rPr lang="en-GB" sz="1400" b="1" dirty="0" smtClean="0">
                <a:solidFill>
                  <a:schemeClr val="tx1"/>
                </a:solidFill>
              </a:rPr>
              <a:t>Nigel </a:t>
            </a:r>
            <a:r>
              <a:rPr lang="en-GB" sz="1400" b="1" dirty="0" err="1" smtClean="0">
                <a:solidFill>
                  <a:schemeClr val="tx1"/>
                </a:solidFill>
              </a:rPr>
              <a:t>Beacham</a:t>
            </a:r>
            <a:endParaRPr lang="en-GB" sz="1400" b="1" dirty="0" smtClean="0">
              <a:solidFill>
                <a:schemeClr val="tx1"/>
              </a:solidFill>
            </a:endParaRPr>
          </a:p>
          <a:p>
            <a:r>
              <a:rPr lang="en-GB" sz="1400" b="1" dirty="0" smtClean="0">
                <a:solidFill>
                  <a:schemeClr val="tx1"/>
                </a:solidFill>
              </a:rPr>
              <a:t>N.Beacham@abdn.ac.uk</a:t>
            </a:r>
          </a:p>
          <a:p>
            <a:r>
              <a:rPr lang="en-GB" sz="1400" b="1" dirty="0" smtClean="0">
                <a:solidFill>
                  <a:schemeClr val="tx1"/>
                </a:solidFill>
              </a:rPr>
              <a:t>2</a:t>
            </a:r>
            <a:r>
              <a:rPr lang="en-GB" sz="1400" b="1" baseline="30000" dirty="0" smtClean="0">
                <a:solidFill>
                  <a:schemeClr val="tx1"/>
                </a:solidFill>
              </a:rPr>
              <a:t>nd</a:t>
            </a:r>
            <a:r>
              <a:rPr lang="en-GB" sz="1400" b="1" dirty="0" smtClean="0">
                <a:solidFill>
                  <a:schemeClr val="tx1"/>
                </a:solidFill>
              </a:rPr>
              <a:t> TEAN Conference</a:t>
            </a:r>
          </a:p>
          <a:p>
            <a:r>
              <a:rPr lang="en-GB" sz="1400" b="1" dirty="0" smtClean="0">
                <a:solidFill>
                  <a:schemeClr val="tx1"/>
                </a:solidFill>
              </a:rPr>
              <a:t>Friday 20</a:t>
            </a:r>
            <a:r>
              <a:rPr lang="en-GB" sz="1400" b="1" baseline="30000" dirty="0" smtClean="0">
                <a:solidFill>
                  <a:schemeClr val="tx1"/>
                </a:solidFill>
              </a:rPr>
              <a:t>th</a:t>
            </a:r>
            <a:r>
              <a:rPr lang="en-GB" sz="1400" b="1" dirty="0" smtClean="0">
                <a:solidFill>
                  <a:schemeClr val="tx1"/>
                </a:solidFill>
              </a:rPr>
              <a:t> May 2011</a:t>
            </a:r>
          </a:p>
          <a:p>
            <a:r>
              <a:rPr lang="en-GB" sz="1200" b="1" dirty="0" smtClean="0">
                <a:solidFill>
                  <a:schemeClr val="tx1"/>
                </a:solidFill>
              </a:rPr>
              <a:t>Manchester Conference Centre</a:t>
            </a:r>
            <a:endParaRPr lang="en-GB" sz="1200" b="1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3" cstate="print"/>
          <a:srcRect l="26082" t="28807" r="38509" b="50992"/>
          <a:stretch>
            <a:fillRect/>
          </a:stretch>
        </p:blipFill>
        <p:spPr bwMode="auto">
          <a:xfrm>
            <a:off x="1643042" y="6223829"/>
            <a:ext cx="1380955" cy="491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http://sp.abdn.ac.uk/cass/pictal/images/Pictal_Montage.jpg"/>
          <p:cNvPicPr/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3286116" y="6278420"/>
            <a:ext cx="3051697" cy="43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Transformability: transforming learning capacity: the teacher’s part of the task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835697" y="2924944"/>
            <a:ext cx="2160239" cy="20162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expanded learning opportunities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limits lifted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conditions enhanced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r>
              <a:rPr lang="en-GB" sz="1400" dirty="0" smtClean="0"/>
              <a:t>EXTERNAL FORCES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76057" y="2924944"/>
            <a:ext cx="2160239" cy="20162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Enhanced states of mind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Limits lifted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Increasing resources (knowledge, skills and understanding)</a:t>
            </a:r>
          </a:p>
          <a:p>
            <a:r>
              <a:rPr lang="en-GB" sz="1400" dirty="0" smtClean="0"/>
              <a:t>INTERNAL FORCES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91881" y="5301208"/>
            <a:ext cx="201622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Increasing learning capacity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67944" y="357301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affects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87824" y="1918573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The teacher’s choices and actions – made to bring about</a:t>
            </a:r>
          </a:p>
        </p:txBody>
      </p:sp>
      <p:cxnSp>
        <p:nvCxnSpPr>
          <p:cNvPr id="13" name="Straight Arrow Connector 12"/>
          <p:cNvCxnSpPr>
            <a:stCxn id="6" idx="3"/>
            <a:endCxn id="7" idx="1"/>
          </p:cNvCxnSpPr>
          <p:nvPr/>
        </p:nvCxnSpPr>
        <p:spPr>
          <a:xfrm>
            <a:off x="3995936" y="3933056"/>
            <a:ext cx="1080121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7" idx="2"/>
            <a:endCxn id="8" idx="3"/>
          </p:cNvCxnSpPr>
          <p:nvPr/>
        </p:nvCxnSpPr>
        <p:spPr>
          <a:xfrm rot="5400000">
            <a:off x="5490538" y="4958735"/>
            <a:ext cx="683206" cy="6480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6" idx="2"/>
            <a:endCxn id="8" idx="1"/>
          </p:cNvCxnSpPr>
          <p:nvPr/>
        </p:nvCxnSpPr>
        <p:spPr>
          <a:xfrm rot="16200000" flipH="1">
            <a:off x="2862246" y="4994739"/>
            <a:ext cx="68320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0" idx="1"/>
            <a:endCxn id="6" idx="0"/>
          </p:cNvCxnSpPr>
          <p:nvPr/>
        </p:nvCxnSpPr>
        <p:spPr>
          <a:xfrm rot="10800000" flipV="1">
            <a:off x="2915818" y="2241738"/>
            <a:ext cx="72007" cy="6832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0" idx="3"/>
            <a:endCxn id="7" idx="0"/>
          </p:cNvCxnSpPr>
          <p:nvPr/>
        </p:nvCxnSpPr>
        <p:spPr>
          <a:xfrm>
            <a:off x="6012160" y="2241739"/>
            <a:ext cx="144017" cy="6832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core idea of transformability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3203848" y="1484784"/>
            <a:ext cx="2088231" cy="6001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TRANSFORMABILITY</a:t>
            </a:r>
          </a:p>
          <a:p>
            <a:pPr algn="ctr"/>
            <a:r>
              <a:rPr lang="en-GB" sz="1100" dirty="0" smtClean="0"/>
              <a:t>The potential for transforming learning capacity</a:t>
            </a:r>
            <a:endParaRPr lang="en-GB" sz="1100" dirty="0"/>
          </a:p>
        </p:txBody>
      </p:sp>
      <p:sp>
        <p:nvSpPr>
          <p:cNvPr id="4" name="TextBox 3"/>
          <p:cNvSpPr txBox="1"/>
          <p:nvPr/>
        </p:nvSpPr>
        <p:spPr>
          <a:xfrm>
            <a:off x="2555776" y="2420888"/>
            <a:ext cx="936104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Affective purposes</a:t>
            </a:r>
            <a:endParaRPr lang="en-GB" sz="1100" dirty="0"/>
          </a:p>
        </p:txBody>
      </p:sp>
      <p:sp>
        <p:nvSpPr>
          <p:cNvPr id="5" name="TextBox 4"/>
          <p:cNvSpPr txBox="1"/>
          <p:nvPr/>
        </p:nvSpPr>
        <p:spPr>
          <a:xfrm>
            <a:off x="3779912" y="2420888"/>
            <a:ext cx="936104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Social purposes</a:t>
            </a:r>
            <a:endParaRPr lang="en-GB" sz="1100" dirty="0"/>
          </a:p>
        </p:txBody>
      </p:sp>
      <p:sp>
        <p:nvSpPr>
          <p:cNvPr id="6" name="TextBox 5"/>
          <p:cNvSpPr txBox="1"/>
          <p:nvPr/>
        </p:nvSpPr>
        <p:spPr>
          <a:xfrm>
            <a:off x="5004048" y="2420888"/>
            <a:ext cx="936104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Intellectual purposes</a:t>
            </a:r>
            <a:endParaRPr lang="en-GB" sz="1100" dirty="0"/>
          </a:p>
        </p:txBody>
      </p:sp>
      <p:sp>
        <p:nvSpPr>
          <p:cNvPr id="7" name="TextBox 6"/>
          <p:cNvSpPr txBox="1"/>
          <p:nvPr/>
        </p:nvSpPr>
        <p:spPr>
          <a:xfrm>
            <a:off x="2483768" y="3140969"/>
            <a:ext cx="1118635" cy="141870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GB" sz="1100" dirty="0" smtClean="0"/>
              <a:t>Strengthen confidence, security, competence, control</a:t>
            </a:r>
            <a:endParaRPr lang="en-GB" sz="1100" dirty="0"/>
          </a:p>
        </p:txBody>
      </p:sp>
      <p:sp>
        <p:nvSpPr>
          <p:cNvPr id="8" name="TextBox 7"/>
          <p:cNvSpPr txBox="1"/>
          <p:nvPr/>
        </p:nvSpPr>
        <p:spPr>
          <a:xfrm>
            <a:off x="3707904" y="3140969"/>
            <a:ext cx="1118635" cy="141870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GB" sz="1100" dirty="0" smtClean="0"/>
              <a:t>Increase acceptance, belonging community</a:t>
            </a:r>
            <a:endParaRPr lang="en-GB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4932040" y="3140968"/>
            <a:ext cx="1118635" cy="144016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GB" sz="1100" dirty="0" smtClean="0"/>
              <a:t>Ensure access, enhance relevance, meaning, reasoning</a:t>
            </a:r>
            <a:endParaRPr lang="en-GB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6444208" y="1412776"/>
            <a:ext cx="14401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But how to do it?</a:t>
            </a:r>
          </a:p>
          <a:p>
            <a:r>
              <a:rPr lang="en-GB" sz="1100" dirty="0" smtClean="0"/>
              <a:t>Through practices with specific purposes...</a:t>
            </a:r>
            <a:endParaRPr lang="en-GB" sz="1100" dirty="0"/>
          </a:p>
        </p:txBody>
      </p:sp>
      <p:sp>
        <p:nvSpPr>
          <p:cNvPr id="11" name="TextBox 10"/>
          <p:cNvSpPr txBox="1"/>
          <p:nvPr/>
        </p:nvSpPr>
        <p:spPr>
          <a:xfrm>
            <a:off x="6444208" y="2852936"/>
            <a:ext cx="144015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And how are these purposes to be achieved?</a:t>
            </a:r>
          </a:p>
          <a:p>
            <a:r>
              <a:rPr lang="en-GB" sz="1100" dirty="0" smtClean="0"/>
              <a:t>Through key pedagogical principles</a:t>
            </a:r>
            <a:endParaRPr lang="en-GB" sz="1100" dirty="0"/>
          </a:p>
        </p:txBody>
      </p:sp>
      <p:sp>
        <p:nvSpPr>
          <p:cNvPr id="13" name="TextBox 12"/>
          <p:cNvSpPr txBox="1"/>
          <p:nvPr/>
        </p:nvSpPr>
        <p:spPr>
          <a:xfrm>
            <a:off x="971600" y="1484784"/>
            <a:ext cx="1224136" cy="60590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The core idea</a:t>
            </a:r>
            <a:endParaRPr lang="en-GB" sz="1100" dirty="0"/>
          </a:p>
        </p:txBody>
      </p:sp>
      <p:sp>
        <p:nvSpPr>
          <p:cNvPr id="14" name="TextBox 13"/>
          <p:cNvSpPr txBox="1"/>
          <p:nvPr/>
        </p:nvSpPr>
        <p:spPr>
          <a:xfrm>
            <a:off x="1835696" y="4941168"/>
            <a:ext cx="4896544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THE KEY PEDAGOGICAL PRINCIPLES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03848" y="5202778"/>
            <a:ext cx="2376264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Everybody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835696" y="5201037"/>
            <a:ext cx="1368152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Co-agency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580112" y="5201037"/>
            <a:ext cx="1152128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Trust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35896" y="6310481"/>
            <a:ext cx="1512168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ENHANCED CAPCITY TO LEARN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339752" y="5661248"/>
            <a:ext cx="4104456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These principles work together to guide decision-making about what to do and what not to do.</a:t>
            </a:r>
          </a:p>
        </p:txBody>
      </p:sp>
      <p:cxnSp>
        <p:nvCxnSpPr>
          <p:cNvPr id="21" name="Straight Arrow Connector 20"/>
          <p:cNvCxnSpPr>
            <a:stCxn id="13" idx="6"/>
            <a:endCxn id="3" idx="1"/>
          </p:cNvCxnSpPr>
          <p:nvPr/>
        </p:nvCxnSpPr>
        <p:spPr>
          <a:xfrm flipV="1">
            <a:off x="2195736" y="1784866"/>
            <a:ext cx="1008112" cy="28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3" idx="3"/>
            <a:endCxn id="10" idx="1"/>
          </p:cNvCxnSpPr>
          <p:nvPr/>
        </p:nvCxnSpPr>
        <p:spPr>
          <a:xfrm>
            <a:off x="5292079" y="1784866"/>
            <a:ext cx="1152129" cy="126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6" idx="3"/>
            <a:endCxn id="11" idx="0"/>
          </p:cNvCxnSpPr>
          <p:nvPr/>
        </p:nvCxnSpPr>
        <p:spPr>
          <a:xfrm>
            <a:off x="5940152" y="2636332"/>
            <a:ext cx="1224136" cy="21660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11" idx="2"/>
            <a:endCxn id="14" idx="3"/>
          </p:cNvCxnSpPr>
          <p:nvPr/>
        </p:nvCxnSpPr>
        <p:spPr>
          <a:xfrm rot="5400000">
            <a:off x="6308105" y="4215790"/>
            <a:ext cx="1280318" cy="43204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" idx="2"/>
            <a:endCxn id="5" idx="0"/>
          </p:cNvCxnSpPr>
          <p:nvPr/>
        </p:nvCxnSpPr>
        <p:spPr>
          <a:xfrm rot="5400000">
            <a:off x="4079994" y="2252918"/>
            <a:ext cx="335940" cy="1588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4" idx="2"/>
            <a:endCxn id="7" idx="0"/>
          </p:cNvCxnSpPr>
          <p:nvPr/>
        </p:nvCxnSpPr>
        <p:spPr>
          <a:xfrm rot="16200000" flipH="1">
            <a:off x="2888860" y="2986743"/>
            <a:ext cx="289194" cy="1925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5" idx="2"/>
            <a:endCxn id="8" idx="0"/>
          </p:cNvCxnSpPr>
          <p:nvPr/>
        </p:nvCxnSpPr>
        <p:spPr>
          <a:xfrm rot="16200000" flipH="1">
            <a:off x="4112996" y="2986743"/>
            <a:ext cx="289194" cy="1925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6" idx="2"/>
            <a:endCxn id="9" idx="0"/>
          </p:cNvCxnSpPr>
          <p:nvPr/>
        </p:nvCxnSpPr>
        <p:spPr>
          <a:xfrm rot="16200000" flipH="1">
            <a:off x="5337133" y="2986742"/>
            <a:ext cx="289193" cy="1925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8" idx="4"/>
            <a:endCxn id="14" idx="0"/>
          </p:cNvCxnSpPr>
          <p:nvPr/>
        </p:nvCxnSpPr>
        <p:spPr>
          <a:xfrm rot="16200000" flipH="1">
            <a:off x="4084849" y="4742049"/>
            <a:ext cx="381492" cy="1674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5" idx="2"/>
            <a:endCxn id="19" idx="0"/>
          </p:cNvCxnSpPr>
          <p:nvPr/>
        </p:nvCxnSpPr>
        <p:spPr>
          <a:xfrm rot="5400000">
            <a:off x="4293550" y="5562818"/>
            <a:ext cx="19686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9" idx="2"/>
            <a:endCxn id="18" idx="0"/>
          </p:cNvCxnSpPr>
          <p:nvPr/>
        </p:nvCxnSpPr>
        <p:spPr>
          <a:xfrm rot="5400000">
            <a:off x="4282807" y="6201308"/>
            <a:ext cx="218346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7" idx="5"/>
            <a:endCxn id="14" idx="0"/>
          </p:cNvCxnSpPr>
          <p:nvPr/>
        </p:nvCxnSpPr>
        <p:spPr>
          <a:xfrm rot="16200000" flipH="1">
            <a:off x="3566647" y="4223846"/>
            <a:ext cx="589257" cy="84538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9" idx="3"/>
            <a:endCxn id="14" idx="0"/>
          </p:cNvCxnSpPr>
          <p:nvPr/>
        </p:nvCxnSpPr>
        <p:spPr>
          <a:xfrm rot="5400000">
            <a:off x="4404441" y="4249749"/>
            <a:ext cx="570946" cy="81189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Framework for participation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627784" y="2060848"/>
            <a:ext cx="363214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PARTICIPATION and ACCESS</a:t>
            </a:r>
          </a:p>
          <a:p>
            <a:endParaRPr lang="en-GB" dirty="0" smtClean="0"/>
          </a:p>
          <a:p>
            <a:r>
              <a:rPr lang="en-GB" dirty="0" smtClean="0"/>
              <a:t>PARTICIPATION and COLLABORATION</a:t>
            </a:r>
          </a:p>
          <a:p>
            <a:endParaRPr lang="en-GB" dirty="0" smtClean="0"/>
          </a:p>
          <a:p>
            <a:r>
              <a:rPr lang="en-GB" dirty="0" smtClean="0"/>
              <a:t>PARTICIPATION and ACHIEVEMENT</a:t>
            </a:r>
          </a:p>
          <a:p>
            <a:endParaRPr lang="en-GB" dirty="0" smtClean="0"/>
          </a:p>
          <a:p>
            <a:r>
              <a:rPr lang="en-GB" dirty="0" smtClean="0"/>
              <a:t>PARTCICPATION and DIVERSITY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5Cs of Digital Inclusion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3347864" y="2276872"/>
            <a:ext cx="135485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Connectivity</a:t>
            </a:r>
          </a:p>
          <a:p>
            <a:pPr algn="ctr"/>
            <a:endParaRPr lang="en-GB" dirty="0" smtClean="0"/>
          </a:p>
          <a:p>
            <a:pPr algn="ctr"/>
            <a:r>
              <a:rPr lang="en-GB" dirty="0" smtClean="0"/>
              <a:t>Capacity</a:t>
            </a:r>
          </a:p>
          <a:p>
            <a:pPr algn="ctr"/>
            <a:endParaRPr lang="en-GB" dirty="0" smtClean="0"/>
          </a:p>
          <a:p>
            <a:pPr algn="ctr"/>
            <a:r>
              <a:rPr lang="en-GB" dirty="0" smtClean="0"/>
              <a:t>Content</a:t>
            </a:r>
          </a:p>
          <a:p>
            <a:pPr algn="ctr"/>
            <a:endParaRPr lang="en-GB" dirty="0" smtClean="0"/>
          </a:p>
          <a:p>
            <a:pPr algn="ctr"/>
            <a:r>
              <a:rPr lang="en-GB" dirty="0" smtClean="0"/>
              <a:t>Confidence</a:t>
            </a:r>
          </a:p>
          <a:p>
            <a:pPr algn="ctr"/>
            <a:endParaRPr lang="en-GB" dirty="0" smtClean="0"/>
          </a:p>
          <a:p>
            <a:pPr algn="ctr"/>
            <a:r>
              <a:rPr lang="en-GB" dirty="0" smtClean="0"/>
              <a:t>Continuity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229600" cy="725470"/>
          </a:xfrm>
          <a:solidFill>
            <a:schemeClr val="bg2">
              <a:alpha val="10000"/>
            </a:schemeClr>
          </a:solidFill>
        </p:spPr>
        <p:txBody>
          <a:bodyPr>
            <a:normAutofit fontScale="90000"/>
          </a:bodyPr>
          <a:lstStyle/>
          <a:p>
            <a:r>
              <a:rPr lang="en-GB" b="1" dirty="0" smtClean="0"/>
              <a:t>The e-pedagogies for inclusion project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285860"/>
            <a:ext cx="3857652" cy="2214578"/>
          </a:xfrm>
          <a:solidFill>
            <a:schemeClr val="bg2">
              <a:alpha val="10000"/>
            </a:schemeClr>
          </a:solidFill>
        </p:spPr>
        <p:txBody>
          <a:bodyPr>
            <a:noAutofit/>
          </a:bodyPr>
          <a:lstStyle/>
          <a:p>
            <a:r>
              <a:rPr lang="en-GB" sz="2400" b="1" dirty="0" smtClean="0"/>
              <a:t>Pilot study</a:t>
            </a:r>
          </a:p>
          <a:p>
            <a:r>
              <a:rPr lang="en-GB" sz="2400" b="1" dirty="0" smtClean="0"/>
              <a:t>12 month project</a:t>
            </a:r>
          </a:p>
          <a:p>
            <a:r>
              <a:rPr lang="en-GB" sz="2400" b="1" dirty="0" smtClean="0"/>
              <a:t>Funded by HEA: </a:t>
            </a:r>
            <a:r>
              <a:rPr lang="en-GB" sz="2400" b="1" dirty="0" err="1" smtClean="0"/>
              <a:t>ESCalate</a:t>
            </a:r>
            <a:endParaRPr lang="en-GB" sz="2400" b="1" dirty="0" smtClean="0"/>
          </a:p>
          <a:p>
            <a:r>
              <a:rPr lang="en-GB" sz="2400" b="1" dirty="0" smtClean="0"/>
              <a:t>Newly Qualified Teachers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8926" y="285728"/>
            <a:ext cx="3357586" cy="725470"/>
          </a:xfrm>
          <a:solidFill>
            <a:schemeClr val="bg2">
              <a:alpha val="10000"/>
            </a:schemeClr>
          </a:solidFill>
        </p:spPr>
        <p:txBody>
          <a:bodyPr>
            <a:normAutofit fontScale="90000"/>
          </a:bodyPr>
          <a:lstStyle/>
          <a:p>
            <a:r>
              <a:rPr lang="en-GB" b="1" dirty="0" smtClean="0"/>
              <a:t>Project aims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348880"/>
            <a:ext cx="7143800" cy="2143140"/>
          </a:xfrm>
          <a:solidFill>
            <a:schemeClr val="bg2">
              <a:alpha val="10000"/>
            </a:schemeClr>
          </a:solidFill>
        </p:spPr>
        <p:txBody>
          <a:bodyPr>
            <a:normAutofit/>
          </a:bodyPr>
          <a:lstStyle/>
          <a:p>
            <a:r>
              <a:rPr lang="en-GB" sz="2400" b="1" dirty="0" smtClean="0"/>
              <a:t>To raise NQTs’ awareness and understanding of e-pedagogies for inclusion. </a:t>
            </a:r>
          </a:p>
          <a:p>
            <a:r>
              <a:rPr lang="en-GB" sz="2400" b="1" dirty="0" smtClean="0"/>
              <a:t>To develop NQTs’ use of e-pedagogies for inclusion. </a:t>
            </a:r>
          </a:p>
          <a:p>
            <a:r>
              <a:rPr lang="en-GB" sz="2400" b="1" dirty="0" smtClean="0"/>
              <a:t>To explore the impact of using e-pedagogies has on NQTs’ inclusive practice.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06" y="71414"/>
            <a:ext cx="4329114" cy="654032"/>
          </a:xfrm>
          <a:solidFill>
            <a:schemeClr val="bg2">
              <a:alpha val="10000"/>
            </a:schemeClr>
          </a:solidFill>
        </p:spPr>
        <p:txBody>
          <a:bodyPr>
            <a:normAutofit fontScale="90000"/>
          </a:bodyPr>
          <a:lstStyle/>
          <a:p>
            <a:r>
              <a:rPr lang="en-GB" b="1" dirty="0" smtClean="0"/>
              <a:t>Research questions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285860"/>
            <a:ext cx="4857784" cy="3643337"/>
          </a:xfrm>
          <a:solidFill>
            <a:schemeClr val="bg2">
              <a:alpha val="10000"/>
            </a:schemeClr>
          </a:solidFill>
        </p:spPr>
        <p:txBody>
          <a:bodyPr>
            <a:noAutofit/>
          </a:bodyPr>
          <a:lstStyle/>
          <a:p>
            <a:r>
              <a:rPr lang="en-GB" sz="2400" b="1" dirty="0" smtClean="0"/>
              <a:t>Are NQTs aware of the impact ICT can have on inclusive practices?</a:t>
            </a:r>
          </a:p>
          <a:p>
            <a:pPr>
              <a:buNone/>
            </a:pPr>
            <a:r>
              <a:rPr lang="en-GB" sz="2400" b="1" dirty="0" smtClean="0"/>
              <a:t> </a:t>
            </a:r>
          </a:p>
          <a:p>
            <a:r>
              <a:rPr lang="en-GB" sz="2400" b="1" dirty="0" smtClean="0"/>
              <a:t>How is ICT viewed and used in inclusive pedagogies by NQTs? </a:t>
            </a:r>
          </a:p>
          <a:p>
            <a:endParaRPr lang="en-GB" sz="2400" b="1" dirty="0" smtClean="0"/>
          </a:p>
          <a:p>
            <a:r>
              <a:rPr lang="en-GB" sz="2400" b="1" dirty="0" smtClean="0"/>
              <a:t>Is inclusion improved when NQTs consider and use e-pedagogies for inclusion? </a:t>
            </a:r>
          </a:p>
          <a:p>
            <a:endParaRPr lang="en-GB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3257544" cy="796908"/>
          </a:xfrm>
          <a:solidFill>
            <a:schemeClr val="bg2">
              <a:alpha val="10000"/>
            </a:schemeClr>
          </a:solidFill>
        </p:spPr>
        <p:txBody>
          <a:bodyPr>
            <a:normAutofit fontScale="90000"/>
          </a:bodyPr>
          <a:lstStyle/>
          <a:p>
            <a:r>
              <a:rPr lang="en-GB" b="1" dirty="0" smtClean="0"/>
              <a:t>Methodology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564904"/>
            <a:ext cx="7456342" cy="2664296"/>
          </a:xfrm>
          <a:solidFill>
            <a:schemeClr val="bg2">
              <a:alpha val="10000"/>
            </a:schemeClr>
          </a:solidFill>
        </p:spPr>
        <p:txBody>
          <a:bodyPr>
            <a:noAutofit/>
          </a:bodyPr>
          <a:lstStyle/>
          <a:p>
            <a:r>
              <a:rPr lang="en-GB" sz="2400" b="1" dirty="0" smtClean="0"/>
              <a:t>Sample consisted of NQTs from the University of Aberdeen who had completed the PGDE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2400" b="1" dirty="0" smtClean="0"/>
              <a:t>Scoping survey of NQTs who were undertaking their one-year placement to be NQTs</a:t>
            </a:r>
          </a:p>
          <a:p>
            <a:r>
              <a:rPr lang="en-GB" sz="2400" b="1" dirty="0" smtClean="0"/>
              <a:t>Follow up observations of four NQTs</a:t>
            </a:r>
            <a:endParaRPr lang="en-GB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214290"/>
            <a:ext cx="3614734" cy="796908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Scoping results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6491064" cy="2952328"/>
          </a:xfrm>
          <a:solidFill>
            <a:schemeClr val="bg2">
              <a:alpha val="10000"/>
            </a:schemeClr>
          </a:solidFill>
        </p:spPr>
        <p:txBody>
          <a:bodyPr>
            <a:noAutofit/>
          </a:bodyPr>
          <a:lstStyle/>
          <a:p>
            <a:r>
              <a:rPr lang="en-GB" sz="2400" b="1" dirty="0" smtClean="0"/>
              <a:t>24 NQTs participated</a:t>
            </a:r>
            <a:endParaRPr lang="en-GB" sz="2400" b="1" dirty="0"/>
          </a:p>
          <a:p>
            <a:r>
              <a:rPr lang="en-GB" sz="2400" b="1" dirty="0" smtClean="0"/>
              <a:t>All used ICT within inclusive practices</a:t>
            </a:r>
          </a:p>
          <a:p>
            <a:pPr lvl="1"/>
            <a:r>
              <a:rPr lang="en-GB" sz="2000" b="1" dirty="0" smtClean="0"/>
              <a:t>Used for learning by all</a:t>
            </a:r>
          </a:p>
          <a:p>
            <a:pPr lvl="1"/>
            <a:r>
              <a:rPr lang="en-GB" sz="2000" b="1" dirty="0" smtClean="0"/>
              <a:t>Used for accessibility by pupils with SENs</a:t>
            </a:r>
          </a:p>
          <a:p>
            <a:r>
              <a:rPr lang="en-GB" sz="2400" b="1" dirty="0" smtClean="0"/>
              <a:t>Targeted specific ICT for pupils with SENs</a:t>
            </a:r>
          </a:p>
          <a:p>
            <a:r>
              <a:rPr lang="en-GB" sz="2400" b="1" dirty="0" smtClean="0"/>
              <a:t>Reported that ICT created barriers to learning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3543296" cy="725470"/>
          </a:xfrm>
        </p:spPr>
        <p:txBody>
          <a:bodyPr>
            <a:normAutofit/>
          </a:bodyPr>
          <a:lstStyle/>
          <a:p>
            <a:r>
              <a:rPr lang="en-GB" sz="4000" b="1" dirty="0" smtClean="0"/>
              <a:t>Follow up study</a:t>
            </a:r>
            <a:endParaRPr lang="en-GB" sz="4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 l="26168" t="9681" r="24299" b="4872"/>
          <a:stretch>
            <a:fillRect/>
          </a:stretch>
        </p:blipFill>
        <p:spPr bwMode="auto">
          <a:xfrm>
            <a:off x="2214546" y="1000108"/>
            <a:ext cx="4857784" cy="523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2114536" cy="540000"/>
          </a:xfrm>
          <a:solidFill>
            <a:schemeClr val="bg2">
              <a:alpha val="10000"/>
            </a:schemeClr>
          </a:solidFill>
        </p:spPr>
        <p:txBody>
          <a:bodyPr>
            <a:normAutofit fontScale="90000"/>
          </a:bodyPr>
          <a:lstStyle/>
          <a:p>
            <a:r>
              <a:rPr lang="en-GB" b="1" dirty="0" smtClean="0"/>
              <a:t>Content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6752" y="1654450"/>
            <a:ext cx="5543560" cy="3214710"/>
          </a:xfrm>
          <a:solidFill>
            <a:schemeClr val="bg2">
              <a:alpha val="10000"/>
            </a:schemeClr>
          </a:solidFill>
        </p:spPr>
        <p:txBody>
          <a:bodyPr>
            <a:normAutofit/>
          </a:bodyPr>
          <a:lstStyle/>
          <a:p>
            <a:r>
              <a:rPr lang="en-GB" sz="2400" b="1" dirty="0" smtClean="0"/>
              <a:t>Introduction</a:t>
            </a:r>
          </a:p>
          <a:p>
            <a:r>
              <a:rPr lang="en-GB" sz="2400" b="1" dirty="0" smtClean="0"/>
              <a:t>Background</a:t>
            </a:r>
          </a:p>
          <a:p>
            <a:r>
              <a:rPr lang="en-GB" sz="2400" b="1" dirty="0" smtClean="0"/>
              <a:t>Theoretical framework</a:t>
            </a:r>
          </a:p>
          <a:p>
            <a:r>
              <a:rPr lang="en-GB" sz="2400" b="1" dirty="0" smtClean="0"/>
              <a:t>The e-pedagogies for inclusion project</a:t>
            </a:r>
          </a:p>
          <a:p>
            <a:r>
              <a:rPr lang="en-GB" sz="2400" b="1" dirty="0" smtClean="0"/>
              <a:t>Key findings</a:t>
            </a:r>
          </a:p>
          <a:p>
            <a:r>
              <a:rPr lang="en-GB" sz="2400" b="1" dirty="0" smtClean="0"/>
              <a:t>Implications for inclusion and ITE</a:t>
            </a:r>
          </a:p>
          <a:p>
            <a:r>
              <a:rPr lang="en-GB" sz="2400" b="1" dirty="0" smtClean="0"/>
              <a:t>Conclusions</a:t>
            </a:r>
            <a:endParaRPr lang="en-GB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Analysis</a:t>
            </a:r>
            <a:endParaRPr lang="en-GB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Pedagogical aspects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GB" sz="2000" dirty="0" smtClean="0"/>
              <a:t>Transformability principles</a:t>
            </a:r>
          </a:p>
          <a:p>
            <a:pPr lvl="1"/>
            <a:r>
              <a:rPr lang="en-GB" sz="1800" dirty="0" smtClean="0"/>
              <a:t>Co-agency</a:t>
            </a:r>
          </a:p>
          <a:p>
            <a:pPr lvl="1"/>
            <a:r>
              <a:rPr lang="en-GB" sz="1800" dirty="0" smtClean="0"/>
              <a:t>Everybody</a:t>
            </a:r>
          </a:p>
          <a:p>
            <a:pPr lvl="1"/>
            <a:r>
              <a:rPr lang="en-GB" sz="1800" dirty="0" smtClean="0"/>
              <a:t>Trust </a:t>
            </a:r>
          </a:p>
          <a:p>
            <a:r>
              <a:rPr lang="en-GB" sz="2000" dirty="0" smtClean="0"/>
              <a:t>Framework for participation</a:t>
            </a:r>
          </a:p>
          <a:p>
            <a:pPr lvl="1"/>
            <a:r>
              <a:rPr lang="en-GB" sz="1800" dirty="0" smtClean="0"/>
              <a:t>Access</a:t>
            </a:r>
          </a:p>
          <a:p>
            <a:pPr lvl="1"/>
            <a:r>
              <a:rPr lang="en-GB" sz="1800" dirty="0" smtClean="0"/>
              <a:t>Collaboration</a:t>
            </a:r>
          </a:p>
          <a:p>
            <a:pPr lvl="1"/>
            <a:r>
              <a:rPr lang="en-GB" sz="1800" dirty="0" smtClean="0"/>
              <a:t>Achievement</a:t>
            </a:r>
          </a:p>
          <a:p>
            <a:pPr lvl="1"/>
            <a:r>
              <a:rPr lang="en-GB" sz="1800" dirty="0" smtClean="0"/>
              <a:t>Diversity </a:t>
            </a:r>
          </a:p>
          <a:p>
            <a:endParaRPr lang="en-GB" sz="18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Technological aspects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5Cs of digital exclusion</a:t>
            </a:r>
          </a:p>
          <a:p>
            <a:pPr lvl="1"/>
            <a:r>
              <a:rPr lang="en-GB" sz="1800" dirty="0" smtClean="0"/>
              <a:t>Connectivity</a:t>
            </a:r>
          </a:p>
          <a:p>
            <a:pPr lvl="1"/>
            <a:r>
              <a:rPr lang="en-GB" sz="1800" dirty="0" smtClean="0"/>
              <a:t>Capacity</a:t>
            </a:r>
          </a:p>
          <a:p>
            <a:pPr lvl="1"/>
            <a:r>
              <a:rPr lang="en-GB" sz="1800" dirty="0" smtClean="0"/>
              <a:t>Confidence</a:t>
            </a:r>
          </a:p>
          <a:p>
            <a:pPr lvl="1"/>
            <a:r>
              <a:rPr lang="en-GB" sz="1800" dirty="0" smtClean="0"/>
              <a:t>Content</a:t>
            </a:r>
          </a:p>
          <a:p>
            <a:pPr lvl="1"/>
            <a:r>
              <a:rPr lang="en-GB" sz="1800" dirty="0" smtClean="0"/>
              <a:t>Continuity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796908"/>
          </a:xfrm>
        </p:spPr>
        <p:txBody>
          <a:bodyPr>
            <a:normAutofit fontScale="90000"/>
          </a:bodyPr>
          <a:lstStyle/>
          <a:p>
            <a:r>
              <a:rPr lang="en-GB" sz="4000" b="1" dirty="0" smtClean="0"/>
              <a:t>Follow up results: NQTs’ Awareness</a:t>
            </a:r>
            <a:endParaRPr lang="en-GB" sz="4000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474805"/>
            <a:ext cx="4690864" cy="4525963"/>
          </a:xfrm>
        </p:spPr>
        <p:txBody>
          <a:bodyPr>
            <a:noAutofit/>
          </a:bodyPr>
          <a:lstStyle/>
          <a:p>
            <a:r>
              <a:rPr lang="en-GB" sz="2000" b="1" dirty="0" smtClean="0"/>
              <a:t>Aware of inclusive practices and that ICT had a role to play  in school</a:t>
            </a:r>
          </a:p>
          <a:p>
            <a:pPr lvl="1"/>
            <a:r>
              <a:rPr lang="en-GB" sz="1800" b="1" dirty="0" smtClean="0"/>
              <a:t>Aware of accessibility of learning content in the classroom</a:t>
            </a:r>
          </a:p>
          <a:p>
            <a:r>
              <a:rPr lang="en-GB" sz="2000" b="1" dirty="0" smtClean="0"/>
              <a:t>Not aware of co-agency and trust involved using ICT</a:t>
            </a:r>
          </a:p>
          <a:p>
            <a:pPr lvl="1"/>
            <a:r>
              <a:rPr lang="en-GB" sz="1800" b="1" dirty="0" smtClean="0"/>
              <a:t>Not aware that e-pedagogies for inclusion also involves working with and through others</a:t>
            </a:r>
          </a:p>
          <a:p>
            <a:r>
              <a:rPr lang="en-GB" sz="2000" b="1" dirty="0" smtClean="0"/>
              <a:t>Unaware of pupils being included in classroom and excluded by ICT</a:t>
            </a:r>
          </a:p>
          <a:p>
            <a:pPr lvl="1"/>
            <a:r>
              <a:rPr lang="en-GB" sz="1800" b="1" dirty="0" smtClean="0"/>
              <a:t>Unaware that ICT excludes pupils</a:t>
            </a:r>
          </a:p>
          <a:p>
            <a:endParaRPr lang="en-GB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796908"/>
          </a:xfrm>
        </p:spPr>
        <p:txBody>
          <a:bodyPr>
            <a:noAutofit/>
          </a:bodyPr>
          <a:lstStyle/>
          <a:p>
            <a:r>
              <a:rPr lang="en-GB" sz="4000" b="1" dirty="0" smtClean="0"/>
              <a:t>Follow up results: NQTs’ use and view of ICT</a:t>
            </a:r>
            <a:endParaRPr lang="en-GB" sz="4000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474805"/>
            <a:ext cx="4972056" cy="4618491"/>
          </a:xfrm>
        </p:spPr>
        <p:txBody>
          <a:bodyPr>
            <a:noAutofit/>
          </a:bodyPr>
          <a:lstStyle/>
          <a:p>
            <a:r>
              <a:rPr lang="en-GB" sz="2000" b="1" dirty="0" smtClean="0"/>
              <a:t>ICT used for accessibility of learning content</a:t>
            </a:r>
          </a:p>
          <a:p>
            <a:pPr lvl="1"/>
            <a:r>
              <a:rPr lang="en-GB" sz="1800" b="1" dirty="0" smtClean="0"/>
              <a:t>Not used to improve inclusion of pupils</a:t>
            </a:r>
          </a:p>
          <a:p>
            <a:r>
              <a:rPr lang="en-GB" sz="2000" b="1" dirty="0" smtClean="0"/>
              <a:t>ICT viewed as a tool </a:t>
            </a:r>
          </a:p>
          <a:p>
            <a:pPr lvl="1"/>
            <a:r>
              <a:rPr lang="en-GB" sz="1800" b="1" dirty="0" smtClean="0"/>
              <a:t>ICT not used as a media for inclusion</a:t>
            </a:r>
          </a:p>
          <a:p>
            <a:r>
              <a:rPr lang="en-GB" sz="2000" b="1" dirty="0" smtClean="0"/>
              <a:t>Viewed e-pedagogies for inclusion as inclusive pedagogies</a:t>
            </a:r>
          </a:p>
          <a:p>
            <a:pPr lvl="1"/>
            <a:r>
              <a:rPr lang="en-GB" sz="1800" b="1" dirty="0" smtClean="0"/>
              <a:t>Believed they were already using e-pedagogies for inclusion</a:t>
            </a:r>
          </a:p>
          <a:p>
            <a:r>
              <a:rPr lang="en-GB" sz="2000" b="1" dirty="0" smtClean="0"/>
              <a:t>ICT used by NQTs to support some or most pupils</a:t>
            </a:r>
          </a:p>
          <a:p>
            <a:pPr lvl="1"/>
            <a:r>
              <a:rPr lang="en-GB" sz="1800" b="1" dirty="0" smtClean="0"/>
              <a:t>ICT not used to support everybody</a:t>
            </a:r>
            <a:endParaRPr lang="en-GB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2971792" cy="654032"/>
          </a:xfrm>
          <a:solidFill>
            <a:schemeClr val="bg1">
              <a:lumMod val="85000"/>
              <a:alpha val="10000"/>
            </a:schemeClr>
          </a:solidFill>
        </p:spPr>
        <p:txBody>
          <a:bodyPr>
            <a:normAutofit fontScale="90000"/>
          </a:bodyPr>
          <a:lstStyle/>
          <a:p>
            <a:r>
              <a:rPr lang="en-GB" b="1" dirty="0" smtClean="0"/>
              <a:t>Key findings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528" y="1916832"/>
            <a:ext cx="4248472" cy="2520280"/>
          </a:xfrm>
          <a:solidFill>
            <a:schemeClr val="bg1">
              <a:lumMod val="85000"/>
              <a:alpha val="10000"/>
            </a:schemeClr>
          </a:solidFill>
        </p:spPr>
        <p:txBody>
          <a:bodyPr>
            <a:noAutofit/>
          </a:bodyPr>
          <a:lstStyle/>
          <a:p>
            <a:r>
              <a:rPr lang="en-GB" sz="2000" b="1" dirty="0" smtClean="0"/>
              <a:t>Illustrated the complexity of inclusive practice</a:t>
            </a:r>
          </a:p>
          <a:p>
            <a:r>
              <a:rPr lang="en-GB" sz="2000" b="1" dirty="0" smtClean="0"/>
              <a:t>Enhanced the study of inclusion</a:t>
            </a:r>
          </a:p>
          <a:p>
            <a:r>
              <a:rPr lang="en-GB" sz="2000" b="1" dirty="0" smtClean="0"/>
              <a:t>Improved NQT’s awareness of ICT use in inclusive practices</a:t>
            </a:r>
          </a:p>
          <a:p>
            <a:r>
              <a:rPr lang="en-GB" sz="2000" b="1" dirty="0" smtClean="0"/>
              <a:t>Improved NQT’s ability to reflect and discuss e-inclusive practices</a:t>
            </a:r>
          </a:p>
          <a:p>
            <a:endParaRPr lang="en-GB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686172" cy="868346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On-going issues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2332856"/>
          </a:xfrm>
        </p:spPr>
        <p:txBody>
          <a:bodyPr>
            <a:normAutofit/>
          </a:bodyPr>
          <a:lstStyle/>
          <a:p>
            <a:r>
              <a:rPr lang="en-GB" sz="2000" b="1" dirty="0" smtClean="0"/>
              <a:t>The replication of exclusive barriers from traditional learning environments to virtual learning environments</a:t>
            </a:r>
          </a:p>
          <a:p>
            <a:r>
              <a:rPr lang="en-GB" sz="2000" b="1" dirty="0" smtClean="0"/>
              <a:t>The decision by NQTs to use ICT for all as opposed to most or some</a:t>
            </a:r>
            <a:endParaRPr lang="en-GB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n-GB" b="1" dirty="0" smtClean="0"/>
              <a:t>Conclusions and implications for inclusion and ITE</a:t>
            </a:r>
            <a:endParaRPr lang="en-GB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 flipH="1">
            <a:off x="1547664" y="2348880"/>
            <a:ext cx="6350882" cy="3168352"/>
          </a:xfrm>
          <a:prstGeom prst="parallelogram">
            <a:avLst>
              <a:gd name="adj" fmla="val 17672"/>
            </a:avLst>
          </a:prstGeom>
          <a:solidFill>
            <a:schemeClr val="bg1">
              <a:lumMod val="85000"/>
              <a:alpha val="17000"/>
            </a:schemeClr>
          </a:solidFill>
        </p:spPr>
        <p:txBody>
          <a:bodyPr vert="horz" lIns="0" tIns="0" rIns="0" bIns="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digital divide between teachers and pupils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b="1" dirty="0" smtClean="0"/>
              <a:t>The digital divide between schools and homes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b="1" dirty="0" smtClean="0"/>
              <a:t>Addressing e-safety issues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b="1" dirty="0" smtClean="0"/>
              <a:t>The role of HEIs in ITE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543164" cy="868346"/>
          </a:xfrm>
          <a:solidFill>
            <a:schemeClr val="bg1">
              <a:lumMod val="85000"/>
              <a:alpha val="10000"/>
            </a:schemeClr>
          </a:solidFill>
        </p:spPr>
        <p:txBody>
          <a:bodyPr>
            <a:normAutofit fontScale="90000"/>
          </a:bodyPr>
          <a:lstStyle/>
          <a:p>
            <a:r>
              <a:rPr lang="en-GB" b="1" dirty="0" smtClean="0"/>
              <a:t>References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19256" cy="3614750"/>
          </a:xfrm>
          <a:solidFill>
            <a:schemeClr val="bg1">
              <a:lumMod val="85000"/>
              <a:alpha val="10000"/>
            </a:schemeClr>
          </a:solidFill>
        </p:spPr>
        <p:txBody>
          <a:bodyPr>
            <a:normAutofit/>
          </a:bodyPr>
          <a:lstStyle/>
          <a:p>
            <a:r>
              <a:rPr lang="en-GB" sz="2400" b="1" dirty="0" err="1" smtClean="0"/>
              <a:t>Beacham</a:t>
            </a:r>
            <a:r>
              <a:rPr lang="en-GB" sz="2400" b="1" dirty="0" smtClean="0"/>
              <a:t> &amp; Rouse (in press)</a:t>
            </a:r>
          </a:p>
          <a:p>
            <a:r>
              <a:rPr lang="en-GB" sz="2400" b="1" dirty="0" smtClean="0"/>
              <a:t>Black-Hawkins et al (2007)</a:t>
            </a:r>
          </a:p>
          <a:p>
            <a:r>
              <a:rPr lang="en-GB" sz="2400" b="1" dirty="0" err="1" smtClean="0"/>
              <a:t>Bradbrook</a:t>
            </a:r>
            <a:r>
              <a:rPr lang="en-GB" sz="2400" b="1" dirty="0" smtClean="0"/>
              <a:t> &amp; Fisher (2004)</a:t>
            </a:r>
          </a:p>
          <a:p>
            <a:r>
              <a:rPr lang="en-GB" sz="2400" b="1" dirty="0" err="1" smtClean="0"/>
              <a:t>Florian</a:t>
            </a:r>
            <a:r>
              <a:rPr lang="en-GB" sz="2400" b="1" dirty="0" smtClean="0"/>
              <a:t> &amp; Rouse (2009)</a:t>
            </a:r>
          </a:p>
          <a:p>
            <a:r>
              <a:rPr lang="en-GB" sz="2400" b="1" dirty="0" smtClean="0"/>
              <a:t>Hart et al (2004)</a:t>
            </a:r>
          </a:p>
          <a:p>
            <a:r>
              <a:rPr lang="en-GB" sz="2400" b="1" dirty="0" smtClean="0"/>
              <a:t>Loveless &amp; Ellis (2001)</a:t>
            </a:r>
          </a:p>
          <a:p>
            <a:r>
              <a:rPr lang="en-GB" sz="2400" b="1" dirty="0" smtClean="0"/>
              <a:t>URLs</a:t>
            </a:r>
          </a:p>
          <a:p>
            <a:pPr lvl="1"/>
            <a:r>
              <a:rPr lang="en-GB" sz="2000" b="1" dirty="0" smtClean="0"/>
              <a:t>IPP, </a:t>
            </a:r>
            <a:r>
              <a:rPr lang="en-GB" sz="2000" b="1" dirty="0" smtClean="0">
                <a:hlinkClick r:id="rId2"/>
              </a:rPr>
              <a:t>http://www.abdn.ac.uk/education/ipp/</a:t>
            </a:r>
            <a:r>
              <a:rPr lang="en-GB" sz="2000" b="1" dirty="0" smtClean="0"/>
              <a:t>  </a:t>
            </a:r>
          </a:p>
          <a:p>
            <a:endParaRPr lang="en-GB" sz="2400" b="1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 l="26082" t="28807" r="38509" b="50992"/>
          <a:stretch>
            <a:fillRect/>
          </a:stretch>
        </p:blipFill>
        <p:spPr bwMode="auto">
          <a:xfrm>
            <a:off x="1643042" y="6223829"/>
            <a:ext cx="1380955" cy="491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sp.abdn.ac.uk/cass/pictal/images/Pictal_Montage.jpg"/>
          <p:cNvPicPr/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3286116" y="6278420"/>
            <a:ext cx="3051697" cy="43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2857520" cy="468000"/>
          </a:xfrm>
          <a:solidFill>
            <a:schemeClr val="bg2">
              <a:alpha val="10000"/>
            </a:schemeClr>
          </a:solidFill>
        </p:spPr>
        <p:txBody>
          <a:bodyPr>
            <a:normAutofit fontScale="90000"/>
          </a:bodyPr>
          <a:lstStyle/>
          <a:p>
            <a:r>
              <a:rPr lang="en-GB" b="1" dirty="0" smtClean="0"/>
              <a:t>Introduction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204864"/>
            <a:ext cx="7543824" cy="2520280"/>
          </a:xfrm>
          <a:solidFill>
            <a:schemeClr val="bg2">
              <a:alpha val="10000"/>
            </a:schemeClr>
          </a:solidFill>
        </p:spPr>
        <p:txBody>
          <a:bodyPr>
            <a:noAutofit/>
          </a:bodyPr>
          <a:lstStyle/>
          <a:p>
            <a:r>
              <a:rPr lang="en-GB" sz="2400" b="1" dirty="0" smtClean="0"/>
              <a:t>Originates from the need to study E-pedagogies for inclusion</a:t>
            </a:r>
          </a:p>
          <a:p>
            <a:pPr lvl="1"/>
            <a:r>
              <a:rPr lang="en-GB" sz="2000" b="1" dirty="0" smtClean="0"/>
              <a:t>Concerns about student teachers’  preparedness for inclusion</a:t>
            </a:r>
          </a:p>
          <a:p>
            <a:pPr lvl="1"/>
            <a:r>
              <a:rPr lang="en-GB" sz="2000" b="1" dirty="0" smtClean="0"/>
              <a:t>Concerns about waves of new technology for learning</a:t>
            </a:r>
          </a:p>
          <a:p>
            <a:pPr lvl="1"/>
            <a:r>
              <a:rPr lang="en-GB" sz="2000" b="1" dirty="0" smtClean="0"/>
              <a:t>Concerns about the digital divide in affluent countries</a:t>
            </a:r>
            <a:endParaRPr lang="en-GB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944784"/>
            <a:ext cx="2714644" cy="540000"/>
          </a:xfrm>
          <a:solidFill>
            <a:schemeClr val="bg2">
              <a:alpha val="10000"/>
            </a:schemeClr>
          </a:solidFill>
        </p:spPr>
        <p:txBody>
          <a:bodyPr>
            <a:normAutofit fontScale="90000"/>
          </a:bodyPr>
          <a:lstStyle/>
          <a:p>
            <a:r>
              <a:rPr lang="en-GB" b="1" dirty="0" smtClean="0"/>
              <a:t>Background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492896"/>
            <a:ext cx="4608512" cy="2088232"/>
          </a:xfrm>
          <a:solidFill>
            <a:schemeClr val="bg2">
              <a:alpha val="10000"/>
            </a:schemeClr>
          </a:solidFill>
        </p:spPr>
        <p:txBody>
          <a:bodyPr>
            <a:noAutofit/>
          </a:bodyPr>
          <a:lstStyle/>
          <a:p>
            <a:r>
              <a:rPr lang="en-GB" sz="2400" b="1" dirty="0" smtClean="0"/>
              <a:t>E-learning and accessibility</a:t>
            </a:r>
          </a:p>
          <a:p>
            <a:r>
              <a:rPr lang="en-GB" sz="2400" b="1" dirty="0" smtClean="0"/>
              <a:t>Inclusive education</a:t>
            </a:r>
          </a:p>
          <a:p>
            <a:r>
              <a:rPr lang="en-GB" sz="2400" b="1" dirty="0" smtClean="0"/>
              <a:t>Digital inclusion and exclusion</a:t>
            </a:r>
          </a:p>
          <a:p>
            <a:r>
              <a:rPr lang="en-GB" sz="2400" b="1" dirty="0" smtClean="0"/>
              <a:t>The Inclusive Practice 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Internet use and home access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smtClean="0"/>
              <a:t>Penetration rates differ greatly by region: digital spectrum</a:t>
            </a:r>
          </a:p>
          <a:p>
            <a:pPr lvl="1"/>
            <a:r>
              <a:rPr lang="en-GB" dirty="0" smtClean="0"/>
              <a:t>Home access (2009, 2010)</a:t>
            </a:r>
          </a:p>
          <a:p>
            <a:pPr lvl="2"/>
            <a:r>
              <a:rPr lang="en-GB" dirty="0" smtClean="0"/>
              <a:t>74% US</a:t>
            </a:r>
          </a:p>
          <a:p>
            <a:pPr lvl="2"/>
            <a:r>
              <a:rPr lang="en-GB" dirty="0" smtClean="0"/>
              <a:t>70% UK</a:t>
            </a:r>
          </a:p>
          <a:p>
            <a:pPr lvl="2"/>
            <a:r>
              <a:rPr lang="en-GB" dirty="0" smtClean="0"/>
              <a:t>65% EU</a:t>
            </a:r>
          </a:p>
          <a:p>
            <a:r>
              <a:rPr lang="en-GB" dirty="0" smtClean="0"/>
              <a:t>Some of the less connected regions represent very large populations</a:t>
            </a:r>
          </a:p>
          <a:p>
            <a:pPr lvl="1"/>
            <a:r>
              <a:rPr lang="en-GB" dirty="0" smtClean="0"/>
              <a:t>Internet use (2010)</a:t>
            </a:r>
          </a:p>
          <a:p>
            <a:pPr lvl="2"/>
            <a:r>
              <a:rPr lang="en-GB" dirty="0" smtClean="0"/>
              <a:t>53% Europe </a:t>
            </a:r>
          </a:p>
          <a:p>
            <a:pPr lvl="2"/>
            <a:r>
              <a:rPr lang="en-GB" dirty="0" smtClean="0"/>
              <a:t>8% Africa</a:t>
            </a:r>
          </a:p>
          <a:p>
            <a:pPr lvl="2"/>
            <a:r>
              <a:rPr lang="en-GB" dirty="0" smtClean="0"/>
              <a:t>20.1% </a:t>
            </a:r>
            <a:r>
              <a:rPr lang="en-GB" dirty="0"/>
              <a:t>A</a:t>
            </a:r>
            <a:r>
              <a:rPr lang="en-GB" dirty="0" smtClean="0"/>
              <a:t>sia</a:t>
            </a:r>
          </a:p>
          <a:p>
            <a:pPr lvl="2"/>
            <a:r>
              <a:rPr lang="en-GB" dirty="0" smtClean="0"/>
              <a:t>28.8% </a:t>
            </a:r>
            <a:r>
              <a:rPr lang="en-GB" dirty="0"/>
              <a:t>M</a:t>
            </a:r>
            <a:r>
              <a:rPr lang="en-GB" dirty="0" smtClean="0"/>
              <a:t>iddle East</a:t>
            </a:r>
          </a:p>
          <a:p>
            <a:pPr lvl="2"/>
            <a:r>
              <a:rPr lang="en-GB" dirty="0" smtClean="0"/>
              <a:t>31.9% Latin America/Caribbean</a:t>
            </a:r>
          </a:p>
          <a:p>
            <a:pPr lvl="2"/>
            <a:r>
              <a:rPr lang="en-GB" dirty="0" smtClean="0"/>
              <a:t>76.2% North America</a:t>
            </a:r>
          </a:p>
          <a:p>
            <a:pPr lvl="2"/>
            <a:r>
              <a:rPr lang="en-GB" dirty="0" smtClean="0"/>
              <a:t>60.8% Oceania/Australia</a:t>
            </a:r>
          </a:p>
          <a:p>
            <a:pPr lvl="2"/>
            <a:r>
              <a:rPr lang="en-GB" dirty="0" smtClean="0"/>
              <a:t>26.6% World</a:t>
            </a:r>
          </a:p>
          <a:p>
            <a:r>
              <a:rPr lang="en-GB" dirty="0" smtClean="0"/>
              <a:t>Statistics on percentage of use may give a false idea of the quantity of learners engaged or potentially engaged online – digital spectrum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Home and school access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Access from home can be particularly important for learning</a:t>
            </a:r>
          </a:p>
          <a:p>
            <a:r>
              <a:rPr lang="en-GB" sz="2000" dirty="0" smtClean="0"/>
              <a:t>Access at home follows socio-economic lines</a:t>
            </a:r>
          </a:p>
          <a:p>
            <a:pPr lvl="1"/>
            <a:r>
              <a:rPr lang="en-GB" sz="1800" dirty="0" smtClean="0"/>
              <a:t>Factors: race, income, education, disability, gender, age, community type</a:t>
            </a:r>
          </a:p>
          <a:p>
            <a:pPr lvl="2"/>
            <a:r>
              <a:rPr lang="en-GB" sz="1600" dirty="0" smtClean="0"/>
              <a:t>88% of children from middle-class </a:t>
            </a:r>
          </a:p>
          <a:p>
            <a:pPr lvl="2"/>
            <a:r>
              <a:rPr lang="en-GB" sz="1600" dirty="0" smtClean="0"/>
              <a:t>66% of children from working-class</a:t>
            </a:r>
          </a:p>
          <a:p>
            <a:pPr lvl="2"/>
            <a:r>
              <a:rPr lang="en-GB" sz="1600" dirty="0" smtClean="0"/>
              <a:t>22-26% of adults are non-users (part of landscape)</a:t>
            </a:r>
            <a:endParaRPr lang="en-GB" sz="1600" dirty="0"/>
          </a:p>
          <a:p>
            <a:r>
              <a:rPr lang="en-GB" sz="2000" dirty="0" smtClean="0"/>
              <a:t>Access at school ???? </a:t>
            </a:r>
            <a:r>
              <a:rPr lang="en-GB" sz="1200" dirty="0" smtClean="0"/>
              <a:t>(Livingstone &amp; </a:t>
            </a:r>
            <a:r>
              <a:rPr lang="en-GB" sz="1200" dirty="0" err="1" smtClean="0"/>
              <a:t>Bober</a:t>
            </a:r>
            <a:r>
              <a:rPr lang="en-GB" sz="1200" dirty="0" smtClean="0"/>
              <a:t>, 2005)</a:t>
            </a:r>
            <a:endParaRPr lang="en-GB" sz="2000" dirty="0" smtClean="0"/>
          </a:p>
          <a:p>
            <a:pPr lvl="1"/>
            <a:r>
              <a:rPr lang="en-GB" sz="1800" dirty="0" smtClean="0"/>
              <a:t>3:1 pupil-computer ratio</a:t>
            </a:r>
          </a:p>
          <a:p>
            <a:pPr lvl="1"/>
            <a:r>
              <a:rPr lang="en-GB" sz="1800" dirty="0" smtClean="0"/>
              <a:t>3% of children make no use of the Internet</a:t>
            </a:r>
          </a:p>
          <a:p>
            <a:pPr lvl="1"/>
            <a:r>
              <a:rPr lang="en-GB" sz="1800" dirty="0" smtClean="0"/>
              <a:t>22% of parents make no use of the Internet</a:t>
            </a:r>
          </a:p>
          <a:p>
            <a:pPr lvl="1"/>
            <a:r>
              <a:rPr lang="en-GB" sz="1800" dirty="0" smtClean="0"/>
              <a:t>13% of children considered low users</a:t>
            </a:r>
          </a:p>
          <a:p>
            <a:r>
              <a:rPr lang="en-GB" sz="2000" dirty="0" smtClean="0"/>
              <a:t>Differences between regions, communities and schools</a:t>
            </a:r>
          </a:p>
          <a:p>
            <a:pPr lvl="1"/>
            <a:r>
              <a:rPr lang="en-GB" sz="1800" dirty="0" smtClean="0"/>
              <a:t>Gap between groups had increased (Dutton, </a:t>
            </a:r>
            <a:r>
              <a:rPr lang="en-GB" sz="1800" dirty="0" err="1" smtClean="0"/>
              <a:t>Helsper</a:t>
            </a:r>
            <a:r>
              <a:rPr lang="en-GB" sz="1800" dirty="0" smtClean="0"/>
              <a:t> &amp; Gerber, 2009)</a:t>
            </a: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Delayed use and exclusion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Digital divide as a spectrum</a:t>
            </a:r>
          </a:p>
          <a:p>
            <a:r>
              <a:rPr lang="en-GB" sz="2000" dirty="0" smtClean="0"/>
              <a:t>Can be a significant source of social inequality and unequal participation</a:t>
            </a:r>
          </a:p>
          <a:p>
            <a:pPr lvl="1"/>
            <a:r>
              <a:rPr lang="en-GB" sz="1800" dirty="0" smtClean="0"/>
              <a:t>Continuous adoption</a:t>
            </a:r>
          </a:p>
          <a:p>
            <a:pPr lvl="1"/>
            <a:r>
              <a:rPr lang="en-GB" sz="1800" dirty="0" smtClean="0"/>
              <a:t>Continuous discontinuance</a:t>
            </a:r>
            <a:endParaRPr lang="en-GB" sz="1800" dirty="0"/>
          </a:p>
          <a:p>
            <a:r>
              <a:rPr lang="en-GB" sz="2000" dirty="0" smtClean="0"/>
              <a:t>Important to maintain awareness of the implications of who can participate, and balance this with choices and support</a:t>
            </a:r>
          </a:p>
          <a:p>
            <a:pPr lvl="1"/>
            <a:r>
              <a:rPr lang="en-GB" sz="1800" dirty="0" smtClean="0"/>
              <a:t>Even more important with web 2.0</a:t>
            </a:r>
          </a:p>
          <a:p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5257808" cy="654032"/>
          </a:xfrm>
          <a:solidFill>
            <a:schemeClr val="bg2">
              <a:alpha val="10000"/>
            </a:schemeClr>
          </a:solidFill>
        </p:spPr>
        <p:txBody>
          <a:bodyPr>
            <a:normAutofit fontScale="90000"/>
          </a:bodyPr>
          <a:lstStyle/>
          <a:p>
            <a:r>
              <a:rPr lang="en-GB" b="1" dirty="0" smtClean="0"/>
              <a:t>Theoretical framework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556792"/>
            <a:ext cx="7632848" cy="2304256"/>
          </a:xfrm>
          <a:solidFill>
            <a:schemeClr val="bg2">
              <a:alpha val="10000"/>
            </a:schemeClr>
          </a:solidFill>
        </p:spPr>
        <p:txBody>
          <a:bodyPr>
            <a:noAutofit/>
          </a:bodyPr>
          <a:lstStyle/>
          <a:p>
            <a:r>
              <a:rPr lang="en-GB" sz="2400" b="1" dirty="0" smtClean="0"/>
              <a:t>Transformability (Hart, 2004)</a:t>
            </a:r>
          </a:p>
          <a:p>
            <a:r>
              <a:rPr lang="en-GB" sz="2400" b="1" dirty="0" smtClean="0"/>
              <a:t>Framework for participation (Black-</a:t>
            </a:r>
            <a:r>
              <a:rPr lang="en-GB" sz="2400" b="1" dirty="0" err="1" smtClean="0"/>
              <a:t>hawkins</a:t>
            </a:r>
            <a:r>
              <a:rPr lang="en-GB" sz="2400" b="1" dirty="0" smtClean="0"/>
              <a:t> et al, 2007)</a:t>
            </a:r>
          </a:p>
          <a:p>
            <a:r>
              <a:rPr lang="en-GB" sz="2400" b="1" dirty="0" smtClean="0"/>
              <a:t>The 5Cs of digital exclusion (</a:t>
            </a:r>
            <a:r>
              <a:rPr lang="en-GB" sz="2400" b="1" dirty="0" err="1" smtClean="0"/>
              <a:t>Bradbrook</a:t>
            </a:r>
            <a:r>
              <a:rPr lang="en-GB" sz="2400" b="1" dirty="0" smtClean="0"/>
              <a:t> &amp; Fisher, 2004)</a:t>
            </a:r>
            <a:endParaRPr lang="en-GB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Transformability: the forces constituting learning capacity 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907704" y="2483604"/>
            <a:ext cx="1917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EXTERNAL FORCES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128344" y="2483604"/>
            <a:ext cx="1891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INTERNAL FORCES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835697" y="2852936"/>
            <a:ext cx="2016223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opportunities and limits (arising from tasks, activities, language, interactions, relationships)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76057" y="2852936"/>
            <a:ext cx="2016223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states of mind (cognitive, social, emotional)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resources (prior knowledge, skills, understanding)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91881" y="5219908"/>
            <a:ext cx="20162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Learning capacity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67944" y="335699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affects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35696" y="472514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Expand or constrain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76056" y="472514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Expand or constrain</a:t>
            </a:r>
          </a:p>
        </p:txBody>
      </p:sp>
      <p:cxnSp>
        <p:nvCxnSpPr>
          <p:cNvPr id="13" name="Straight Arrow Connector 12"/>
          <p:cNvCxnSpPr>
            <a:stCxn id="6" idx="3"/>
            <a:endCxn id="7" idx="1"/>
          </p:cNvCxnSpPr>
          <p:nvPr/>
        </p:nvCxnSpPr>
        <p:spPr>
          <a:xfrm>
            <a:off x="3851920" y="3730099"/>
            <a:ext cx="1224137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7" idx="2"/>
            <a:endCxn id="8" idx="3"/>
          </p:cNvCxnSpPr>
          <p:nvPr/>
        </p:nvCxnSpPr>
        <p:spPr>
          <a:xfrm rot="5400000">
            <a:off x="5397481" y="4717886"/>
            <a:ext cx="797312" cy="5760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6" idx="2"/>
            <a:endCxn id="8" idx="1"/>
          </p:cNvCxnSpPr>
          <p:nvPr/>
        </p:nvCxnSpPr>
        <p:spPr>
          <a:xfrm rot="16200000" flipH="1">
            <a:off x="2769189" y="4681882"/>
            <a:ext cx="797312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</TotalTime>
  <Words>1160</Words>
  <Application>Microsoft Office PowerPoint</Application>
  <PresentationFormat>On-screen Show (4:3)</PresentationFormat>
  <Paragraphs>221</Paragraphs>
  <Slides>26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E-pedagogies for Inclusion</vt:lpstr>
      <vt:lpstr>Content </vt:lpstr>
      <vt:lpstr>Introduction</vt:lpstr>
      <vt:lpstr>Background</vt:lpstr>
      <vt:lpstr>Internet use and home access</vt:lpstr>
      <vt:lpstr>Home and school access</vt:lpstr>
      <vt:lpstr>Delayed use and exclusion</vt:lpstr>
      <vt:lpstr>Theoretical framework</vt:lpstr>
      <vt:lpstr>Transformability: the forces constituting learning capacity </vt:lpstr>
      <vt:lpstr>Transformability: transforming learning capacity: the teacher’s part of the task</vt:lpstr>
      <vt:lpstr>The core idea of transformability</vt:lpstr>
      <vt:lpstr>Framework for participation</vt:lpstr>
      <vt:lpstr>The 5Cs of Digital Inclusion</vt:lpstr>
      <vt:lpstr>The e-pedagogies for inclusion project</vt:lpstr>
      <vt:lpstr>Project aims</vt:lpstr>
      <vt:lpstr>Research questions</vt:lpstr>
      <vt:lpstr>Methodology</vt:lpstr>
      <vt:lpstr>Scoping results</vt:lpstr>
      <vt:lpstr>Follow up study</vt:lpstr>
      <vt:lpstr>Analysis</vt:lpstr>
      <vt:lpstr>Follow up results: NQTs’ Awareness</vt:lpstr>
      <vt:lpstr>Follow up results: NQTs’ use and view of ICT</vt:lpstr>
      <vt:lpstr>Key findings </vt:lpstr>
      <vt:lpstr>On-going issues</vt:lpstr>
      <vt:lpstr>Conclusions and implications for inclusion and ITE</vt:lpstr>
      <vt:lpstr>References</vt:lpstr>
    </vt:vector>
  </TitlesOfParts>
  <Company>University of Aberdeen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E-pedagogies for Inclusion</dc:title>
  <dc:creator>Nigel Beacham</dc:creator>
  <cp:lastModifiedBy>Nigel Beacham</cp:lastModifiedBy>
  <cp:revision>132</cp:revision>
  <dcterms:created xsi:type="dcterms:W3CDTF">2011-03-09T11:26:17Z</dcterms:created>
  <dcterms:modified xsi:type="dcterms:W3CDTF">2011-05-23T13:17:47Z</dcterms:modified>
</cp:coreProperties>
</file>