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1" r:id="rId1"/>
  </p:sldMasterIdLst>
  <p:notesMasterIdLst>
    <p:notesMasterId r:id="rId6"/>
  </p:notesMasterIdLst>
  <p:sldIdLst>
    <p:sldId id="262" r:id="rId2"/>
    <p:sldId id="282" r:id="rId3"/>
    <p:sldId id="278" r:id="rId4"/>
    <p:sldId id="286" r:id="rId5"/>
  </p:sldIdLst>
  <p:sldSz cx="9144000" cy="6858000" type="screen4x3"/>
  <p:notesSz cx="6934200" cy="9232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2A33"/>
    <a:srgbClr val="621B40"/>
    <a:srgbClr val="4A7335"/>
    <a:srgbClr val="07A33B"/>
    <a:srgbClr val="174B66"/>
    <a:srgbClr val="DE372D"/>
    <a:srgbClr val="503A6E"/>
    <a:srgbClr val="00B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82" autoAdjust="0"/>
    <p:restoredTop sz="97691" autoAdjust="0"/>
  </p:normalViewPr>
  <p:slideViewPr>
    <p:cSldViewPr>
      <p:cViewPr>
        <p:scale>
          <a:sx n="69" d="100"/>
          <a:sy n="69" d="100"/>
        </p:scale>
        <p:origin x="-2088" y="-9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114" y="-72"/>
      </p:cViewPr>
      <p:guideLst>
        <p:guide orient="horz" pos="2908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4042492-C229-4CFD-800F-1F6D046B22EE}" type="datetimeFigureOut">
              <a:rPr lang="en-GB"/>
              <a:pPr>
                <a:defRPr/>
              </a:pPr>
              <a:t>04/07/2013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86263"/>
            <a:ext cx="5546725" cy="41544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35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76935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A01EA78-9250-44B6-9A82-6BEB7DBA5EE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1550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7/4/2013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 Title slide and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 userDrawn="1"/>
        </p:nvSpPr>
        <p:spPr>
          <a:xfrm>
            <a:off x="0" y="-26988"/>
            <a:ext cx="9144000" cy="345598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14325"/>
            <a:ext cx="15128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818" y="1484784"/>
            <a:ext cx="6471678" cy="360040"/>
          </a:xfrm>
          <a:blipFill>
            <a:blip r:embed="rId3" cstate="print"/>
            <a:stretch>
              <a:fillRect/>
            </a:stretch>
          </a:blipFill>
          <a:ln w="28575">
            <a:noFill/>
          </a:ln>
        </p:spPr>
        <p:txBody>
          <a:bodyPr>
            <a:noAutofit/>
          </a:bodyPr>
          <a:lstStyle>
            <a:lvl1pPr>
              <a:lnSpc>
                <a:spcPts val="2700"/>
              </a:lnSpc>
              <a:defRPr lang="en-GB" sz="2600" spc="-1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809037" y="1834191"/>
            <a:ext cx="6480175" cy="360040"/>
          </a:xfrm>
          <a:blipFill>
            <a:blip r:embed="rId3" cstate="print"/>
            <a:stretch>
              <a:fillRect/>
            </a:stretch>
          </a:blipFill>
        </p:spPr>
        <p:txBody>
          <a:bodyPr lIns="108000"/>
          <a:lstStyle>
            <a:lvl1pPr marL="0" indent="0">
              <a:lnSpc>
                <a:spcPts val="2700"/>
              </a:lnSpc>
              <a:buNone/>
              <a:defRPr lang="en-US" sz="2600" i="1" kern="1200" spc="-100" baseline="0" dirty="0" smtClean="0">
                <a:solidFill>
                  <a:srgbClr val="621B4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0" y="3428999"/>
            <a:ext cx="9144000" cy="3429001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1.6b Multiple images plu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7938" y="19050"/>
            <a:ext cx="3851276" cy="68437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14325"/>
            <a:ext cx="15128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0" y="1484784"/>
            <a:ext cx="2727262" cy="1080120"/>
          </a:xfrm>
          <a:noFill/>
          <a:ln w="28575">
            <a:noFill/>
          </a:ln>
        </p:spPr>
        <p:txBody>
          <a:bodyPr>
            <a:noAutofit/>
          </a:bodyPr>
          <a:lstStyle>
            <a:lvl1pPr>
              <a:lnSpc>
                <a:spcPts val="1900"/>
              </a:lnSpc>
              <a:defRPr lang="en-GB" sz="1800" spc="-1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4932040" y="188639"/>
            <a:ext cx="3960440" cy="3211413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4932040" y="3573016"/>
            <a:ext cx="1872208" cy="2736304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7020272" y="3573016"/>
            <a:ext cx="1872208" cy="2736304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38505" y="3140968"/>
            <a:ext cx="2725494" cy="2304256"/>
          </a:xfrm>
        </p:spPr>
        <p:txBody>
          <a:bodyPr lIns="108000"/>
          <a:lstStyle>
            <a:lvl1pPr marL="0" indent="0">
              <a:lnSpc>
                <a:spcPts val="1500"/>
              </a:lnSpc>
              <a:buNone/>
              <a:defRPr sz="1400"/>
            </a:lvl1pPr>
            <a:lvl2pPr marL="180975" indent="0">
              <a:lnSpc>
                <a:spcPts val="1500"/>
              </a:lnSpc>
              <a:buNone/>
              <a:defRPr sz="1400"/>
            </a:lvl2pPr>
            <a:lvl3pPr marL="449263" indent="0">
              <a:lnSpc>
                <a:spcPts val="1500"/>
              </a:lnSpc>
              <a:buNone/>
              <a:defRPr sz="1400"/>
            </a:lvl3pPr>
            <a:lvl4pPr marL="630238" indent="0">
              <a:lnSpc>
                <a:spcPts val="1500"/>
              </a:lnSpc>
              <a:buNone/>
              <a:defRPr sz="1400"/>
            </a:lvl4pPr>
            <a:lvl5pPr marL="896938" indent="0">
              <a:lnSpc>
                <a:spcPts val="1500"/>
              </a:lnSpc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1.6b Multiple images plu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3851275" cy="6842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14325"/>
            <a:ext cx="15128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0" y="1484784"/>
            <a:ext cx="2727262" cy="1080120"/>
          </a:xfrm>
          <a:noFill/>
          <a:ln w="28575">
            <a:noFill/>
          </a:ln>
        </p:spPr>
        <p:txBody>
          <a:bodyPr>
            <a:noAutofit/>
          </a:bodyPr>
          <a:lstStyle>
            <a:lvl1pPr>
              <a:lnSpc>
                <a:spcPts val="1900"/>
              </a:lnSpc>
              <a:defRPr lang="en-GB" sz="1800" spc="-1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4932040" y="188639"/>
            <a:ext cx="3960440" cy="3211413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4932040" y="3573016"/>
            <a:ext cx="1872208" cy="2736304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7020272" y="3573016"/>
            <a:ext cx="1872208" cy="2736304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1425" y="3140968"/>
            <a:ext cx="2725494" cy="2304256"/>
          </a:xfrm>
        </p:spPr>
        <p:txBody>
          <a:bodyPr lIns="108000"/>
          <a:lstStyle>
            <a:lvl1pPr marL="85725" indent="-85725">
              <a:lnSpc>
                <a:spcPts val="1500"/>
              </a:lnSpc>
              <a:buFont typeface="Arial" pitchFamily="34" charset="0"/>
              <a:buChar char="•"/>
              <a:defRPr lang="en-GB" sz="14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2pPr>
            <a:lvl3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3pPr>
            <a:lvl4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4pPr>
            <a:lvl5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1.6c Multiple images plus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3851275" cy="6842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14325"/>
            <a:ext cx="15128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0" y="1484784"/>
            <a:ext cx="2727262" cy="1080120"/>
          </a:xfrm>
          <a:noFill/>
          <a:ln w="28575">
            <a:noFill/>
          </a:ln>
        </p:spPr>
        <p:txBody>
          <a:bodyPr>
            <a:noAutofit/>
          </a:bodyPr>
          <a:lstStyle>
            <a:lvl1pPr>
              <a:lnSpc>
                <a:spcPts val="1900"/>
              </a:lnSpc>
              <a:defRPr lang="en-GB" sz="1800" spc="-1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4932040" y="188639"/>
            <a:ext cx="3960440" cy="3211413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4932040" y="3573016"/>
            <a:ext cx="1872208" cy="2736304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7020272" y="3573016"/>
            <a:ext cx="1872208" cy="2736304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46745" y="3140968"/>
            <a:ext cx="2725494" cy="2304256"/>
          </a:xfrm>
        </p:spPr>
        <p:txBody>
          <a:bodyPr lIns="108000"/>
          <a:lstStyle>
            <a:lvl1pPr marL="180975" indent="-180975">
              <a:lnSpc>
                <a:spcPts val="1500"/>
              </a:lnSpc>
              <a:buSzPct val="95000"/>
              <a:buFont typeface="+mj-lt"/>
              <a:buAutoNum type="arabicPeriod"/>
              <a:tabLst>
                <a:tab pos="180975" algn="l"/>
              </a:tabLst>
              <a:defRPr lang="en-GB" sz="14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2pPr>
            <a:lvl3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3pPr>
            <a:lvl4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4pPr>
            <a:lvl5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6b Multiple images plu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7938" y="19050"/>
            <a:ext cx="3851276" cy="68437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14325"/>
            <a:ext cx="15128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0" y="1484784"/>
            <a:ext cx="2727262" cy="1080120"/>
          </a:xfrm>
          <a:noFill/>
          <a:ln w="28575">
            <a:noFill/>
          </a:ln>
        </p:spPr>
        <p:txBody>
          <a:bodyPr>
            <a:noAutofit/>
          </a:bodyPr>
          <a:lstStyle>
            <a:lvl1pPr>
              <a:lnSpc>
                <a:spcPts val="1900"/>
              </a:lnSpc>
              <a:defRPr lang="en-GB" sz="1800" spc="-1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4932040" y="188639"/>
            <a:ext cx="3960440" cy="3211413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4932040" y="3573016"/>
            <a:ext cx="1872208" cy="2736304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7020272" y="3573016"/>
            <a:ext cx="1872208" cy="2736304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38505" y="3140968"/>
            <a:ext cx="2725494" cy="2304256"/>
          </a:xfrm>
        </p:spPr>
        <p:txBody>
          <a:bodyPr lIns="108000"/>
          <a:lstStyle>
            <a:lvl1pPr marL="0" indent="0">
              <a:lnSpc>
                <a:spcPts val="1500"/>
              </a:lnSpc>
              <a:buNone/>
              <a:defRPr sz="1400"/>
            </a:lvl1pPr>
            <a:lvl2pPr marL="180975" indent="0">
              <a:lnSpc>
                <a:spcPts val="1500"/>
              </a:lnSpc>
              <a:buNone/>
              <a:defRPr sz="1400"/>
            </a:lvl2pPr>
            <a:lvl3pPr marL="449263" indent="0">
              <a:lnSpc>
                <a:spcPts val="1500"/>
              </a:lnSpc>
              <a:buNone/>
              <a:defRPr sz="1400"/>
            </a:lvl3pPr>
            <a:lvl4pPr marL="630238" indent="0">
              <a:lnSpc>
                <a:spcPts val="1500"/>
              </a:lnSpc>
              <a:buNone/>
              <a:defRPr sz="1400"/>
            </a:lvl4pPr>
            <a:lvl5pPr marL="896938" indent="0">
              <a:lnSpc>
                <a:spcPts val="1500"/>
              </a:lnSpc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1.6b Multiple images plu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3851275" cy="6842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14325"/>
            <a:ext cx="15128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0" y="1484784"/>
            <a:ext cx="2727262" cy="1080120"/>
          </a:xfrm>
          <a:noFill/>
          <a:ln w="28575">
            <a:noFill/>
          </a:ln>
        </p:spPr>
        <p:txBody>
          <a:bodyPr>
            <a:noAutofit/>
          </a:bodyPr>
          <a:lstStyle>
            <a:lvl1pPr>
              <a:lnSpc>
                <a:spcPts val="1900"/>
              </a:lnSpc>
              <a:defRPr lang="en-GB" sz="1800" spc="-1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4932040" y="188639"/>
            <a:ext cx="3960440" cy="3211413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4932040" y="3573016"/>
            <a:ext cx="1872208" cy="2736304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7020272" y="3573016"/>
            <a:ext cx="1872208" cy="2736304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1425" y="3140968"/>
            <a:ext cx="2725494" cy="2304256"/>
          </a:xfrm>
        </p:spPr>
        <p:txBody>
          <a:bodyPr lIns="108000"/>
          <a:lstStyle>
            <a:lvl1pPr marL="85725" indent="-85725">
              <a:lnSpc>
                <a:spcPts val="1500"/>
              </a:lnSpc>
              <a:buFont typeface="Arial" pitchFamily="34" charset="0"/>
              <a:buChar char="•"/>
              <a:defRPr lang="en-GB" sz="14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2pPr>
            <a:lvl3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3pPr>
            <a:lvl4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4pPr>
            <a:lvl5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6c Multiple images plus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3851275" cy="6842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14325"/>
            <a:ext cx="15128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0" y="1484784"/>
            <a:ext cx="2727262" cy="1080120"/>
          </a:xfrm>
          <a:noFill/>
          <a:ln w="28575">
            <a:noFill/>
          </a:ln>
        </p:spPr>
        <p:txBody>
          <a:bodyPr>
            <a:noAutofit/>
          </a:bodyPr>
          <a:lstStyle>
            <a:lvl1pPr>
              <a:lnSpc>
                <a:spcPts val="1900"/>
              </a:lnSpc>
              <a:defRPr lang="en-GB" sz="1800" spc="-1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4932040" y="188639"/>
            <a:ext cx="3960440" cy="3211413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4932040" y="3573016"/>
            <a:ext cx="1872208" cy="2736304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7020272" y="3573016"/>
            <a:ext cx="1872208" cy="2736304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46745" y="3140968"/>
            <a:ext cx="2725494" cy="2304256"/>
          </a:xfrm>
        </p:spPr>
        <p:txBody>
          <a:bodyPr lIns="108000"/>
          <a:lstStyle>
            <a:lvl1pPr marL="180975" indent="-180975">
              <a:lnSpc>
                <a:spcPts val="1500"/>
              </a:lnSpc>
              <a:buSzPct val="95000"/>
              <a:buFont typeface="+mj-lt"/>
              <a:buAutoNum type="arabicPeriod"/>
              <a:tabLst>
                <a:tab pos="180975" algn="l"/>
              </a:tabLst>
              <a:defRPr lang="en-GB" sz="14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2pPr>
            <a:lvl3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3pPr>
            <a:lvl4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4pPr>
            <a:lvl5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7 Full bleed 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 userDrawn="1"/>
        </p:nvSpPr>
        <p:spPr>
          <a:xfrm>
            <a:off x="0" y="-42863"/>
            <a:ext cx="9144000" cy="345598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7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14325"/>
            <a:ext cx="15128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809037" y="1923646"/>
            <a:ext cx="6480175" cy="432857"/>
          </a:xfrm>
          <a:blipFill>
            <a:blip r:embed="rId3" cstate="print"/>
            <a:stretch>
              <a:fillRect/>
            </a:stretch>
          </a:blipFill>
        </p:spPr>
        <p:txBody>
          <a:bodyPr lIns="108000"/>
          <a:lstStyle>
            <a:lvl1pPr marL="0" indent="0">
              <a:lnSpc>
                <a:spcPts val="1900"/>
              </a:lnSpc>
              <a:buNone/>
              <a:defRPr lang="en-US" sz="1800" i="1" kern="1200" spc="-100" baseline="0" dirty="0" smtClean="0">
                <a:solidFill>
                  <a:srgbClr val="621B4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</a:t>
            </a:r>
          </a:p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0" y="3428999"/>
            <a:ext cx="9144000" cy="3429001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818" y="1484784"/>
            <a:ext cx="6471678" cy="432048"/>
          </a:xfrm>
          <a:blipFill>
            <a:blip r:embed="rId3" cstate="print"/>
            <a:stretch>
              <a:fillRect/>
            </a:stretch>
          </a:blipFill>
          <a:ln w="28575">
            <a:noFill/>
          </a:ln>
        </p:spPr>
        <p:txBody>
          <a:bodyPr>
            <a:noAutofit/>
          </a:bodyPr>
          <a:lstStyle>
            <a:lvl1pPr>
              <a:lnSpc>
                <a:spcPts val="1900"/>
              </a:lnSpc>
              <a:defRPr lang="en-GB" sz="1800" spc="-1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818" y="1682683"/>
            <a:ext cx="6471678" cy="45017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809037" y="2060848"/>
            <a:ext cx="6480175" cy="360040"/>
          </a:xfrm>
          <a:blipFill>
            <a:blip r:embed="rId2" cstate="print"/>
            <a:stretch>
              <a:fillRect/>
            </a:stretch>
          </a:blipFill>
        </p:spPr>
        <p:txBody>
          <a:bodyPr lIns="108000"/>
          <a:lstStyle>
            <a:lvl1pPr marL="0" indent="0">
              <a:lnSpc>
                <a:spcPts val="2700"/>
              </a:lnSpc>
              <a:buNone/>
              <a:defRPr lang="en-US" sz="2600" i="1" kern="1200" spc="-100" baseline="0" dirty="0" smtClean="0">
                <a:solidFill>
                  <a:srgbClr val="621B4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 spd="slow"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H_Title_with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 userDrawn="1"/>
        </p:nvSpPr>
        <p:spPr>
          <a:xfrm>
            <a:off x="0" y="-26988"/>
            <a:ext cx="9144000" cy="345598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14325"/>
            <a:ext cx="15128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818" y="1484784"/>
            <a:ext cx="6471678" cy="720080"/>
          </a:xfrm>
          <a:blipFill>
            <a:blip r:embed="rId3" cstate="print"/>
            <a:stretch>
              <a:fillRect/>
            </a:stretch>
          </a:blipFill>
          <a:ln w="28575">
            <a:noFill/>
          </a:ln>
        </p:spPr>
        <p:txBody>
          <a:bodyPr>
            <a:noAutofit/>
          </a:bodyPr>
          <a:lstStyle>
            <a:lvl1pPr>
              <a:lnSpc>
                <a:spcPts val="2700"/>
              </a:lnSpc>
              <a:defRPr lang="en-GB" sz="2800" spc="-1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809037" y="2185814"/>
            <a:ext cx="6480175" cy="307082"/>
          </a:xfrm>
          <a:blipFill>
            <a:blip r:embed="rId3" cstate="print"/>
            <a:stretch>
              <a:fillRect/>
            </a:stretch>
          </a:blipFill>
        </p:spPr>
        <p:txBody>
          <a:bodyPr lIns="108000"/>
          <a:lstStyle>
            <a:lvl1pPr marL="0" indent="0">
              <a:lnSpc>
                <a:spcPts val="2700"/>
              </a:lnSpc>
              <a:buNone/>
              <a:defRPr lang="en-US" sz="2800" i="1" kern="1200" spc="-100" baseline="0" dirty="0" smtClean="0">
                <a:solidFill>
                  <a:srgbClr val="621B4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0" y="3428999"/>
            <a:ext cx="9144000" cy="3429001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7/4/2013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7/4/2013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  <p:sldLayoutId id="2147484124" r:id="rId12"/>
    <p:sldLayoutId id="2147484079" r:id="rId13"/>
    <p:sldLayoutId id="2147484080" r:id="rId14"/>
    <p:sldLayoutId id="2147484081" r:id="rId15"/>
    <p:sldLayoutId id="2147483731" r:id="rId16"/>
    <p:sldLayoutId id="2147483732" r:id="rId17"/>
    <p:sldLayoutId id="2147483733" r:id="rId18"/>
    <p:sldLayoutId id="2147483686" r:id="rId19"/>
    <p:sldLayoutId id="2147483675" r:id="rId20"/>
    <p:sldLayoutId id="2147483690" r:id="rId21"/>
  </p:sldLayoutIdLst>
  <p:transition spd="slow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052736"/>
            <a:ext cx="6445800" cy="792088"/>
          </a:xfrm>
        </p:spPr>
        <p:txBody>
          <a:bodyPr/>
          <a:lstStyle/>
          <a:p>
            <a:pPr algn="ctr">
              <a:defRPr/>
            </a:pPr>
            <a:r>
              <a:rPr lang="en-GB" sz="3600" dirty="0" smtClean="0"/>
              <a:t>Context for School Direct</a:t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and Sheffield Hallam</a:t>
            </a:r>
            <a:endParaRPr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1340769"/>
            <a:ext cx="74888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endParaRPr lang="en-GB" sz="1600" b="1" dirty="0" smtClean="0"/>
          </a:p>
          <a:p>
            <a:pPr>
              <a:spcAft>
                <a:spcPts val="0"/>
              </a:spcAft>
            </a:pPr>
            <a:endParaRPr lang="en-GB" sz="1600" b="1" dirty="0" smtClean="0"/>
          </a:p>
          <a:p>
            <a:pPr>
              <a:spcAft>
                <a:spcPts val="0"/>
              </a:spcAft>
            </a:pPr>
            <a:r>
              <a:rPr lang="en-GB" sz="1600" b="1" dirty="0" smtClean="0"/>
              <a:t>Ofsted 2012  stated:  </a:t>
            </a:r>
            <a:r>
              <a:rPr lang="en-GB" sz="1600" i="1" dirty="0" smtClean="0"/>
              <a:t>The partnership is exceptionally forward looking and eager to engage with change in a dynamic and responsive way in order to meet the developing needs of trainees and partnership schools</a:t>
            </a:r>
          </a:p>
          <a:p>
            <a:pPr>
              <a:spcAft>
                <a:spcPts val="0"/>
              </a:spcAft>
            </a:pPr>
            <a:endParaRPr lang="en-GB" sz="1600" b="1" dirty="0" smtClean="0"/>
          </a:p>
          <a:p>
            <a:pPr>
              <a:spcAft>
                <a:spcPts val="0"/>
              </a:spcAft>
            </a:pPr>
            <a:r>
              <a:rPr lang="en-GB" sz="1600" b="1" dirty="0" smtClean="0"/>
              <a:t>Pre School Direct </a:t>
            </a:r>
          </a:p>
          <a:p>
            <a:pPr>
              <a:spcAft>
                <a:spcPts val="0"/>
              </a:spcAft>
            </a:pPr>
            <a:endParaRPr lang="en-GB" sz="1600" b="1" dirty="0" smtClean="0"/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sz="1600" b="1" dirty="0" smtClean="0"/>
              <a:t>  </a:t>
            </a:r>
            <a:r>
              <a:rPr lang="en-GB" sz="1600" dirty="0" smtClean="0"/>
              <a:t>Committed to deep partnership working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sz="1600" dirty="0" smtClean="0"/>
              <a:t>  Committed to offering a range of routes into teaching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sz="1600" dirty="0" smtClean="0"/>
              <a:t>  Committed to continuous improvement and to providing high quality ITE for the region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sz="1600" dirty="0" smtClean="0"/>
              <a:t> Support for Teaching Schools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endParaRPr lang="en-GB" sz="1600" b="1" dirty="0" smtClean="0"/>
          </a:p>
          <a:p>
            <a:pPr>
              <a:spcAft>
                <a:spcPts val="0"/>
              </a:spcAft>
            </a:pPr>
            <a:r>
              <a:rPr lang="en-GB" sz="1600" b="1" i="1" dirty="0" smtClean="0"/>
              <a:t>Strategic decision to work with schools on developing School Direct</a:t>
            </a:r>
          </a:p>
          <a:p>
            <a:pPr>
              <a:spcAft>
                <a:spcPts val="0"/>
              </a:spcAft>
            </a:pPr>
            <a:endParaRPr lang="en-GB" sz="1600" dirty="0" smtClean="0"/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sz="1600" dirty="0" smtClean="0"/>
              <a:t> 2012/13 Target 7 and 7 recruited in pilot year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sz="1600" dirty="0" smtClean="0"/>
              <a:t> 2013/14 Target 309  approx 75% Secondary 25% Primary </a:t>
            </a:r>
            <a:endParaRPr lang="en-GB" sz="1600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467544" y="6021288"/>
            <a:ext cx="4248472" cy="369332"/>
          </a:xfrm>
          <a:prstGeom prst="rect">
            <a:avLst/>
          </a:prstGeom>
          <a:gradFill flip="none" rotWithShape="1">
            <a:gsLst>
              <a:gs pos="0">
                <a:srgbClr val="9C2A33">
                  <a:tint val="66000"/>
                  <a:satMod val="160000"/>
                </a:srgbClr>
              </a:gs>
              <a:gs pos="50000">
                <a:srgbClr val="9C2A33">
                  <a:tint val="44500"/>
                  <a:satMod val="160000"/>
                </a:srgbClr>
              </a:gs>
              <a:gs pos="100000">
                <a:srgbClr val="9C2A33">
                  <a:tint val="23500"/>
                  <a:satMod val="160000"/>
                </a:srgbClr>
              </a:gs>
            </a:gsLst>
            <a:lin ang="81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GB" dirty="0" smtClean="0"/>
              <a:t>Department of Teacher Education</a:t>
            </a:r>
            <a:endParaRPr lang="en-GB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24744"/>
            <a:ext cx="108012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  <a:reflection blurRad="6350" stA="50000" endA="295" endPos="92000" dist="101600" dir="5400000" sy="-100000" algn="bl" rotWithShape="0"/>
            <a:softEdge rad="12700"/>
          </a:effectLst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908720"/>
            <a:ext cx="6445800" cy="720080"/>
          </a:xfrm>
        </p:spPr>
        <p:txBody>
          <a:bodyPr/>
          <a:lstStyle/>
          <a:p>
            <a:pPr algn="ctr"/>
            <a:r>
              <a:rPr lang="en-GB" sz="3600" dirty="0" smtClean="0"/>
              <a:t>Some key challenges</a:t>
            </a:r>
            <a:endParaRPr lang="en-GB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547664" y="1700808"/>
            <a:ext cx="727280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 smtClean="0"/>
              <a:t>  Pace of transition to a more school led model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 Resourcing of School Direct and financial agreements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 Clarifying the offer and SD vision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 Ensuring schools and university contributions are not lost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 Agreeing models of delivery with different school clusters and where there are small numbers in some secondary subjects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 Co-managing recruitment and selection-national or local responsibility?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 Managing loss of ‘core’ numbers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 QTS and/or PGCE </a:t>
            </a:r>
            <a:endParaRPr lang="en-GB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109614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  <a:reflection blurRad="6350" stA="50000" endA="295" endPos="92000" dist="101600" dir="5400000" sy="-100000" algn="bl" rotWithShape="0"/>
            <a:softEdge rad="12700"/>
          </a:effectLst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099" y="1196752"/>
            <a:ext cx="8568952" cy="936104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800" dirty="0" smtClean="0"/>
              <a:t>Where are we now?</a:t>
            </a:r>
            <a:endParaRPr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46437" y="2348880"/>
            <a:ext cx="82608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0"/>
              </a:spcAft>
              <a:buFont typeface="Arial" pitchFamily="34" charset="0"/>
              <a:buChar char="•"/>
            </a:pPr>
            <a:r>
              <a:rPr lang="en-GB" dirty="0" smtClean="0"/>
              <a:t>Working with 16 lead schools and co-developing their role/s</a:t>
            </a:r>
          </a:p>
          <a:p>
            <a:pPr marL="285750" indent="-285750">
              <a:spcAft>
                <a:spcPts val="0"/>
              </a:spcAft>
              <a:buFont typeface="Arial" pitchFamily="34" charset="0"/>
              <a:buChar char="•"/>
            </a:pPr>
            <a:r>
              <a:rPr lang="en-GB" dirty="0" smtClean="0"/>
              <a:t>4 large clusters/alliances (approx 50+), 4 medium sized clusters and 8 other lead schools</a:t>
            </a:r>
          </a:p>
          <a:p>
            <a:pPr marL="285750" indent="-285750">
              <a:spcAft>
                <a:spcPts val="0"/>
              </a:spcAft>
              <a:buFont typeface="Arial" pitchFamily="34" charset="0"/>
              <a:buChar char="•"/>
            </a:pPr>
            <a:r>
              <a:rPr lang="en-GB" dirty="0" smtClean="0"/>
              <a:t>One cluster shared with Leeds University</a:t>
            </a:r>
          </a:p>
          <a:p>
            <a:pPr marL="285750" indent="-285750">
              <a:spcAft>
                <a:spcPts val="0"/>
              </a:spcAft>
              <a:buFont typeface="Arial" pitchFamily="34" charset="0"/>
              <a:buChar char="•"/>
            </a:pPr>
            <a:r>
              <a:rPr lang="en-GB" dirty="0" smtClean="0"/>
              <a:t>Offering intensive and a more traditional model (4 levels)</a:t>
            </a:r>
          </a:p>
          <a:p>
            <a:pPr marL="285750" indent="-285750">
              <a:spcAft>
                <a:spcPts val="0"/>
              </a:spcAft>
              <a:buFont typeface="Arial" pitchFamily="34" charset="0"/>
              <a:buChar char="•"/>
            </a:pPr>
            <a:r>
              <a:rPr lang="en-GB" dirty="0" smtClean="0"/>
              <a:t>Offering non salaried and salaried - Early years/Primary and Secondary</a:t>
            </a:r>
          </a:p>
          <a:p>
            <a:pPr marL="285750" indent="-285750">
              <a:spcAft>
                <a:spcPts val="0"/>
              </a:spcAft>
              <a:buFont typeface="Arial" pitchFamily="34" charset="0"/>
              <a:buChar char="•"/>
            </a:pPr>
            <a:r>
              <a:rPr lang="en-GB" dirty="0" smtClean="0"/>
              <a:t>PGCE only</a:t>
            </a:r>
          </a:p>
          <a:p>
            <a:pPr marL="285750" indent="-285750">
              <a:spcAft>
                <a:spcPts val="0"/>
              </a:spcAft>
              <a:buFont typeface="Arial" pitchFamily="34" charset="0"/>
              <a:buChar char="•"/>
            </a:pPr>
            <a:r>
              <a:rPr lang="en-GB" dirty="0" smtClean="0"/>
              <a:t>Secondary PGCE option of one or two years (but QTS after a year) for salaried</a:t>
            </a:r>
          </a:p>
          <a:p>
            <a:pPr marL="285750" indent="-285750">
              <a:spcAft>
                <a:spcPts val="0"/>
              </a:spcAft>
              <a:buFont typeface="Arial" pitchFamily="34" charset="0"/>
              <a:buChar char="•"/>
            </a:pPr>
            <a:r>
              <a:rPr lang="en-GB" dirty="0" smtClean="0"/>
              <a:t>Finalising very detailed contracts aimed at further improving quality</a:t>
            </a:r>
          </a:p>
          <a:p>
            <a:pPr marL="285750" indent="-285750">
              <a:spcAft>
                <a:spcPts val="0"/>
              </a:spcAft>
              <a:buFont typeface="Arial" pitchFamily="34" charset="0"/>
              <a:buChar char="•"/>
            </a:pPr>
            <a:r>
              <a:rPr lang="en-GB" dirty="0" smtClean="0"/>
              <a:t>Developing secondments/representation on key committees</a:t>
            </a:r>
          </a:p>
          <a:p>
            <a:pPr marL="285750" indent="-285750">
              <a:spcAft>
                <a:spcPts val="0"/>
              </a:spcAft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6021288"/>
            <a:ext cx="4248472" cy="369332"/>
          </a:xfrm>
          <a:prstGeom prst="rect">
            <a:avLst/>
          </a:prstGeom>
          <a:gradFill flip="none" rotWithShape="1">
            <a:gsLst>
              <a:gs pos="0">
                <a:srgbClr val="9C2A33">
                  <a:tint val="66000"/>
                  <a:satMod val="160000"/>
                </a:srgbClr>
              </a:gs>
              <a:gs pos="50000">
                <a:srgbClr val="9C2A33">
                  <a:tint val="44500"/>
                  <a:satMod val="160000"/>
                </a:srgbClr>
              </a:gs>
              <a:gs pos="100000">
                <a:srgbClr val="9C2A33">
                  <a:tint val="23500"/>
                  <a:satMod val="160000"/>
                </a:srgbClr>
              </a:gs>
            </a:gsLst>
            <a:lin ang="81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GB" dirty="0" smtClean="0"/>
              <a:t>Department of Teacher Education</a:t>
            </a:r>
            <a:endParaRPr lang="en-GB" dirty="0"/>
          </a:p>
        </p:txBody>
      </p:sp>
      <p:pic>
        <p:nvPicPr>
          <p:cNvPr id="5" name="Picture 3" descr="bann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32656"/>
            <a:ext cx="518457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cxnSp>
        <p:nvCxnSpPr>
          <p:cNvPr id="4" name="Straight Arrow Connector 3"/>
          <p:cNvCxnSpPr/>
          <p:nvPr/>
        </p:nvCxnSpPr>
        <p:spPr>
          <a:xfrm>
            <a:off x="1403648" y="414908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403648" y="414908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1052736"/>
            <a:ext cx="4752528" cy="1224136"/>
          </a:xfrm>
        </p:spPr>
        <p:txBody>
          <a:bodyPr/>
          <a:lstStyle/>
          <a:p>
            <a:pPr algn="ctr"/>
            <a:r>
              <a:rPr lang="en-GB" sz="3200" dirty="0" smtClean="0"/>
              <a:t>Finding solutions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33798" y="2564904"/>
            <a:ext cx="811466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GB" sz="2000" b="1" dirty="0" smtClean="0"/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Regular communication, review and sharing of values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Building on schools’ enthusiasm </a:t>
            </a:r>
            <a:r>
              <a:rPr lang="en-GB" sz="2000" smtClean="0"/>
              <a:t>to have </a:t>
            </a:r>
            <a:r>
              <a:rPr lang="en-GB" sz="2000" dirty="0" smtClean="0"/>
              <a:t>a more significant role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Linking core provision with School Direct where possible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Market SD with schools, use of Twitter feeds, contacting those graded highly in initial interviews, but not gained a place, co-planning of summer recruitment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Approaching SD with a longer term perspective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Influence policy-SHU on School Direct Government Reference Group and meeting with David Laws  </a:t>
            </a:r>
          </a:p>
          <a:p>
            <a:pPr>
              <a:buFont typeface="Arial" pitchFamily="34" charset="0"/>
              <a:buChar char="•"/>
            </a:pPr>
            <a:endParaRPr lang="en-GB" sz="2000" b="1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22549</TotalTime>
  <Words>360</Words>
  <Application>Microsoft Office PowerPoint</Application>
  <PresentationFormat>On-screen Show (4:3)</PresentationFormat>
  <Paragraphs>45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Aspect</vt:lpstr>
      <vt:lpstr>Context for School Direct  and Sheffield Hallam</vt:lpstr>
      <vt:lpstr>Some key challenges</vt:lpstr>
      <vt:lpstr>     Where are we now?</vt:lpstr>
      <vt:lpstr>Finding solutions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Direct and Sheffield Hallam - Paul Dickinson</dc:title>
  <dc:creator>Sharron Bardsley</dc:creator>
  <cp:lastModifiedBy>robert.donnelly</cp:lastModifiedBy>
  <cp:revision>270</cp:revision>
  <cp:lastPrinted>2012-03-05T14:56:53Z</cp:lastPrinted>
  <dcterms:created xsi:type="dcterms:W3CDTF">2012-01-27T13:24:50Z</dcterms:created>
  <dcterms:modified xsi:type="dcterms:W3CDTF">2013-07-04T08:34:04Z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