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4" r:id="rId3"/>
    <p:sldId id="275" r:id="rId4"/>
    <p:sldId id="259" r:id="rId5"/>
    <p:sldId id="280" r:id="rId6"/>
    <p:sldId id="278" r:id="rId7"/>
    <p:sldId id="279" r:id="rId8"/>
    <p:sldId id="260" r:id="rId9"/>
    <p:sldId id="281" r:id="rId10"/>
    <p:sldId id="262" r:id="rId11"/>
    <p:sldId id="265" r:id="rId12"/>
    <p:sldId id="263" r:id="rId13"/>
    <p:sldId id="266" r:id="rId14"/>
    <p:sldId id="282" r:id="rId15"/>
    <p:sldId id="267" r:id="rId16"/>
    <p:sldId id="268" r:id="rId17"/>
    <p:sldId id="269" r:id="rId18"/>
    <p:sldId id="270" r:id="rId19"/>
    <p:sldId id="283" r:id="rId20"/>
    <p:sldId id="284" r:id="rId21"/>
    <p:sldId id="272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680B4-9FCC-460E-9638-7652A97D761B}" type="datetimeFigureOut">
              <a:rPr lang="en-US" smtClean="0"/>
              <a:t>2/22/2010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28F5B-6E4F-4B94-A8AD-6BBB844C6EF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23E80-09B3-45E7-B9A4-71EA70DE4A30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03D7E-508E-4B6D-AB1B-FB3CCA2C4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03D7E-508E-4B6D-AB1B-FB3CCA2C439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0A178C-EDD3-470E-9771-0BBDFE4F8274}" type="datetimeFigureOut">
              <a:rPr lang="en-US" smtClean="0"/>
              <a:pPr/>
              <a:t>2/22/2010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B900A6-B25D-42F4-A68A-0F6F8597DE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we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tdanewadvertising.com/uyh_tvads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hyperlink" Target="http://www.uwe.ac.uk/" TargetMode="Externa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uwe.ac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8101042" cy="3214710"/>
          </a:xfrm>
        </p:spPr>
        <p:txBody>
          <a:bodyPr>
            <a:normAutofit/>
          </a:bodyPr>
          <a:lstStyle/>
          <a:p>
            <a:r>
              <a:rPr lang="en-GB" dirty="0" smtClean="0"/>
              <a:t>Teaching, a Masters level profession: developing inspiring teachers or accountable managers?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4357694"/>
            <a:ext cx="5214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Jayne Woodbury</a:t>
            </a:r>
          </a:p>
          <a:p>
            <a:r>
              <a:rPr lang="en-GB" sz="2000" dirty="0" smtClean="0"/>
              <a:t>PGCE Business Studies Group Tutor</a:t>
            </a:r>
          </a:p>
          <a:p>
            <a:endParaRPr lang="en-GB" sz="2000" dirty="0"/>
          </a:p>
        </p:txBody>
      </p:sp>
      <p:pic>
        <p:nvPicPr>
          <p:cNvPr id="22530" name="Picture 2" descr="Home page of UWE Bristol">
            <a:hlinkClick r:id="rId3" tooltip="Home page of UWE Bristol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6072206"/>
            <a:ext cx="1428750" cy="5143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58" y="6215082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jayne2.woodbury@uwe.ac.uk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business principles</a:t>
            </a:r>
          </a:p>
          <a:p>
            <a:r>
              <a:rPr lang="en-GB" sz="3200" dirty="0" smtClean="0"/>
              <a:t>management techniques and styles</a:t>
            </a:r>
          </a:p>
          <a:p>
            <a:r>
              <a:rPr lang="en-GB" sz="3200" dirty="0" err="1" smtClean="0"/>
              <a:t>marketisation</a:t>
            </a:r>
            <a:endParaRPr lang="en-GB" sz="3200" dirty="0" smtClean="0"/>
          </a:p>
          <a:p>
            <a:r>
              <a:rPr lang="en-GB" sz="3200" dirty="0" smtClean="0"/>
              <a:t>entrepreneurial-ship</a:t>
            </a:r>
          </a:p>
          <a:p>
            <a:r>
              <a:rPr lang="en-GB" sz="3200" dirty="0" smtClean="0"/>
              <a:t>closing the gap: public and private</a:t>
            </a:r>
          </a:p>
          <a:p>
            <a:r>
              <a:rPr lang="en-GB" sz="3200" dirty="0" smtClean="0"/>
              <a:t>indirect rather than direct control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Public Management (NPM)</a:t>
            </a:r>
            <a:endParaRPr lang="en-GB" dirty="0"/>
          </a:p>
        </p:txBody>
      </p:sp>
      <p:pic>
        <p:nvPicPr>
          <p:cNvPr id="13314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00768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‘</a:t>
            </a:r>
            <a:r>
              <a:rPr lang="en-GB" sz="3200" dirty="0" smtClean="0"/>
              <a:t>institutional reform [was] underpinned by a discourse of modernization ...modernization was presented as a necessary process of updating services to match the expectations of modern consumers...and to meet the business requirements of the ‘modern’ world.’ (Newman 2002:79)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12290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‘</a:t>
            </a:r>
            <a:r>
              <a:rPr lang="en-GB" sz="3200" dirty="0" smtClean="0"/>
              <a:t>the public sector was still encouraged to look to the business world for models of good practice in a drive to inculcate entrepreneurial values and import dynamic styles of management’ (Newman 2002:79). </a:t>
            </a:r>
          </a:p>
          <a:p>
            <a:pPr>
              <a:buNone/>
            </a:pPr>
            <a:r>
              <a:rPr lang="en-GB" sz="3200" dirty="0" smtClean="0"/>
              <a:t>NPM tried to change opinion surrounding the public sector by ‘lessening or removing differences between the public and the private sector and [moving] ... towards a greater element of accountability’ (Hood 1995:94).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11266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999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3200" dirty="0" smtClean="0"/>
              <a:t>This fits well with NPM, particularly with teachers as managers with</a:t>
            </a:r>
          </a:p>
          <a:p>
            <a:pPr>
              <a:buNone/>
            </a:pPr>
            <a:r>
              <a:rPr lang="en-GB" sz="3200" dirty="0" smtClean="0"/>
              <a:t> ‘greater freedoms for high performers, both for excellent organisations and front-line staff’ (Cabinet Office 2009)</a:t>
            </a:r>
          </a:p>
          <a:p>
            <a:pPr>
              <a:buNone/>
            </a:pPr>
            <a:r>
              <a:rPr lang="en-GB" sz="3200" dirty="0" smtClean="0"/>
              <a:t>and</a:t>
            </a:r>
          </a:p>
          <a:p>
            <a:pPr>
              <a:buNone/>
            </a:pPr>
            <a:r>
              <a:rPr lang="en-GB" sz="3200" dirty="0" smtClean="0"/>
              <a:t>‘much greater freedoms to run their own services’ (ibid)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Professionalism</a:t>
            </a:r>
            <a:endParaRPr lang="en-GB" dirty="0"/>
          </a:p>
        </p:txBody>
      </p:sp>
      <p:pic>
        <p:nvPicPr>
          <p:cNvPr id="10242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6000768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642918"/>
            <a:ext cx="750099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GB" sz="3200" dirty="0" smtClean="0"/>
          </a:p>
          <a:p>
            <a:pPr>
              <a:buNone/>
            </a:pPr>
            <a:endParaRPr lang="en-GB" sz="3200" dirty="0" smtClean="0"/>
          </a:p>
          <a:p>
            <a:pPr>
              <a:buNone/>
            </a:pPr>
            <a:r>
              <a:rPr lang="en-GB" sz="3200" dirty="0" smtClean="0"/>
              <a:t>This will allow teachers to be able to draw upon their ‘knowledge, understanding and experience to know what works in the present and what is achievable in the future’ (ibid).</a:t>
            </a:r>
            <a:endParaRPr lang="en-GB" sz="3200" dirty="0"/>
          </a:p>
        </p:txBody>
      </p:sp>
      <p:pic>
        <p:nvPicPr>
          <p:cNvPr id="9218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3200" b="1" dirty="0" smtClean="0"/>
              <a:t>Mandates</a:t>
            </a:r>
            <a:r>
              <a:rPr lang="en-GB" sz="3200" dirty="0" smtClean="0"/>
              <a:t> for change </a:t>
            </a:r>
          </a:p>
          <a:p>
            <a:r>
              <a:rPr lang="en-GB" sz="3200" dirty="0" smtClean="0"/>
              <a:t> directive that ‘all teachers to achieve a Masters qualification ... over the course of their career.’ (DCSF 2007:88)</a:t>
            </a:r>
          </a:p>
          <a:p>
            <a:r>
              <a:rPr lang="en-GB" sz="3200" dirty="0" smtClean="0"/>
              <a:t>PGCEs have to offer the opportunity to gain M level credits, which links to Bologna Declaration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Implementing policy change</a:t>
            </a:r>
            <a:endParaRPr lang="en-GB" dirty="0"/>
          </a:p>
        </p:txBody>
      </p:sp>
      <p:pic>
        <p:nvPicPr>
          <p:cNvPr id="8194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3200" b="1" dirty="0" smtClean="0"/>
              <a:t>Inducements</a:t>
            </a:r>
          </a:p>
          <a:p>
            <a:r>
              <a:rPr lang="en-GB" sz="3200" dirty="0" smtClean="0"/>
              <a:t>Opportunities for trainee teachers to gain M level credits</a:t>
            </a:r>
          </a:p>
          <a:p>
            <a:r>
              <a:rPr lang="en-GB" sz="3200" dirty="0" smtClean="0"/>
              <a:t>Head start for PGCE on MTL</a:t>
            </a:r>
          </a:p>
          <a:p>
            <a:r>
              <a:rPr lang="en-GB" sz="3200" dirty="0" smtClean="0"/>
              <a:t>Improve ‘teacher quality ... Contribute to further raising standards in our schools’ (DCSF 2008a:112)</a:t>
            </a:r>
          </a:p>
          <a:p>
            <a:r>
              <a:rPr lang="en-GB" sz="3200" dirty="0" smtClean="0"/>
              <a:t>Make teaching ‘an even more attractive career option’ (DCSF 2008b:12)</a:t>
            </a:r>
          </a:p>
          <a:p>
            <a:r>
              <a:rPr lang="en-GB" sz="3200" dirty="0" smtClean="0"/>
              <a:t>MTL staff could ‘cross the threshold of be assessed as Excellent Teachers or AST (2008b:15)</a:t>
            </a:r>
            <a:endParaRPr lang="en-GB" sz="3200" dirty="0"/>
          </a:p>
        </p:txBody>
      </p:sp>
      <p:pic>
        <p:nvPicPr>
          <p:cNvPr id="7170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en-GB" sz="3200" b="1" dirty="0" smtClean="0"/>
              <a:t>Hortatory or Exhortation </a:t>
            </a:r>
            <a:r>
              <a:rPr lang="en-GB" dirty="0" smtClean="0"/>
              <a:t>tools</a:t>
            </a:r>
          </a:p>
          <a:p>
            <a:r>
              <a:rPr lang="en-GB" sz="3200" dirty="0" smtClean="0"/>
              <a:t>‘further enhance the status of the profession’ (DCSF 2008b:12)</a:t>
            </a:r>
          </a:p>
          <a:p>
            <a:r>
              <a:rPr lang="en-GB" sz="3200" dirty="0" smtClean="0"/>
              <a:t>‘teaching is a highly skilled, high status occupation’ (DCSF 2008a:112)</a:t>
            </a:r>
          </a:p>
          <a:p>
            <a:r>
              <a:rPr lang="en-GB" sz="3200" dirty="0" smtClean="0"/>
              <a:t>Recruit better qualified graduates on PGCE courses</a:t>
            </a:r>
          </a:p>
          <a:p>
            <a:r>
              <a:rPr lang="en-GB" sz="3200" dirty="0" smtClean="0"/>
              <a:t>‘bring [the UK] into line with the highest performing education systems in the world’ (DCSF 2007:88)</a:t>
            </a:r>
            <a:endParaRPr lang="en-GB" sz="3200" dirty="0"/>
          </a:p>
        </p:txBody>
      </p:sp>
      <p:pic>
        <p:nvPicPr>
          <p:cNvPr id="6146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3200" dirty="0" smtClean="0"/>
              <a:t>‘an ability to relate to children, an ability to communicate clearly, a sound subject knowledge or the potential to acquire it, and an enthusiasm for one’s subject.’ Institute of Physics (2009:3)</a:t>
            </a:r>
          </a:p>
          <a:p>
            <a:pPr>
              <a:buNone/>
            </a:pPr>
            <a:r>
              <a:rPr lang="en-GB" sz="3200" dirty="0" smtClean="0"/>
              <a:t> ‘the best teachers constantly seek to improve and develop their skills and subject knowledge’ (DCSF 2007:88)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 we mean by better teachers?</a:t>
            </a:r>
            <a:endParaRPr lang="en-GB" dirty="0"/>
          </a:p>
        </p:txBody>
      </p:sp>
      <p:pic>
        <p:nvPicPr>
          <p:cNvPr id="5122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3200" dirty="0" smtClean="0"/>
              <a:t>A new role for teachers as managers amongst groups of other adults, partners and volunteers, all of whom have a contribution to make to the work of the school’ </a:t>
            </a:r>
            <a:r>
              <a:rPr lang="en-GB" sz="3200" dirty="0" err="1" smtClean="0"/>
              <a:t>Estyn</a:t>
            </a:r>
            <a:r>
              <a:rPr lang="en-GB" sz="3200" dirty="0" smtClean="0"/>
              <a:t> (2002:3) </a:t>
            </a:r>
          </a:p>
          <a:p>
            <a:pPr>
              <a:buNone/>
            </a:pPr>
            <a:r>
              <a:rPr lang="en-GB" sz="3200" dirty="0" smtClean="0"/>
              <a:t>An ‘acceptance of accountability and the central role of performance management in school improvement’ </a:t>
            </a:r>
            <a:r>
              <a:rPr lang="en-GB" sz="3200" dirty="0" err="1" smtClean="0"/>
              <a:t>Estyn</a:t>
            </a:r>
            <a:r>
              <a:rPr lang="en-GB" sz="3200" dirty="0" smtClean="0"/>
              <a:t> (2002:4)</a:t>
            </a:r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Teachers as Managers</a:t>
            </a:r>
            <a:endParaRPr lang="en-GB" dirty="0"/>
          </a:p>
        </p:txBody>
      </p:sp>
      <p:pic>
        <p:nvPicPr>
          <p:cNvPr id="4098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The historical context behind making teaching a Masters level profession</a:t>
            </a:r>
          </a:p>
          <a:p>
            <a:r>
              <a:rPr lang="en-GB" sz="3200" dirty="0" smtClean="0"/>
              <a:t>The policies behind this </a:t>
            </a:r>
          </a:p>
          <a:p>
            <a:r>
              <a:rPr lang="en-GB" sz="3200" dirty="0" smtClean="0"/>
              <a:t>Analysing educational policy</a:t>
            </a:r>
          </a:p>
          <a:p>
            <a:r>
              <a:rPr lang="en-GB" sz="3200" dirty="0" smtClean="0"/>
              <a:t>Driving influences</a:t>
            </a:r>
          </a:p>
          <a:p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pic>
        <p:nvPicPr>
          <p:cNvPr id="21506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tdanewadvertising.com/images/tvad_planet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000240"/>
            <a:ext cx="2928958" cy="1859888"/>
          </a:xfrm>
          <a:prstGeom prst="rect">
            <a:avLst/>
          </a:prstGeom>
          <a:noFill/>
        </p:spPr>
      </p:pic>
      <p:pic>
        <p:nvPicPr>
          <p:cNvPr id="34820" name="Picture 4" descr="http://www.tdanewadvertising.com/tvads_10mar/mobilephone.jpg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000372"/>
            <a:ext cx="2925020" cy="1857388"/>
          </a:xfrm>
          <a:prstGeom prst="rect">
            <a:avLst/>
          </a:prstGeom>
          <a:noFill/>
        </p:spPr>
      </p:pic>
      <p:pic>
        <p:nvPicPr>
          <p:cNvPr id="3074" name="Picture 2" descr="Home page of UWE Bristol">
            <a:hlinkClick r:id="rId5" tooltip="Home page of UWE Bristol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58082" y="6000768"/>
            <a:ext cx="1428750" cy="5143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728" y="407194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planets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86446" y="500063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extremes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dirty="0" smtClean="0"/>
              <a:t>Are managerial style approaches a forced way of moving the profession forward?</a:t>
            </a:r>
          </a:p>
          <a:p>
            <a:r>
              <a:rPr lang="en-GB" sz="3200" dirty="0" smtClean="0"/>
              <a:t>QTS standards look more towards the (management) accountability of teachers  than ‘inspirational’ teaching</a:t>
            </a:r>
          </a:p>
          <a:p>
            <a:r>
              <a:rPr lang="en-GB" sz="3200" dirty="0" smtClean="0"/>
              <a:t>Are these terms mutually exclusive?</a:t>
            </a:r>
          </a:p>
          <a:p>
            <a:r>
              <a:rPr lang="en-GB" sz="3200" dirty="0" smtClean="0"/>
              <a:t>Will making teaching a masters level profession preclude or encourage ‘inspirational’ teaching?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pic>
        <p:nvPicPr>
          <p:cNvPr id="2050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5"/>
            <a:ext cx="8229600" cy="2571769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‘I am not a teacher but an awakener’ </a:t>
            </a:r>
          </a:p>
          <a:p>
            <a:pPr>
              <a:buNone/>
            </a:pPr>
            <a:r>
              <a:rPr lang="en-GB" dirty="0" smtClean="0"/>
              <a:t>Robert Frost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What is a teacher?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1026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How New Public Management (NPM) is one way of understanding policy</a:t>
            </a:r>
          </a:p>
          <a:p>
            <a:r>
              <a:rPr lang="en-GB" sz="3200" dirty="0" smtClean="0"/>
              <a:t>How the </a:t>
            </a:r>
            <a:r>
              <a:rPr lang="en-GB" sz="3200" dirty="0" err="1" smtClean="0"/>
              <a:t>marketisation</a:t>
            </a:r>
            <a:r>
              <a:rPr lang="en-GB" sz="3200" dirty="0" smtClean="0"/>
              <a:t> of teaching has influenced change</a:t>
            </a:r>
          </a:p>
          <a:p>
            <a:r>
              <a:rPr lang="en-GB" sz="3200" dirty="0" smtClean="0"/>
              <a:t>Is it a case of accountability versus inspiration in teaching?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argument</a:t>
            </a:r>
            <a:endParaRPr lang="en-GB" dirty="0"/>
          </a:p>
        </p:txBody>
      </p:sp>
      <p:pic>
        <p:nvPicPr>
          <p:cNvPr id="20482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6000768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3200" b="1" dirty="0" smtClean="0"/>
              <a:t>European policies</a:t>
            </a:r>
          </a:p>
          <a:p>
            <a:pPr>
              <a:buNone/>
            </a:pPr>
            <a:endParaRPr lang="en-GB" sz="3200" b="1" dirty="0" smtClean="0"/>
          </a:p>
          <a:p>
            <a:pPr>
              <a:buNone/>
            </a:pPr>
            <a:r>
              <a:rPr lang="en-GB" sz="3200" dirty="0" smtClean="0"/>
              <a:t>Sorbonne Joint Declaration (1998)</a:t>
            </a:r>
          </a:p>
          <a:p>
            <a:pPr>
              <a:buNone/>
            </a:pPr>
            <a:r>
              <a:rPr lang="en-GB" sz="3200" dirty="0" smtClean="0"/>
              <a:t>Bologna Declaration (1999:8)</a:t>
            </a:r>
          </a:p>
          <a:p>
            <a:pPr>
              <a:buNone/>
            </a:pPr>
            <a:endParaRPr lang="en-GB" sz="3200" dirty="0" smtClean="0"/>
          </a:p>
          <a:p>
            <a:pPr>
              <a:buNone/>
            </a:pPr>
            <a:r>
              <a:rPr lang="en-GB" sz="3200" dirty="0" smtClean="0"/>
              <a:t>Pledge to adopt ‘a system essentially based on two main cycles, undergraduate and postgraduate’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pic>
        <p:nvPicPr>
          <p:cNvPr id="19458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6000768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8662" y="857233"/>
            <a:ext cx="75724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3200" dirty="0" smtClean="0"/>
              <a:t>The Bologna process is ... created and developed outside the institutional framework of the European Union’ (EU)</a:t>
            </a:r>
          </a:p>
          <a:p>
            <a:pPr>
              <a:buNone/>
            </a:pPr>
            <a:r>
              <a:rPr lang="en-GB" sz="3200" dirty="0" smtClean="0"/>
              <a:t>(</a:t>
            </a:r>
            <a:r>
              <a:rPr lang="en-GB" sz="3200" dirty="0" err="1" smtClean="0"/>
              <a:t>Ravinet</a:t>
            </a:r>
            <a:r>
              <a:rPr lang="en-GB" sz="3200" dirty="0" smtClean="0"/>
              <a:t> 2008:354). </a:t>
            </a:r>
          </a:p>
          <a:p>
            <a:pPr>
              <a:buNone/>
            </a:pPr>
            <a:r>
              <a:rPr lang="en-GB" sz="3200" dirty="0" smtClean="0"/>
              <a:t>‘It is based neither upon an EU text or a multilateral convention. The texts that make up the Bologna Process are not in and of themselves binding in any way’ </a:t>
            </a:r>
          </a:p>
          <a:p>
            <a:pPr>
              <a:buNone/>
            </a:pPr>
            <a:r>
              <a:rPr lang="en-GB" sz="3200" dirty="0" smtClean="0"/>
              <a:t>(</a:t>
            </a:r>
            <a:r>
              <a:rPr lang="en-GB" sz="3200" dirty="0" err="1" smtClean="0"/>
              <a:t>Ravinet</a:t>
            </a:r>
            <a:r>
              <a:rPr lang="en-GB" sz="3200" dirty="0" smtClean="0"/>
              <a:t> 2008:354). </a:t>
            </a:r>
          </a:p>
        </p:txBody>
      </p:sp>
      <p:pic>
        <p:nvPicPr>
          <p:cNvPr id="18434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071546"/>
            <a:ext cx="77153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UK policies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QAA Joint Statement 2005</a:t>
            </a:r>
          </a:p>
          <a:p>
            <a:endParaRPr lang="en-GB" sz="3200" dirty="0" smtClean="0"/>
          </a:p>
          <a:p>
            <a:r>
              <a:rPr lang="en-GB" sz="3200" dirty="0" smtClean="0"/>
              <a:t>Split in UK teaching qualifications between Post Graduate Certificate of Education and </a:t>
            </a:r>
          </a:p>
          <a:p>
            <a:endParaRPr lang="en-GB" sz="3200" dirty="0" smtClean="0"/>
          </a:p>
          <a:p>
            <a:r>
              <a:rPr lang="en-GB" sz="3200" dirty="0" smtClean="0"/>
              <a:t>Professional Graduate Certificate of Education</a:t>
            </a:r>
          </a:p>
        </p:txBody>
      </p:sp>
      <p:pic>
        <p:nvPicPr>
          <p:cNvPr id="17410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57158" y="1142984"/>
            <a:ext cx="8229600" cy="4525962"/>
          </a:xfrm>
        </p:spPr>
        <p:txBody>
          <a:bodyPr/>
          <a:lstStyle/>
          <a:p>
            <a:pPr>
              <a:buNone/>
            </a:pPr>
            <a:r>
              <a:rPr lang="en-GB" sz="3200" b="1" dirty="0" smtClean="0"/>
              <a:t>The Children’s Plan 2007</a:t>
            </a:r>
          </a:p>
          <a:p>
            <a:pPr>
              <a:buNone/>
            </a:pPr>
            <a:endParaRPr lang="en-GB" sz="3200" b="1" dirty="0" smtClean="0"/>
          </a:p>
          <a:p>
            <a:pPr>
              <a:buNone/>
            </a:pPr>
            <a:r>
              <a:rPr lang="en-GB" sz="3200" dirty="0" smtClean="0"/>
              <a:t>‘all teachers to achieve a Masters qualification ... over the course of their career’ (DCSF 2007:88)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16386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3200" b="1" dirty="0" smtClean="0"/>
              <a:t>Teachers as managers</a:t>
            </a:r>
            <a:endParaRPr lang="en-GB" sz="3200" dirty="0" smtClean="0"/>
          </a:p>
          <a:p>
            <a:pPr>
              <a:buNone/>
            </a:pPr>
            <a:r>
              <a:rPr lang="en-GB" sz="3200" dirty="0" smtClean="0"/>
              <a:t>Workforce remodelling 2002/2003</a:t>
            </a:r>
          </a:p>
          <a:p>
            <a:pPr>
              <a:buNone/>
            </a:pPr>
            <a:r>
              <a:rPr lang="en-GB" sz="3200" dirty="0" smtClean="0"/>
              <a:t>  cutting down or removing administrative tasks ‘such as invigilating exams, managing pupil data and photocopying’ (Wilson and Bedford 2008:138)</a:t>
            </a:r>
          </a:p>
          <a:p>
            <a:pPr>
              <a:buNone/>
            </a:pPr>
            <a:r>
              <a:rPr lang="en-GB" sz="3200" dirty="0" smtClean="0"/>
              <a:t>Also an increase and development of ‘the role of teaching assistants to support curriculum delivery’ </a:t>
            </a:r>
          </a:p>
          <a:p>
            <a:pPr>
              <a:buNone/>
            </a:pPr>
            <a:r>
              <a:rPr lang="en-GB" sz="3200" dirty="0" smtClean="0"/>
              <a:t>(Furlong 2005:131) </a:t>
            </a:r>
          </a:p>
          <a:p>
            <a:pPr>
              <a:buNone/>
            </a:pPr>
            <a:endParaRPr lang="en-GB" sz="3200" dirty="0"/>
          </a:p>
        </p:txBody>
      </p:sp>
      <p:pic>
        <p:nvPicPr>
          <p:cNvPr id="15362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3200" b="1" dirty="0" smtClean="0"/>
              <a:t>Issues</a:t>
            </a:r>
          </a:p>
          <a:p>
            <a:pPr>
              <a:buNone/>
            </a:pPr>
            <a:r>
              <a:rPr lang="en-GB" sz="3200" dirty="0" smtClean="0"/>
              <a:t>‘management skills for teachers to work with other adults’ were not provided within professional development courses.</a:t>
            </a:r>
          </a:p>
          <a:p>
            <a:pPr>
              <a:buNone/>
            </a:pPr>
            <a:r>
              <a:rPr lang="en-GB" sz="3200" dirty="0" smtClean="0"/>
              <a:t>(Wilson and Bedford 2008 :139)</a:t>
            </a:r>
          </a:p>
          <a:p>
            <a:pPr>
              <a:buNone/>
            </a:pPr>
            <a:r>
              <a:rPr lang="en-GB" sz="3200" dirty="0" smtClean="0"/>
              <a:t>Now teachers are becoming</a:t>
            </a:r>
          </a:p>
          <a:p>
            <a:pPr>
              <a:buNone/>
            </a:pPr>
            <a:r>
              <a:rPr lang="en-GB" sz="3200" dirty="0" smtClean="0"/>
              <a:t>‘professional managers ...  within the organisation’</a:t>
            </a:r>
          </a:p>
          <a:p>
            <a:pPr>
              <a:buNone/>
            </a:pPr>
            <a:r>
              <a:rPr lang="en-GB" sz="3200" dirty="0" smtClean="0"/>
              <a:t>(</a:t>
            </a:r>
            <a:r>
              <a:rPr lang="en-GB" sz="3200" dirty="0" err="1" smtClean="0"/>
              <a:t>Bottery</a:t>
            </a:r>
            <a:r>
              <a:rPr lang="en-GB" sz="3200" dirty="0" smtClean="0"/>
              <a:t> 1996:181)</a:t>
            </a:r>
          </a:p>
          <a:p>
            <a:pPr>
              <a:buNone/>
            </a:pPr>
            <a:endParaRPr lang="en-GB" sz="3200" dirty="0"/>
          </a:p>
        </p:txBody>
      </p:sp>
      <p:pic>
        <p:nvPicPr>
          <p:cNvPr id="14338" name="Picture 2" descr="Home page of UWE Bristol">
            <a:hlinkClick r:id="rId2" tooltip="Home page of UWE Bristo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6072206"/>
            <a:ext cx="1428750" cy="514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408</TotalTime>
  <Words>897</Words>
  <Application>Microsoft Office PowerPoint</Application>
  <PresentationFormat>On-screen Show (4:3)</PresentationFormat>
  <Paragraphs>97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Teaching, a Masters level profession: developing inspiring teachers or accountable managers?</vt:lpstr>
      <vt:lpstr>Overview</vt:lpstr>
      <vt:lpstr>The argument</vt:lpstr>
      <vt:lpstr>Background</vt:lpstr>
      <vt:lpstr>Slide 5</vt:lpstr>
      <vt:lpstr>Slide 6</vt:lpstr>
      <vt:lpstr>Slide 7</vt:lpstr>
      <vt:lpstr>Slide 8</vt:lpstr>
      <vt:lpstr>Slide 9</vt:lpstr>
      <vt:lpstr>New Public Management (NPM)</vt:lpstr>
      <vt:lpstr>Slide 11</vt:lpstr>
      <vt:lpstr>Slide 12</vt:lpstr>
      <vt:lpstr>New Professionalism</vt:lpstr>
      <vt:lpstr>Slide 14</vt:lpstr>
      <vt:lpstr>Implementing policy change</vt:lpstr>
      <vt:lpstr>Slide 16</vt:lpstr>
      <vt:lpstr>Slide 17</vt:lpstr>
      <vt:lpstr>What do we mean by better teachers?</vt:lpstr>
      <vt:lpstr>Teachers as Managers</vt:lpstr>
      <vt:lpstr>Slide 20</vt:lpstr>
      <vt:lpstr>Conclusion</vt:lpstr>
      <vt:lpstr>Slide 22</vt:lpstr>
    </vt:vector>
  </TitlesOfParts>
  <Company>University of the West of England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Jayne Woodbury</dc:creator>
  <cp:lastModifiedBy>Jayne Woodbury</cp:lastModifiedBy>
  <cp:revision>41</cp:revision>
  <dcterms:created xsi:type="dcterms:W3CDTF">2010-02-11T10:41:04Z</dcterms:created>
  <dcterms:modified xsi:type="dcterms:W3CDTF">2010-02-22T10:49:17Z</dcterms:modified>
</cp:coreProperties>
</file>