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1" r:id="rId4"/>
    <p:sldId id="261" r:id="rId5"/>
    <p:sldId id="262" r:id="rId6"/>
    <p:sldId id="263" r:id="rId7"/>
    <p:sldId id="259" r:id="rId8"/>
    <p:sldId id="264" r:id="rId9"/>
    <p:sldId id="260" r:id="rId10"/>
    <p:sldId id="273" r:id="rId11"/>
    <p:sldId id="267" r:id="rId12"/>
    <p:sldId id="274" r:id="rId13"/>
    <p:sldId id="272" r:id="rId14"/>
    <p:sldId id="275" r:id="rId15"/>
    <p:sldId id="268" r:id="rId16"/>
    <p:sldId id="269" r:id="rId17"/>
    <p:sldId id="266" r:id="rId18"/>
    <p:sldId id="270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8C197-7046-4B64-BEB8-CD596A63E34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D938018-5A5D-4E89-BC60-0651D2B4C477}">
      <dgm:prSet phldrT="[Text]"/>
      <dgm:spPr/>
      <dgm:t>
        <a:bodyPr/>
        <a:lstStyle/>
        <a:p>
          <a:r>
            <a:rPr lang="en-GB" dirty="0" smtClean="0"/>
            <a:t>Stage 1:</a:t>
          </a:r>
          <a:endParaRPr lang="en-GB" dirty="0"/>
        </a:p>
      </dgm:t>
    </dgm:pt>
    <dgm:pt modelId="{B2E7BD50-755E-491E-BD64-FCCE6C15C0B0}" type="parTrans" cxnId="{12F4618E-B231-4880-B4C2-15B0116E1864}">
      <dgm:prSet/>
      <dgm:spPr/>
      <dgm:t>
        <a:bodyPr/>
        <a:lstStyle/>
        <a:p>
          <a:endParaRPr lang="en-GB"/>
        </a:p>
      </dgm:t>
    </dgm:pt>
    <dgm:pt modelId="{8655BA25-82C3-4269-BCC2-705E03F31A12}" type="sibTrans" cxnId="{12F4618E-B231-4880-B4C2-15B0116E1864}">
      <dgm:prSet/>
      <dgm:spPr/>
      <dgm:t>
        <a:bodyPr/>
        <a:lstStyle/>
        <a:p>
          <a:endParaRPr lang="en-GB"/>
        </a:p>
      </dgm:t>
    </dgm:pt>
    <dgm:pt modelId="{2E3F5FC0-8BA1-479E-B6D0-D4F584B5B623}">
      <dgm:prSet/>
      <dgm:spPr/>
      <dgm:t>
        <a:bodyPr/>
        <a:lstStyle/>
        <a:p>
          <a:r>
            <a:rPr lang="en-GB" dirty="0" smtClean="0"/>
            <a:t>Stage 2:</a:t>
          </a:r>
          <a:endParaRPr lang="en-GB" dirty="0" smtClean="0"/>
        </a:p>
      </dgm:t>
    </dgm:pt>
    <dgm:pt modelId="{41D8F14F-EF96-4C71-98B5-7B3DD26E248E}" type="parTrans" cxnId="{5587AFCA-EB3B-46B5-96B6-B3D6EE4AE340}">
      <dgm:prSet/>
      <dgm:spPr/>
      <dgm:t>
        <a:bodyPr/>
        <a:lstStyle/>
        <a:p>
          <a:endParaRPr lang="en-GB"/>
        </a:p>
      </dgm:t>
    </dgm:pt>
    <dgm:pt modelId="{4B8346B6-BC76-4273-BDB9-4C0F2E9E6C98}" type="sibTrans" cxnId="{5587AFCA-EB3B-46B5-96B6-B3D6EE4AE340}">
      <dgm:prSet/>
      <dgm:spPr/>
      <dgm:t>
        <a:bodyPr/>
        <a:lstStyle/>
        <a:p>
          <a:endParaRPr lang="en-GB"/>
        </a:p>
      </dgm:t>
    </dgm:pt>
    <dgm:pt modelId="{E83CCFD6-A843-43B5-9DD2-E15DCAC9888C}">
      <dgm:prSet/>
      <dgm:spPr/>
      <dgm:t>
        <a:bodyPr/>
        <a:lstStyle/>
        <a:p>
          <a:r>
            <a:rPr lang="en-GB" dirty="0" smtClean="0"/>
            <a:t>Stage 3:</a:t>
          </a:r>
          <a:endParaRPr lang="en-GB" dirty="0"/>
        </a:p>
      </dgm:t>
    </dgm:pt>
    <dgm:pt modelId="{D67D27DB-0C1B-470F-95D0-D343970E7E47}" type="parTrans" cxnId="{B6C26ECF-55B9-4B9C-ADD0-E1BE6A6BAA46}">
      <dgm:prSet/>
      <dgm:spPr/>
      <dgm:t>
        <a:bodyPr/>
        <a:lstStyle/>
        <a:p>
          <a:endParaRPr lang="en-GB"/>
        </a:p>
      </dgm:t>
    </dgm:pt>
    <dgm:pt modelId="{25882D14-2598-40FB-A058-6C01F4A6FCD0}" type="sibTrans" cxnId="{B6C26ECF-55B9-4B9C-ADD0-E1BE6A6BAA46}">
      <dgm:prSet/>
      <dgm:spPr/>
      <dgm:t>
        <a:bodyPr/>
        <a:lstStyle/>
        <a:p>
          <a:endParaRPr lang="en-GB"/>
        </a:p>
      </dgm:t>
    </dgm:pt>
    <dgm:pt modelId="{152AA1F8-4716-4F40-8640-7B86A9FF3793}">
      <dgm:prSet phldrT="[Text]"/>
      <dgm:spPr/>
      <dgm:t>
        <a:bodyPr/>
        <a:lstStyle/>
        <a:p>
          <a:r>
            <a:rPr lang="en-GB" dirty="0" smtClean="0"/>
            <a:t>Students were asked what their personal objectives were for the course.  Responses mapped onto the eight aspects of professional learning and fed back to the group. </a:t>
          </a:r>
          <a:endParaRPr lang="en-GB" dirty="0"/>
        </a:p>
      </dgm:t>
    </dgm:pt>
    <dgm:pt modelId="{BA25E7F3-1D2E-4C53-968B-113810697290}" type="parTrans" cxnId="{09EBABD8-4CBF-46AB-A1E3-428DAED1E28C}">
      <dgm:prSet/>
      <dgm:spPr/>
    </dgm:pt>
    <dgm:pt modelId="{75EAC66E-B649-4AC9-812A-DEB774E525B1}" type="sibTrans" cxnId="{09EBABD8-4CBF-46AB-A1E3-428DAED1E28C}">
      <dgm:prSet/>
      <dgm:spPr/>
    </dgm:pt>
    <dgm:pt modelId="{CA775507-EBD8-4721-9B45-7E059DDBAA25}">
      <dgm:prSet/>
      <dgm:spPr/>
      <dgm:t>
        <a:bodyPr/>
        <a:lstStyle/>
        <a:p>
          <a:endParaRPr lang="en-GB" dirty="0" smtClean="0"/>
        </a:p>
      </dgm:t>
    </dgm:pt>
    <dgm:pt modelId="{37A36C18-86DB-4685-BC14-09B86F45456F}" type="parTrans" cxnId="{D5D2AF80-141B-42FF-857A-C201DA9E6EF5}">
      <dgm:prSet/>
      <dgm:spPr/>
    </dgm:pt>
    <dgm:pt modelId="{FF41A96C-0442-4D78-84D9-794E6C81EBC9}" type="sibTrans" cxnId="{D5D2AF80-141B-42FF-857A-C201DA9E6EF5}">
      <dgm:prSet/>
      <dgm:spPr/>
    </dgm:pt>
    <dgm:pt modelId="{C09BB3E0-2B8D-421E-9ABF-A52C0CE42715}">
      <dgm:prSet/>
      <dgm:spPr/>
      <dgm:t>
        <a:bodyPr/>
        <a:lstStyle/>
        <a:p>
          <a:endParaRPr lang="en-GB" dirty="0"/>
        </a:p>
      </dgm:t>
    </dgm:pt>
    <dgm:pt modelId="{6134C0F8-FF84-498B-B147-751D0B3224EB}" type="parTrans" cxnId="{297AD55F-6FB0-4992-9EA8-546CDEA748A0}">
      <dgm:prSet/>
      <dgm:spPr/>
    </dgm:pt>
    <dgm:pt modelId="{0C69889A-3B5D-4C6B-A086-8581BD10C917}" type="sibTrans" cxnId="{297AD55F-6FB0-4992-9EA8-546CDEA748A0}">
      <dgm:prSet/>
      <dgm:spPr/>
    </dgm:pt>
    <dgm:pt modelId="{FC545FAD-F56F-4767-8D82-41828D569048}" type="pres">
      <dgm:prSet presAssocID="{4CB8C197-7046-4B64-BEB8-CD596A63E344}" presName="linearFlow" presStyleCnt="0">
        <dgm:presLayoutVars>
          <dgm:dir/>
          <dgm:animLvl val="lvl"/>
          <dgm:resizeHandles val="exact"/>
        </dgm:presLayoutVars>
      </dgm:prSet>
      <dgm:spPr/>
    </dgm:pt>
    <dgm:pt modelId="{057291F0-E523-404E-AF5F-A736377953F4}" type="pres">
      <dgm:prSet presAssocID="{4D938018-5A5D-4E89-BC60-0651D2B4C477}" presName="composite" presStyleCnt="0"/>
      <dgm:spPr/>
    </dgm:pt>
    <dgm:pt modelId="{9ABCBE1A-4FFB-417E-B9AB-3D23C86C633B}" type="pres">
      <dgm:prSet presAssocID="{4D938018-5A5D-4E89-BC60-0651D2B4C47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3D0B9D-245B-4F2A-B3B9-A568C0E752E4}" type="pres">
      <dgm:prSet presAssocID="{4D938018-5A5D-4E89-BC60-0651D2B4C477}" presName="descendantText" presStyleLbl="alignAcc1" presStyleIdx="0" presStyleCnt="3">
        <dgm:presLayoutVars>
          <dgm:bulletEnabled val="1"/>
        </dgm:presLayoutVars>
      </dgm:prSet>
      <dgm:spPr/>
    </dgm:pt>
    <dgm:pt modelId="{FB5D3862-8681-4159-8AA2-4818CD01841E}" type="pres">
      <dgm:prSet presAssocID="{8655BA25-82C3-4269-BCC2-705E03F31A12}" presName="sp" presStyleCnt="0"/>
      <dgm:spPr/>
    </dgm:pt>
    <dgm:pt modelId="{065EF932-7FAC-46EB-9E12-A0F187D86EF6}" type="pres">
      <dgm:prSet presAssocID="{2E3F5FC0-8BA1-479E-B6D0-D4F584B5B623}" presName="composite" presStyleCnt="0"/>
      <dgm:spPr/>
    </dgm:pt>
    <dgm:pt modelId="{7BAF7270-74C3-4A89-8685-F689056BC565}" type="pres">
      <dgm:prSet presAssocID="{2E3F5FC0-8BA1-479E-B6D0-D4F584B5B62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ABC1ADA-3462-4FC4-BF3F-C63F901516C2}" type="pres">
      <dgm:prSet presAssocID="{2E3F5FC0-8BA1-479E-B6D0-D4F584B5B62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9E9F3A-DBF8-4682-AF5A-FD35635C9193}" type="pres">
      <dgm:prSet presAssocID="{4B8346B6-BC76-4273-BDB9-4C0F2E9E6C98}" presName="sp" presStyleCnt="0"/>
      <dgm:spPr/>
    </dgm:pt>
    <dgm:pt modelId="{D080EA92-5654-4A6A-B64D-1A72550FFDCF}" type="pres">
      <dgm:prSet presAssocID="{E83CCFD6-A843-43B5-9DD2-E15DCAC9888C}" presName="composite" presStyleCnt="0"/>
      <dgm:spPr/>
    </dgm:pt>
    <dgm:pt modelId="{596CAC87-ABAD-435A-B8C9-4665B484FA7C}" type="pres">
      <dgm:prSet presAssocID="{E83CCFD6-A843-43B5-9DD2-E15DCAC9888C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4FC5CB96-FEA5-457D-AD56-C55AAC0A2C40}" type="pres">
      <dgm:prSet presAssocID="{E83CCFD6-A843-43B5-9DD2-E15DCAC9888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1C3D23F-E220-41FB-85E8-97023DAC9456}" type="presOf" srcId="{4CB8C197-7046-4B64-BEB8-CD596A63E344}" destId="{FC545FAD-F56F-4767-8D82-41828D569048}" srcOrd="0" destOrd="0" presId="urn:microsoft.com/office/officeart/2005/8/layout/chevron2"/>
    <dgm:cxn modelId="{09EBABD8-4CBF-46AB-A1E3-428DAED1E28C}" srcId="{4D938018-5A5D-4E89-BC60-0651D2B4C477}" destId="{152AA1F8-4716-4F40-8640-7B86A9FF3793}" srcOrd="0" destOrd="0" parTransId="{BA25E7F3-1D2E-4C53-968B-113810697290}" sibTransId="{75EAC66E-B649-4AC9-812A-DEB774E525B1}"/>
    <dgm:cxn modelId="{5587AFCA-EB3B-46B5-96B6-B3D6EE4AE340}" srcId="{4CB8C197-7046-4B64-BEB8-CD596A63E344}" destId="{2E3F5FC0-8BA1-479E-B6D0-D4F584B5B623}" srcOrd="1" destOrd="0" parTransId="{41D8F14F-EF96-4C71-98B5-7B3DD26E248E}" sibTransId="{4B8346B6-BC76-4273-BDB9-4C0F2E9E6C98}"/>
    <dgm:cxn modelId="{CE3898C9-F904-40B9-B542-FD916C15FEB3}" type="presOf" srcId="{4D938018-5A5D-4E89-BC60-0651D2B4C477}" destId="{9ABCBE1A-4FFB-417E-B9AB-3D23C86C633B}" srcOrd="0" destOrd="0" presId="urn:microsoft.com/office/officeart/2005/8/layout/chevron2"/>
    <dgm:cxn modelId="{12F4618E-B231-4880-B4C2-15B0116E1864}" srcId="{4CB8C197-7046-4B64-BEB8-CD596A63E344}" destId="{4D938018-5A5D-4E89-BC60-0651D2B4C477}" srcOrd="0" destOrd="0" parTransId="{B2E7BD50-755E-491E-BD64-FCCE6C15C0B0}" sibTransId="{8655BA25-82C3-4269-BCC2-705E03F31A12}"/>
    <dgm:cxn modelId="{75BF858A-D827-4666-9755-94EB7BB21C2D}" type="presOf" srcId="{E83CCFD6-A843-43B5-9DD2-E15DCAC9888C}" destId="{596CAC87-ABAD-435A-B8C9-4665B484FA7C}" srcOrd="0" destOrd="0" presId="urn:microsoft.com/office/officeart/2005/8/layout/chevron2"/>
    <dgm:cxn modelId="{3DC3069C-A165-4C7C-8643-E310EF283D7A}" type="presOf" srcId="{C09BB3E0-2B8D-421E-9ABF-A52C0CE42715}" destId="{4FC5CB96-FEA5-457D-AD56-C55AAC0A2C40}" srcOrd="0" destOrd="0" presId="urn:microsoft.com/office/officeart/2005/8/layout/chevron2"/>
    <dgm:cxn modelId="{D5D2AF80-141B-42FF-857A-C201DA9E6EF5}" srcId="{2E3F5FC0-8BA1-479E-B6D0-D4F584B5B623}" destId="{CA775507-EBD8-4721-9B45-7E059DDBAA25}" srcOrd="0" destOrd="0" parTransId="{37A36C18-86DB-4685-BC14-09B86F45456F}" sibTransId="{FF41A96C-0442-4D78-84D9-794E6C81EBC9}"/>
    <dgm:cxn modelId="{0C8CD852-831F-4D56-A608-20C6B9CCFCAD}" type="presOf" srcId="{2E3F5FC0-8BA1-479E-B6D0-D4F584B5B623}" destId="{7BAF7270-74C3-4A89-8685-F689056BC565}" srcOrd="0" destOrd="0" presId="urn:microsoft.com/office/officeart/2005/8/layout/chevron2"/>
    <dgm:cxn modelId="{38CDAE2F-59CA-4411-A660-B5309294038E}" type="presOf" srcId="{CA775507-EBD8-4721-9B45-7E059DDBAA25}" destId="{AABC1ADA-3462-4FC4-BF3F-C63F901516C2}" srcOrd="0" destOrd="0" presId="urn:microsoft.com/office/officeart/2005/8/layout/chevron2"/>
    <dgm:cxn modelId="{297AD55F-6FB0-4992-9EA8-546CDEA748A0}" srcId="{E83CCFD6-A843-43B5-9DD2-E15DCAC9888C}" destId="{C09BB3E0-2B8D-421E-9ABF-A52C0CE42715}" srcOrd="0" destOrd="0" parTransId="{6134C0F8-FF84-498B-B147-751D0B3224EB}" sibTransId="{0C69889A-3B5D-4C6B-A086-8581BD10C917}"/>
    <dgm:cxn modelId="{514E3073-6F65-48EE-B8DB-7E595F5B1B29}" type="presOf" srcId="{152AA1F8-4716-4F40-8640-7B86A9FF3793}" destId="{1F3D0B9D-245B-4F2A-B3B9-A568C0E752E4}" srcOrd="0" destOrd="0" presId="urn:microsoft.com/office/officeart/2005/8/layout/chevron2"/>
    <dgm:cxn modelId="{B6C26ECF-55B9-4B9C-ADD0-E1BE6A6BAA46}" srcId="{4CB8C197-7046-4B64-BEB8-CD596A63E344}" destId="{E83CCFD6-A843-43B5-9DD2-E15DCAC9888C}" srcOrd="2" destOrd="0" parTransId="{D67D27DB-0C1B-470F-95D0-D343970E7E47}" sibTransId="{25882D14-2598-40FB-A058-6C01F4A6FCD0}"/>
    <dgm:cxn modelId="{4E1584F3-847C-47C7-B3C1-07F03C84FC5F}" type="presParOf" srcId="{FC545FAD-F56F-4767-8D82-41828D569048}" destId="{057291F0-E523-404E-AF5F-A736377953F4}" srcOrd="0" destOrd="0" presId="urn:microsoft.com/office/officeart/2005/8/layout/chevron2"/>
    <dgm:cxn modelId="{C701B726-CDD4-439F-B40C-4835742F1049}" type="presParOf" srcId="{057291F0-E523-404E-AF5F-A736377953F4}" destId="{9ABCBE1A-4FFB-417E-B9AB-3D23C86C633B}" srcOrd="0" destOrd="0" presId="urn:microsoft.com/office/officeart/2005/8/layout/chevron2"/>
    <dgm:cxn modelId="{C1918BD2-0EC9-48D4-8AFD-477056206A9F}" type="presParOf" srcId="{057291F0-E523-404E-AF5F-A736377953F4}" destId="{1F3D0B9D-245B-4F2A-B3B9-A568C0E752E4}" srcOrd="1" destOrd="0" presId="urn:microsoft.com/office/officeart/2005/8/layout/chevron2"/>
    <dgm:cxn modelId="{77200A4C-299F-4E50-ADA7-1E76186ECAE5}" type="presParOf" srcId="{FC545FAD-F56F-4767-8D82-41828D569048}" destId="{FB5D3862-8681-4159-8AA2-4818CD01841E}" srcOrd="1" destOrd="0" presId="urn:microsoft.com/office/officeart/2005/8/layout/chevron2"/>
    <dgm:cxn modelId="{8D0B9AB3-A3AF-4F95-A97D-1D3847388407}" type="presParOf" srcId="{FC545FAD-F56F-4767-8D82-41828D569048}" destId="{065EF932-7FAC-46EB-9E12-A0F187D86EF6}" srcOrd="2" destOrd="0" presId="urn:microsoft.com/office/officeart/2005/8/layout/chevron2"/>
    <dgm:cxn modelId="{47F55249-B2B0-4E67-9505-A694C33E1CF9}" type="presParOf" srcId="{065EF932-7FAC-46EB-9E12-A0F187D86EF6}" destId="{7BAF7270-74C3-4A89-8685-F689056BC565}" srcOrd="0" destOrd="0" presId="urn:microsoft.com/office/officeart/2005/8/layout/chevron2"/>
    <dgm:cxn modelId="{0088EF09-3E82-4BA7-A216-7CFBEEEBECD3}" type="presParOf" srcId="{065EF932-7FAC-46EB-9E12-A0F187D86EF6}" destId="{AABC1ADA-3462-4FC4-BF3F-C63F901516C2}" srcOrd="1" destOrd="0" presId="urn:microsoft.com/office/officeart/2005/8/layout/chevron2"/>
    <dgm:cxn modelId="{A1666EEF-C62C-4E47-B103-9635DB21B49D}" type="presParOf" srcId="{FC545FAD-F56F-4767-8D82-41828D569048}" destId="{719E9F3A-DBF8-4682-AF5A-FD35635C9193}" srcOrd="3" destOrd="0" presId="urn:microsoft.com/office/officeart/2005/8/layout/chevron2"/>
    <dgm:cxn modelId="{68A45F77-6F29-41E4-90F0-3AF0A0A7C10B}" type="presParOf" srcId="{FC545FAD-F56F-4767-8D82-41828D569048}" destId="{D080EA92-5654-4A6A-B64D-1A72550FFDCF}" srcOrd="4" destOrd="0" presId="urn:microsoft.com/office/officeart/2005/8/layout/chevron2"/>
    <dgm:cxn modelId="{17AB516A-FCA4-4E39-9901-2ACB53205CBB}" type="presParOf" srcId="{D080EA92-5654-4A6A-B64D-1A72550FFDCF}" destId="{596CAC87-ABAD-435A-B8C9-4665B484FA7C}" srcOrd="0" destOrd="0" presId="urn:microsoft.com/office/officeart/2005/8/layout/chevron2"/>
    <dgm:cxn modelId="{2EBAAE84-69DC-475C-8351-6A507C223AE3}" type="presParOf" srcId="{D080EA92-5654-4A6A-B64D-1A72550FFDCF}" destId="{4FC5CB96-FEA5-457D-AD56-C55AAC0A2C4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B8C197-7046-4B64-BEB8-CD596A63E34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D938018-5A5D-4E89-BC60-0651D2B4C477}">
      <dgm:prSet phldrT="[Text]"/>
      <dgm:spPr/>
      <dgm:t>
        <a:bodyPr/>
        <a:lstStyle/>
        <a:p>
          <a:r>
            <a:rPr lang="en-GB" dirty="0" smtClean="0"/>
            <a:t>Stage 1:</a:t>
          </a:r>
          <a:endParaRPr lang="en-GB" dirty="0"/>
        </a:p>
      </dgm:t>
    </dgm:pt>
    <dgm:pt modelId="{B2E7BD50-755E-491E-BD64-FCCE6C15C0B0}" type="parTrans" cxnId="{12F4618E-B231-4880-B4C2-15B0116E1864}">
      <dgm:prSet/>
      <dgm:spPr/>
      <dgm:t>
        <a:bodyPr/>
        <a:lstStyle/>
        <a:p>
          <a:endParaRPr lang="en-GB"/>
        </a:p>
      </dgm:t>
    </dgm:pt>
    <dgm:pt modelId="{8655BA25-82C3-4269-BCC2-705E03F31A12}" type="sibTrans" cxnId="{12F4618E-B231-4880-B4C2-15B0116E1864}">
      <dgm:prSet/>
      <dgm:spPr/>
      <dgm:t>
        <a:bodyPr/>
        <a:lstStyle/>
        <a:p>
          <a:endParaRPr lang="en-GB"/>
        </a:p>
      </dgm:t>
    </dgm:pt>
    <dgm:pt modelId="{2E3F5FC0-8BA1-479E-B6D0-D4F584B5B623}">
      <dgm:prSet/>
      <dgm:spPr/>
      <dgm:t>
        <a:bodyPr/>
        <a:lstStyle/>
        <a:p>
          <a:r>
            <a:rPr lang="en-GB" dirty="0" smtClean="0"/>
            <a:t>Stage 2:</a:t>
          </a:r>
          <a:endParaRPr lang="en-GB" dirty="0" smtClean="0"/>
        </a:p>
      </dgm:t>
    </dgm:pt>
    <dgm:pt modelId="{41D8F14F-EF96-4C71-98B5-7B3DD26E248E}" type="parTrans" cxnId="{5587AFCA-EB3B-46B5-96B6-B3D6EE4AE340}">
      <dgm:prSet/>
      <dgm:spPr/>
      <dgm:t>
        <a:bodyPr/>
        <a:lstStyle/>
        <a:p>
          <a:endParaRPr lang="en-GB"/>
        </a:p>
      </dgm:t>
    </dgm:pt>
    <dgm:pt modelId="{4B8346B6-BC76-4273-BDB9-4C0F2E9E6C98}" type="sibTrans" cxnId="{5587AFCA-EB3B-46B5-96B6-B3D6EE4AE340}">
      <dgm:prSet/>
      <dgm:spPr/>
      <dgm:t>
        <a:bodyPr/>
        <a:lstStyle/>
        <a:p>
          <a:endParaRPr lang="en-GB"/>
        </a:p>
      </dgm:t>
    </dgm:pt>
    <dgm:pt modelId="{E83CCFD6-A843-43B5-9DD2-E15DCAC9888C}">
      <dgm:prSet/>
      <dgm:spPr/>
      <dgm:t>
        <a:bodyPr/>
        <a:lstStyle/>
        <a:p>
          <a:r>
            <a:rPr lang="en-GB" dirty="0" smtClean="0"/>
            <a:t>Stage 3:</a:t>
          </a:r>
          <a:endParaRPr lang="en-GB" dirty="0"/>
        </a:p>
      </dgm:t>
    </dgm:pt>
    <dgm:pt modelId="{D67D27DB-0C1B-470F-95D0-D343970E7E47}" type="parTrans" cxnId="{B6C26ECF-55B9-4B9C-ADD0-E1BE6A6BAA46}">
      <dgm:prSet/>
      <dgm:spPr/>
      <dgm:t>
        <a:bodyPr/>
        <a:lstStyle/>
        <a:p>
          <a:endParaRPr lang="en-GB"/>
        </a:p>
      </dgm:t>
    </dgm:pt>
    <dgm:pt modelId="{25882D14-2598-40FB-A058-6C01F4A6FCD0}" type="sibTrans" cxnId="{B6C26ECF-55B9-4B9C-ADD0-E1BE6A6BAA46}">
      <dgm:prSet/>
      <dgm:spPr/>
      <dgm:t>
        <a:bodyPr/>
        <a:lstStyle/>
        <a:p>
          <a:endParaRPr lang="en-GB"/>
        </a:p>
      </dgm:t>
    </dgm:pt>
    <dgm:pt modelId="{152AA1F8-4716-4F40-8640-7B86A9FF3793}">
      <dgm:prSet phldrT="[Text]"/>
      <dgm:spPr/>
      <dgm:t>
        <a:bodyPr/>
        <a:lstStyle/>
        <a:p>
          <a:endParaRPr lang="en-GB" dirty="0"/>
        </a:p>
      </dgm:t>
    </dgm:pt>
    <dgm:pt modelId="{BA25E7F3-1D2E-4C53-968B-113810697290}" type="parTrans" cxnId="{09EBABD8-4CBF-46AB-A1E3-428DAED1E28C}">
      <dgm:prSet/>
      <dgm:spPr/>
    </dgm:pt>
    <dgm:pt modelId="{75EAC66E-B649-4AC9-812A-DEB774E525B1}" type="sibTrans" cxnId="{09EBABD8-4CBF-46AB-A1E3-428DAED1E28C}">
      <dgm:prSet/>
      <dgm:spPr/>
    </dgm:pt>
    <dgm:pt modelId="{CA775507-EBD8-4721-9B45-7E059DDBAA25}">
      <dgm:prSet/>
      <dgm:spPr/>
      <dgm:t>
        <a:bodyPr/>
        <a:lstStyle/>
        <a:p>
          <a:r>
            <a:rPr lang="en-GB" dirty="0" smtClean="0"/>
            <a:t>Students worked in groups to review first placement experience and identify what activities and processes had enabled them to make progress in each of the 8 aspects of professional learning. Thematic review,  </a:t>
          </a:r>
          <a:endParaRPr lang="en-GB" dirty="0" smtClean="0"/>
        </a:p>
      </dgm:t>
    </dgm:pt>
    <dgm:pt modelId="{37A36C18-86DB-4685-BC14-09B86F45456F}" type="parTrans" cxnId="{D5D2AF80-141B-42FF-857A-C201DA9E6EF5}">
      <dgm:prSet/>
      <dgm:spPr/>
    </dgm:pt>
    <dgm:pt modelId="{FF41A96C-0442-4D78-84D9-794E6C81EBC9}" type="sibTrans" cxnId="{D5D2AF80-141B-42FF-857A-C201DA9E6EF5}">
      <dgm:prSet/>
      <dgm:spPr/>
    </dgm:pt>
    <dgm:pt modelId="{C09BB3E0-2B8D-421E-9ABF-A52C0CE42715}">
      <dgm:prSet/>
      <dgm:spPr/>
      <dgm:t>
        <a:bodyPr/>
        <a:lstStyle/>
        <a:p>
          <a:endParaRPr lang="en-GB" dirty="0"/>
        </a:p>
      </dgm:t>
    </dgm:pt>
    <dgm:pt modelId="{6134C0F8-FF84-498B-B147-751D0B3224EB}" type="parTrans" cxnId="{297AD55F-6FB0-4992-9EA8-546CDEA748A0}">
      <dgm:prSet/>
      <dgm:spPr/>
    </dgm:pt>
    <dgm:pt modelId="{0C69889A-3B5D-4C6B-A086-8581BD10C917}" type="sibTrans" cxnId="{297AD55F-6FB0-4992-9EA8-546CDEA748A0}">
      <dgm:prSet/>
      <dgm:spPr/>
    </dgm:pt>
    <dgm:pt modelId="{FC545FAD-F56F-4767-8D82-41828D569048}" type="pres">
      <dgm:prSet presAssocID="{4CB8C197-7046-4B64-BEB8-CD596A63E344}" presName="linearFlow" presStyleCnt="0">
        <dgm:presLayoutVars>
          <dgm:dir/>
          <dgm:animLvl val="lvl"/>
          <dgm:resizeHandles val="exact"/>
        </dgm:presLayoutVars>
      </dgm:prSet>
      <dgm:spPr/>
    </dgm:pt>
    <dgm:pt modelId="{057291F0-E523-404E-AF5F-A736377953F4}" type="pres">
      <dgm:prSet presAssocID="{4D938018-5A5D-4E89-BC60-0651D2B4C477}" presName="composite" presStyleCnt="0"/>
      <dgm:spPr/>
    </dgm:pt>
    <dgm:pt modelId="{9ABCBE1A-4FFB-417E-B9AB-3D23C86C633B}" type="pres">
      <dgm:prSet presAssocID="{4D938018-5A5D-4E89-BC60-0651D2B4C47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3D0B9D-245B-4F2A-B3B9-A568C0E752E4}" type="pres">
      <dgm:prSet presAssocID="{4D938018-5A5D-4E89-BC60-0651D2B4C477}" presName="descendantText" presStyleLbl="alignAcc1" presStyleIdx="0" presStyleCnt="3">
        <dgm:presLayoutVars>
          <dgm:bulletEnabled val="1"/>
        </dgm:presLayoutVars>
      </dgm:prSet>
      <dgm:spPr/>
    </dgm:pt>
    <dgm:pt modelId="{FB5D3862-8681-4159-8AA2-4818CD01841E}" type="pres">
      <dgm:prSet presAssocID="{8655BA25-82C3-4269-BCC2-705E03F31A12}" presName="sp" presStyleCnt="0"/>
      <dgm:spPr/>
    </dgm:pt>
    <dgm:pt modelId="{065EF932-7FAC-46EB-9E12-A0F187D86EF6}" type="pres">
      <dgm:prSet presAssocID="{2E3F5FC0-8BA1-479E-B6D0-D4F584B5B623}" presName="composite" presStyleCnt="0"/>
      <dgm:spPr/>
    </dgm:pt>
    <dgm:pt modelId="{7BAF7270-74C3-4A89-8685-F689056BC565}" type="pres">
      <dgm:prSet presAssocID="{2E3F5FC0-8BA1-479E-B6D0-D4F584B5B62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ABC1ADA-3462-4FC4-BF3F-C63F901516C2}" type="pres">
      <dgm:prSet presAssocID="{2E3F5FC0-8BA1-479E-B6D0-D4F584B5B62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9E9F3A-DBF8-4682-AF5A-FD35635C9193}" type="pres">
      <dgm:prSet presAssocID="{4B8346B6-BC76-4273-BDB9-4C0F2E9E6C98}" presName="sp" presStyleCnt="0"/>
      <dgm:spPr/>
    </dgm:pt>
    <dgm:pt modelId="{D080EA92-5654-4A6A-B64D-1A72550FFDCF}" type="pres">
      <dgm:prSet presAssocID="{E83CCFD6-A843-43B5-9DD2-E15DCAC9888C}" presName="composite" presStyleCnt="0"/>
      <dgm:spPr/>
    </dgm:pt>
    <dgm:pt modelId="{596CAC87-ABAD-435A-B8C9-4665B484FA7C}" type="pres">
      <dgm:prSet presAssocID="{E83CCFD6-A843-43B5-9DD2-E15DCAC9888C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4FC5CB96-FEA5-457D-AD56-C55AAC0A2C40}" type="pres">
      <dgm:prSet presAssocID="{E83CCFD6-A843-43B5-9DD2-E15DCAC9888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FFC873B-18C1-4BD8-9A01-A2E8E662142C}" type="presOf" srcId="{4D938018-5A5D-4E89-BC60-0651D2B4C477}" destId="{9ABCBE1A-4FFB-417E-B9AB-3D23C86C633B}" srcOrd="0" destOrd="0" presId="urn:microsoft.com/office/officeart/2005/8/layout/chevron2"/>
    <dgm:cxn modelId="{065ACEA0-B124-4F10-A7DE-AEB469B1F434}" type="presOf" srcId="{152AA1F8-4716-4F40-8640-7B86A9FF3793}" destId="{1F3D0B9D-245B-4F2A-B3B9-A568C0E752E4}" srcOrd="0" destOrd="0" presId="urn:microsoft.com/office/officeart/2005/8/layout/chevron2"/>
    <dgm:cxn modelId="{09EBABD8-4CBF-46AB-A1E3-428DAED1E28C}" srcId="{4D938018-5A5D-4E89-BC60-0651D2B4C477}" destId="{152AA1F8-4716-4F40-8640-7B86A9FF3793}" srcOrd="0" destOrd="0" parTransId="{BA25E7F3-1D2E-4C53-968B-113810697290}" sibTransId="{75EAC66E-B649-4AC9-812A-DEB774E525B1}"/>
    <dgm:cxn modelId="{5587AFCA-EB3B-46B5-96B6-B3D6EE4AE340}" srcId="{4CB8C197-7046-4B64-BEB8-CD596A63E344}" destId="{2E3F5FC0-8BA1-479E-B6D0-D4F584B5B623}" srcOrd="1" destOrd="0" parTransId="{41D8F14F-EF96-4C71-98B5-7B3DD26E248E}" sibTransId="{4B8346B6-BC76-4273-BDB9-4C0F2E9E6C98}"/>
    <dgm:cxn modelId="{01E3FAB3-42BE-43BA-8CBE-16327766B8D7}" type="presOf" srcId="{E83CCFD6-A843-43B5-9DD2-E15DCAC9888C}" destId="{596CAC87-ABAD-435A-B8C9-4665B484FA7C}" srcOrd="0" destOrd="0" presId="urn:microsoft.com/office/officeart/2005/8/layout/chevron2"/>
    <dgm:cxn modelId="{12F4618E-B231-4880-B4C2-15B0116E1864}" srcId="{4CB8C197-7046-4B64-BEB8-CD596A63E344}" destId="{4D938018-5A5D-4E89-BC60-0651D2B4C477}" srcOrd="0" destOrd="0" parTransId="{B2E7BD50-755E-491E-BD64-FCCE6C15C0B0}" sibTransId="{8655BA25-82C3-4269-BCC2-705E03F31A12}"/>
    <dgm:cxn modelId="{D5D2AF80-141B-42FF-857A-C201DA9E6EF5}" srcId="{2E3F5FC0-8BA1-479E-B6D0-D4F584B5B623}" destId="{CA775507-EBD8-4721-9B45-7E059DDBAA25}" srcOrd="0" destOrd="0" parTransId="{37A36C18-86DB-4685-BC14-09B86F45456F}" sibTransId="{FF41A96C-0442-4D78-84D9-794E6C81EBC9}"/>
    <dgm:cxn modelId="{96E44777-210D-4F40-A7D4-90350C97FCD7}" type="presOf" srcId="{C09BB3E0-2B8D-421E-9ABF-A52C0CE42715}" destId="{4FC5CB96-FEA5-457D-AD56-C55AAC0A2C40}" srcOrd="0" destOrd="0" presId="urn:microsoft.com/office/officeart/2005/8/layout/chevron2"/>
    <dgm:cxn modelId="{297AD55F-6FB0-4992-9EA8-546CDEA748A0}" srcId="{E83CCFD6-A843-43B5-9DD2-E15DCAC9888C}" destId="{C09BB3E0-2B8D-421E-9ABF-A52C0CE42715}" srcOrd="0" destOrd="0" parTransId="{6134C0F8-FF84-498B-B147-751D0B3224EB}" sibTransId="{0C69889A-3B5D-4C6B-A086-8581BD10C917}"/>
    <dgm:cxn modelId="{A0D6489D-6F81-44AB-802C-B9FF58A1410C}" type="presOf" srcId="{4CB8C197-7046-4B64-BEB8-CD596A63E344}" destId="{FC545FAD-F56F-4767-8D82-41828D569048}" srcOrd="0" destOrd="0" presId="urn:microsoft.com/office/officeart/2005/8/layout/chevron2"/>
    <dgm:cxn modelId="{5DB115DD-B1F8-4947-8B6B-296C0B667F41}" type="presOf" srcId="{CA775507-EBD8-4721-9B45-7E059DDBAA25}" destId="{AABC1ADA-3462-4FC4-BF3F-C63F901516C2}" srcOrd="0" destOrd="0" presId="urn:microsoft.com/office/officeart/2005/8/layout/chevron2"/>
    <dgm:cxn modelId="{B6C26ECF-55B9-4B9C-ADD0-E1BE6A6BAA46}" srcId="{4CB8C197-7046-4B64-BEB8-CD596A63E344}" destId="{E83CCFD6-A843-43B5-9DD2-E15DCAC9888C}" srcOrd="2" destOrd="0" parTransId="{D67D27DB-0C1B-470F-95D0-D343970E7E47}" sibTransId="{25882D14-2598-40FB-A058-6C01F4A6FCD0}"/>
    <dgm:cxn modelId="{806F7921-A2A9-4BED-A0E2-40BA9FA581E8}" type="presOf" srcId="{2E3F5FC0-8BA1-479E-B6D0-D4F584B5B623}" destId="{7BAF7270-74C3-4A89-8685-F689056BC565}" srcOrd="0" destOrd="0" presId="urn:microsoft.com/office/officeart/2005/8/layout/chevron2"/>
    <dgm:cxn modelId="{7277F3DA-FB20-4CB6-94BC-FEC357A18FFB}" type="presParOf" srcId="{FC545FAD-F56F-4767-8D82-41828D569048}" destId="{057291F0-E523-404E-AF5F-A736377953F4}" srcOrd="0" destOrd="0" presId="urn:microsoft.com/office/officeart/2005/8/layout/chevron2"/>
    <dgm:cxn modelId="{5E542572-7DBD-4736-9CF5-8C01E3D5B08B}" type="presParOf" srcId="{057291F0-E523-404E-AF5F-A736377953F4}" destId="{9ABCBE1A-4FFB-417E-B9AB-3D23C86C633B}" srcOrd="0" destOrd="0" presId="urn:microsoft.com/office/officeart/2005/8/layout/chevron2"/>
    <dgm:cxn modelId="{2A39BE42-FEC2-4BF3-A708-3FCAE0F41AAD}" type="presParOf" srcId="{057291F0-E523-404E-AF5F-A736377953F4}" destId="{1F3D0B9D-245B-4F2A-B3B9-A568C0E752E4}" srcOrd="1" destOrd="0" presId="urn:microsoft.com/office/officeart/2005/8/layout/chevron2"/>
    <dgm:cxn modelId="{2B43A6F9-7BD9-4AD9-B010-E8362A67CFDB}" type="presParOf" srcId="{FC545FAD-F56F-4767-8D82-41828D569048}" destId="{FB5D3862-8681-4159-8AA2-4818CD01841E}" srcOrd="1" destOrd="0" presId="urn:microsoft.com/office/officeart/2005/8/layout/chevron2"/>
    <dgm:cxn modelId="{5337D7B9-5037-42CC-90B5-818EB3BFE809}" type="presParOf" srcId="{FC545FAD-F56F-4767-8D82-41828D569048}" destId="{065EF932-7FAC-46EB-9E12-A0F187D86EF6}" srcOrd="2" destOrd="0" presId="urn:microsoft.com/office/officeart/2005/8/layout/chevron2"/>
    <dgm:cxn modelId="{468FFDA6-0536-453E-BB1C-7D23A64C1523}" type="presParOf" srcId="{065EF932-7FAC-46EB-9E12-A0F187D86EF6}" destId="{7BAF7270-74C3-4A89-8685-F689056BC565}" srcOrd="0" destOrd="0" presId="urn:microsoft.com/office/officeart/2005/8/layout/chevron2"/>
    <dgm:cxn modelId="{44AD4D8D-4908-4D10-8D9A-E1899BB72663}" type="presParOf" srcId="{065EF932-7FAC-46EB-9E12-A0F187D86EF6}" destId="{AABC1ADA-3462-4FC4-BF3F-C63F901516C2}" srcOrd="1" destOrd="0" presId="urn:microsoft.com/office/officeart/2005/8/layout/chevron2"/>
    <dgm:cxn modelId="{8A40599D-4502-4DF4-A4CF-8EAE78AF0C62}" type="presParOf" srcId="{FC545FAD-F56F-4767-8D82-41828D569048}" destId="{719E9F3A-DBF8-4682-AF5A-FD35635C9193}" srcOrd="3" destOrd="0" presId="urn:microsoft.com/office/officeart/2005/8/layout/chevron2"/>
    <dgm:cxn modelId="{82AD78DE-3112-4EC8-84DE-3A95502C71A3}" type="presParOf" srcId="{FC545FAD-F56F-4767-8D82-41828D569048}" destId="{D080EA92-5654-4A6A-B64D-1A72550FFDCF}" srcOrd="4" destOrd="0" presId="urn:microsoft.com/office/officeart/2005/8/layout/chevron2"/>
    <dgm:cxn modelId="{0C0A9649-7C84-41F3-B779-6EF66EC469B8}" type="presParOf" srcId="{D080EA92-5654-4A6A-B64D-1A72550FFDCF}" destId="{596CAC87-ABAD-435A-B8C9-4665B484FA7C}" srcOrd="0" destOrd="0" presId="urn:microsoft.com/office/officeart/2005/8/layout/chevron2"/>
    <dgm:cxn modelId="{95B02659-61F2-4159-B581-A77472646B21}" type="presParOf" srcId="{D080EA92-5654-4A6A-B64D-1A72550FFDCF}" destId="{4FC5CB96-FEA5-457D-AD56-C55AAC0A2C4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B8C197-7046-4B64-BEB8-CD596A63E34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D938018-5A5D-4E89-BC60-0651D2B4C477}">
      <dgm:prSet phldrT="[Text]"/>
      <dgm:spPr/>
      <dgm:t>
        <a:bodyPr/>
        <a:lstStyle/>
        <a:p>
          <a:r>
            <a:rPr lang="en-GB" dirty="0" smtClean="0"/>
            <a:t>Stage 1:</a:t>
          </a:r>
          <a:endParaRPr lang="en-GB" dirty="0"/>
        </a:p>
      </dgm:t>
    </dgm:pt>
    <dgm:pt modelId="{B2E7BD50-755E-491E-BD64-FCCE6C15C0B0}" type="parTrans" cxnId="{12F4618E-B231-4880-B4C2-15B0116E1864}">
      <dgm:prSet/>
      <dgm:spPr/>
      <dgm:t>
        <a:bodyPr/>
        <a:lstStyle/>
        <a:p>
          <a:endParaRPr lang="en-GB"/>
        </a:p>
      </dgm:t>
    </dgm:pt>
    <dgm:pt modelId="{8655BA25-82C3-4269-BCC2-705E03F31A12}" type="sibTrans" cxnId="{12F4618E-B231-4880-B4C2-15B0116E1864}">
      <dgm:prSet/>
      <dgm:spPr/>
      <dgm:t>
        <a:bodyPr/>
        <a:lstStyle/>
        <a:p>
          <a:endParaRPr lang="en-GB"/>
        </a:p>
      </dgm:t>
    </dgm:pt>
    <dgm:pt modelId="{2E3F5FC0-8BA1-479E-B6D0-D4F584B5B623}">
      <dgm:prSet/>
      <dgm:spPr/>
      <dgm:t>
        <a:bodyPr/>
        <a:lstStyle/>
        <a:p>
          <a:r>
            <a:rPr lang="en-GB" dirty="0" smtClean="0"/>
            <a:t>Stage 2:</a:t>
          </a:r>
          <a:endParaRPr lang="en-GB" dirty="0" smtClean="0"/>
        </a:p>
      </dgm:t>
    </dgm:pt>
    <dgm:pt modelId="{41D8F14F-EF96-4C71-98B5-7B3DD26E248E}" type="parTrans" cxnId="{5587AFCA-EB3B-46B5-96B6-B3D6EE4AE340}">
      <dgm:prSet/>
      <dgm:spPr/>
      <dgm:t>
        <a:bodyPr/>
        <a:lstStyle/>
        <a:p>
          <a:endParaRPr lang="en-GB"/>
        </a:p>
      </dgm:t>
    </dgm:pt>
    <dgm:pt modelId="{4B8346B6-BC76-4273-BDB9-4C0F2E9E6C98}" type="sibTrans" cxnId="{5587AFCA-EB3B-46B5-96B6-B3D6EE4AE340}">
      <dgm:prSet/>
      <dgm:spPr/>
      <dgm:t>
        <a:bodyPr/>
        <a:lstStyle/>
        <a:p>
          <a:endParaRPr lang="en-GB"/>
        </a:p>
      </dgm:t>
    </dgm:pt>
    <dgm:pt modelId="{E83CCFD6-A843-43B5-9DD2-E15DCAC9888C}">
      <dgm:prSet/>
      <dgm:spPr/>
      <dgm:t>
        <a:bodyPr/>
        <a:lstStyle/>
        <a:p>
          <a:r>
            <a:rPr lang="en-GB" dirty="0" smtClean="0"/>
            <a:t>Stage 3:</a:t>
          </a:r>
          <a:endParaRPr lang="en-GB" dirty="0"/>
        </a:p>
      </dgm:t>
    </dgm:pt>
    <dgm:pt modelId="{D67D27DB-0C1B-470F-95D0-D343970E7E47}" type="parTrans" cxnId="{B6C26ECF-55B9-4B9C-ADD0-E1BE6A6BAA46}">
      <dgm:prSet/>
      <dgm:spPr/>
      <dgm:t>
        <a:bodyPr/>
        <a:lstStyle/>
        <a:p>
          <a:endParaRPr lang="en-GB"/>
        </a:p>
      </dgm:t>
    </dgm:pt>
    <dgm:pt modelId="{25882D14-2598-40FB-A058-6C01F4A6FCD0}" type="sibTrans" cxnId="{B6C26ECF-55B9-4B9C-ADD0-E1BE6A6BAA46}">
      <dgm:prSet/>
      <dgm:spPr/>
      <dgm:t>
        <a:bodyPr/>
        <a:lstStyle/>
        <a:p>
          <a:endParaRPr lang="en-GB"/>
        </a:p>
      </dgm:t>
    </dgm:pt>
    <dgm:pt modelId="{152AA1F8-4716-4F40-8640-7B86A9FF3793}">
      <dgm:prSet phldrT="[Text]"/>
      <dgm:spPr/>
      <dgm:t>
        <a:bodyPr/>
        <a:lstStyle/>
        <a:p>
          <a:endParaRPr lang="en-GB" dirty="0"/>
        </a:p>
      </dgm:t>
    </dgm:pt>
    <dgm:pt modelId="{BA25E7F3-1D2E-4C53-968B-113810697290}" type="parTrans" cxnId="{09EBABD8-4CBF-46AB-A1E3-428DAED1E28C}">
      <dgm:prSet/>
      <dgm:spPr/>
    </dgm:pt>
    <dgm:pt modelId="{75EAC66E-B649-4AC9-812A-DEB774E525B1}" type="sibTrans" cxnId="{09EBABD8-4CBF-46AB-A1E3-428DAED1E28C}">
      <dgm:prSet/>
      <dgm:spPr/>
    </dgm:pt>
    <dgm:pt modelId="{CA775507-EBD8-4721-9B45-7E059DDBAA25}">
      <dgm:prSet/>
      <dgm:spPr/>
      <dgm:t>
        <a:bodyPr/>
        <a:lstStyle/>
        <a:p>
          <a:endParaRPr lang="en-GB" dirty="0" smtClean="0"/>
        </a:p>
      </dgm:t>
    </dgm:pt>
    <dgm:pt modelId="{37A36C18-86DB-4685-BC14-09B86F45456F}" type="parTrans" cxnId="{D5D2AF80-141B-42FF-857A-C201DA9E6EF5}">
      <dgm:prSet/>
      <dgm:spPr/>
    </dgm:pt>
    <dgm:pt modelId="{FF41A96C-0442-4D78-84D9-794E6C81EBC9}" type="sibTrans" cxnId="{D5D2AF80-141B-42FF-857A-C201DA9E6EF5}">
      <dgm:prSet/>
      <dgm:spPr/>
    </dgm:pt>
    <dgm:pt modelId="{C09BB3E0-2B8D-421E-9ABF-A52C0CE42715}">
      <dgm:prSet/>
      <dgm:spPr/>
      <dgm:t>
        <a:bodyPr/>
        <a:lstStyle/>
        <a:p>
          <a:r>
            <a:rPr lang="en-GB" dirty="0" smtClean="0"/>
            <a:t>Students worked in groups to construct concept map illustrating the relationships between the 8 aspects of professional learning as experienced part way through long placement. Qualitative and quantitative data collection and analysis.</a:t>
          </a:r>
          <a:endParaRPr lang="en-GB" dirty="0"/>
        </a:p>
      </dgm:t>
    </dgm:pt>
    <dgm:pt modelId="{6134C0F8-FF84-498B-B147-751D0B3224EB}" type="parTrans" cxnId="{297AD55F-6FB0-4992-9EA8-546CDEA748A0}">
      <dgm:prSet/>
      <dgm:spPr/>
    </dgm:pt>
    <dgm:pt modelId="{0C69889A-3B5D-4C6B-A086-8581BD10C917}" type="sibTrans" cxnId="{297AD55F-6FB0-4992-9EA8-546CDEA748A0}">
      <dgm:prSet/>
      <dgm:spPr/>
    </dgm:pt>
    <dgm:pt modelId="{FC545FAD-F56F-4767-8D82-41828D569048}" type="pres">
      <dgm:prSet presAssocID="{4CB8C197-7046-4B64-BEB8-CD596A63E344}" presName="linearFlow" presStyleCnt="0">
        <dgm:presLayoutVars>
          <dgm:dir/>
          <dgm:animLvl val="lvl"/>
          <dgm:resizeHandles val="exact"/>
        </dgm:presLayoutVars>
      </dgm:prSet>
      <dgm:spPr/>
    </dgm:pt>
    <dgm:pt modelId="{057291F0-E523-404E-AF5F-A736377953F4}" type="pres">
      <dgm:prSet presAssocID="{4D938018-5A5D-4E89-BC60-0651D2B4C477}" presName="composite" presStyleCnt="0"/>
      <dgm:spPr/>
    </dgm:pt>
    <dgm:pt modelId="{9ABCBE1A-4FFB-417E-B9AB-3D23C86C633B}" type="pres">
      <dgm:prSet presAssocID="{4D938018-5A5D-4E89-BC60-0651D2B4C47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3D0B9D-245B-4F2A-B3B9-A568C0E752E4}" type="pres">
      <dgm:prSet presAssocID="{4D938018-5A5D-4E89-BC60-0651D2B4C477}" presName="descendantText" presStyleLbl="alignAcc1" presStyleIdx="0" presStyleCnt="3">
        <dgm:presLayoutVars>
          <dgm:bulletEnabled val="1"/>
        </dgm:presLayoutVars>
      </dgm:prSet>
      <dgm:spPr/>
    </dgm:pt>
    <dgm:pt modelId="{FB5D3862-8681-4159-8AA2-4818CD01841E}" type="pres">
      <dgm:prSet presAssocID="{8655BA25-82C3-4269-BCC2-705E03F31A12}" presName="sp" presStyleCnt="0"/>
      <dgm:spPr/>
    </dgm:pt>
    <dgm:pt modelId="{065EF932-7FAC-46EB-9E12-A0F187D86EF6}" type="pres">
      <dgm:prSet presAssocID="{2E3F5FC0-8BA1-479E-B6D0-D4F584B5B623}" presName="composite" presStyleCnt="0"/>
      <dgm:spPr/>
    </dgm:pt>
    <dgm:pt modelId="{7BAF7270-74C3-4A89-8685-F689056BC565}" type="pres">
      <dgm:prSet presAssocID="{2E3F5FC0-8BA1-479E-B6D0-D4F584B5B62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ABC1ADA-3462-4FC4-BF3F-C63F901516C2}" type="pres">
      <dgm:prSet presAssocID="{2E3F5FC0-8BA1-479E-B6D0-D4F584B5B62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9E9F3A-DBF8-4682-AF5A-FD35635C9193}" type="pres">
      <dgm:prSet presAssocID="{4B8346B6-BC76-4273-BDB9-4C0F2E9E6C98}" presName="sp" presStyleCnt="0"/>
      <dgm:spPr/>
    </dgm:pt>
    <dgm:pt modelId="{D080EA92-5654-4A6A-B64D-1A72550FFDCF}" type="pres">
      <dgm:prSet presAssocID="{E83CCFD6-A843-43B5-9DD2-E15DCAC9888C}" presName="composite" presStyleCnt="0"/>
      <dgm:spPr/>
    </dgm:pt>
    <dgm:pt modelId="{596CAC87-ABAD-435A-B8C9-4665B484FA7C}" type="pres">
      <dgm:prSet presAssocID="{E83CCFD6-A843-43B5-9DD2-E15DCAC9888C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4FC5CB96-FEA5-457D-AD56-C55AAC0A2C40}" type="pres">
      <dgm:prSet presAssocID="{E83CCFD6-A843-43B5-9DD2-E15DCAC9888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9EBABD8-4CBF-46AB-A1E3-428DAED1E28C}" srcId="{4D938018-5A5D-4E89-BC60-0651D2B4C477}" destId="{152AA1F8-4716-4F40-8640-7B86A9FF3793}" srcOrd="0" destOrd="0" parTransId="{BA25E7F3-1D2E-4C53-968B-113810697290}" sibTransId="{75EAC66E-B649-4AC9-812A-DEB774E525B1}"/>
    <dgm:cxn modelId="{96B71318-5648-478F-925C-98ACDCBF6AED}" type="presOf" srcId="{C09BB3E0-2B8D-421E-9ABF-A52C0CE42715}" destId="{4FC5CB96-FEA5-457D-AD56-C55AAC0A2C40}" srcOrd="0" destOrd="0" presId="urn:microsoft.com/office/officeart/2005/8/layout/chevron2"/>
    <dgm:cxn modelId="{5587AFCA-EB3B-46B5-96B6-B3D6EE4AE340}" srcId="{4CB8C197-7046-4B64-BEB8-CD596A63E344}" destId="{2E3F5FC0-8BA1-479E-B6D0-D4F584B5B623}" srcOrd="1" destOrd="0" parTransId="{41D8F14F-EF96-4C71-98B5-7B3DD26E248E}" sibTransId="{4B8346B6-BC76-4273-BDB9-4C0F2E9E6C98}"/>
    <dgm:cxn modelId="{4C1EB6AE-DB7C-4DCE-8F7A-B40C8C1F6058}" type="presOf" srcId="{E83CCFD6-A843-43B5-9DD2-E15DCAC9888C}" destId="{596CAC87-ABAD-435A-B8C9-4665B484FA7C}" srcOrd="0" destOrd="0" presId="urn:microsoft.com/office/officeart/2005/8/layout/chevron2"/>
    <dgm:cxn modelId="{12F4618E-B231-4880-B4C2-15B0116E1864}" srcId="{4CB8C197-7046-4B64-BEB8-CD596A63E344}" destId="{4D938018-5A5D-4E89-BC60-0651D2B4C477}" srcOrd="0" destOrd="0" parTransId="{B2E7BD50-755E-491E-BD64-FCCE6C15C0B0}" sibTransId="{8655BA25-82C3-4269-BCC2-705E03F31A12}"/>
    <dgm:cxn modelId="{ABEBB789-2517-4DE3-B828-000D078034C7}" type="presOf" srcId="{4CB8C197-7046-4B64-BEB8-CD596A63E344}" destId="{FC545FAD-F56F-4767-8D82-41828D569048}" srcOrd="0" destOrd="0" presId="urn:microsoft.com/office/officeart/2005/8/layout/chevron2"/>
    <dgm:cxn modelId="{A724A3A5-0FD7-4E26-A605-EF4DD8CE6F3C}" type="presOf" srcId="{152AA1F8-4716-4F40-8640-7B86A9FF3793}" destId="{1F3D0B9D-245B-4F2A-B3B9-A568C0E752E4}" srcOrd="0" destOrd="0" presId="urn:microsoft.com/office/officeart/2005/8/layout/chevron2"/>
    <dgm:cxn modelId="{D5D2AF80-141B-42FF-857A-C201DA9E6EF5}" srcId="{2E3F5FC0-8BA1-479E-B6D0-D4F584B5B623}" destId="{CA775507-EBD8-4721-9B45-7E059DDBAA25}" srcOrd="0" destOrd="0" parTransId="{37A36C18-86DB-4685-BC14-09B86F45456F}" sibTransId="{FF41A96C-0442-4D78-84D9-794E6C81EBC9}"/>
    <dgm:cxn modelId="{D91A89CC-CBD4-4E13-979D-E8D021AC4F13}" type="presOf" srcId="{4D938018-5A5D-4E89-BC60-0651D2B4C477}" destId="{9ABCBE1A-4FFB-417E-B9AB-3D23C86C633B}" srcOrd="0" destOrd="0" presId="urn:microsoft.com/office/officeart/2005/8/layout/chevron2"/>
    <dgm:cxn modelId="{FE94E32F-07BD-4A96-85DB-706BC1515531}" type="presOf" srcId="{2E3F5FC0-8BA1-479E-B6D0-D4F584B5B623}" destId="{7BAF7270-74C3-4A89-8685-F689056BC565}" srcOrd="0" destOrd="0" presId="urn:microsoft.com/office/officeart/2005/8/layout/chevron2"/>
    <dgm:cxn modelId="{297AD55F-6FB0-4992-9EA8-546CDEA748A0}" srcId="{E83CCFD6-A843-43B5-9DD2-E15DCAC9888C}" destId="{C09BB3E0-2B8D-421E-9ABF-A52C0CE42715}" srcOrd="0" destOrd="0" parTransId="{6134C0F8-FF84-498B-B147-751D0B3224EB}" sibTransId="{0C69889A-3B5D-4C6B-A086-8581BD10C917}"/>
    <dgm:cxn modelId="{3E814832-5062-4A72-8B72-1644FFDD0D29}" type="presOf" srcId="{CA775507-EBD8-4721-9B45-7E059DDBAA25}" destId="{AABC1ADA-3462-4FC4-BF3F-C63F901516C2}" srcOrd="0" destOrd="0" presId="urn:microsoft.com/office/officeart/2005/8/layout/chevron2"/>
    <dgm:cxn modelId="{B6C26ECF-55B9-4B9C-ADD0-E1BE6A6BAA46}" srcId="{4CB8C197-7046-4B64-BEB8-CD596A63E344}" destId="{E83CCFD6-A843-43B5-9DD2-E15DCAC9888C}" srcOrd="2" destOrd="0" parTransId="{D67D27DB-0C1B-470F-95D0-D343970E7E47}" sibTransId="{25882D14-2598-40FB-A058-6C01F4A6FCD0}"/>
    <dgm:cxn modelId="{AF66A9D4-7081-4358-A2B2-29327DB834C2}" type="presParOf" srcId="{FC545FAD-F56F-4767-8D82-41828D569048}" destId="{057291F0-E523-404E-AF5F-A736377953F4}" srcOrd="0" destOrd="0" presId="urn:microsoft.com/office/officeart/2005/8/layout/chevron2"/>
    <dgm:cxn modelId="{420E33DD-1E49-499D-ADDF-6E6D6AEEE88E}" type="presParOf" srcId="{057291F0-E523-404E-AF5F-A736377953F4}" destId="{9ABCBE1A-4FFB-417E-B9AB-3D23C86C633B}" srcOrd="0" destOrd="0" presId="urn:microsoft.com/office/officeart/2005/8/layout/chevron2"/>
    <dgm:cxn modelId="{66B0E457-3332-48D4-988E-3254D10484D2}" type="presParOf" srcId="{057291F0-E523-404E-AF5F-A736377953F4}" destId="{1F3D0B9D-245B-4F2A-B3B9-A568C0E752E4}" srcOrd="1" destOrd="0" presId="urn:microsoft.com/office/officeart/2005/8/layout/chevron2"/>
    <dgm:cxn modelId="{DA551CA7-6193-4D03-BD79-F088ABDD088A}" type="presParOf" srcId="{FC545FAD-F56F-4767-8D82-41828D569048}" destId="{FB5D3862-8681-4159-8AA2-4818CD01841E}" srcOrd="1" destOrd="0" presId="urn:microsoft.com/office/officeart/2005/8/layout/chevron2"/>
    <dgm:cxn modelId="{CF7273A4-D272-4C54-97F5-BCB14BE09369}" type="presParOf" srcId="{FC545FAD-F56F-4767-8D82-41828D569048}" destId="{065EF932-7FAC-46EB-9E12-A0F187D86EF6}" srcOrd="2" destOrd="0" presId="urn:microsoft.com/office/officeart/2005/8/layout/chevron2"/>
    <dgm:cxn modelId="{7E72A5EF-65DE-4077-B02F-B7CCC6980229}" type="presParOf" srcId="{065EF932-7FAC-46EB-9E12-A0F187D86EF6}" destId="{7BAF7270-74C3-4A89-8685-F689056BC565}" srcOrd="0" destOrd="0" presId="urn:microsoft.com/office/officeart/2005/8/layout/chevron2"/>
    <dgm:cxn modelId="{852F47C1-6AE2-4FD2-AE81-00B898004A07}" type="presParOf" srcId="{065EF932-7FAC-46EB-9E12-A0F187D86EF6}" destId="{AABC1ADA-3462-4FC4-BF3F-C63F901516C2}" srcOrd="1" destOrd="0" presId="urn:microsoft.com/office/officeart/2005/8/layout/chevron2"/>
    <dgm:cxn modelId="{DEDD755F-76AF-445E-9F0F-5E31CDD61571}" type="presParOf" srcId="{FC545FAD-F56F-4767-8D82-41828D569048}" destId="{719E9F3A-DBF8-4682-AF5A-FD35635C9193}" srcOrd="3" destOrd="0" presId="urn:microsoft.com/office/officeart/2005/8/layout/chevron2"/>
    <dgm:cxn modelId="{245CDB2F-B9CD-4A97-B722-E12DCF94CD32}" type="presParOf" srcId="{FC545FAD-F56F-4767-8D82-41828D569048}" destId="{D080EA92-5654-4A6A-B64D-1A72550FFDCF}" srcOrd="4" destOrd="0" presId="urn:microsoft.com/office/officeart/2005/8/layout/chevron2"/>
    <dgm:cxn modelId="{5A1CD884-926E-4865-90E6-940CCF10C46E}" type="presParOf" srcId="{D080EA92-5654-4A6A-B64D-1A72550FFDCF}" destId="{596CAC87-ABAD-435A-B8C9-4665B484FA7C}" srcOrd="0" destOrd="0" presId="urn:microsoft.com/office/officeart/2005/8/layout/chevron2"/>
    <dgm:cxn modelId="{F7FE46B2-3D03-4F24-A875-0BC98BF6137A}" type="presParOf" srcId="{D080EA92-5654-4A6A-B64D-1A72550FFDCF}" destId="{4FC5CB96-FEA5-457D-AD56-C55AAC0A2C4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BCBE1A-4FFB-417E-B9AB-3D23C86C633B}">
      <dsp:nvSpPr>
        <dsp:cNvPr id="0" name=""/>
        <dsp:cNvSpPr/>
      </dsp:nvSpPr>
      <dsp:spPr>
        <a:xfrm rot="5400000">
          <a:off x="-259133" y="260866"/>
          <a:ext cx="1727559" cy="1209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Stage 1:</a:t>
          </a:r>
          <a:endParaRPr lang="en-GB" sz="2900" kern="1200" dirty="0"/>
        </a:p>
      </dsp:txBody>
      <dsp:txXfrm rot="5400000">
        <a:off x="-259133" y="260866"/>
        <a:ext cx="1727559" cy="1209291"/>
      </dsp:txXfrm>
    </dsp:sp>
    <dsp:sp modelId="{1F3D0B9D-245B-4F2A-B3B9-A568C0E752E4}">
      <dsp:nvSpPr>
        <dsp:cNvPr id="0" name=""/>
        <dsp:cNvSpPr/>
      </dsp:nvSpPr>
      <dsp:spPr>
        <a:xfrm rot="5400000">
          <a:off x="3792070" y="-2581046"/>
          <a:ext cx="1122913" cy="6288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Students were asked what their personal objectives were for the course.  Responses mapped onto the eight aspects of professional learning and fed back to the group. </a:t>
          </a:r>
          <a:endParaRPr lang="en-GB" sz="1900" kern="1200" dirty="0"/>
        </a:p>
      </dsp:txBody>
      <dsp:txXfrm rot="5400000">
        <a:off x="3792070" y="-2581046"/>
        <a:ext cx="1122913" cy="6288471"/>
      </dsp:txXfrm>
    </dsp:sp>
    <dsp:sp modelId="{7BAF7270-74C3-4A89-8685-F689056BC565}">
      <dsp:nvSpPr>
        <dsp:cNvPr id="0" name=""/>
        <dsp:cNvSpPr/>
      </dsp:nvSpPr>
      <dsp:spPr>
        <a:xfrm rot="5400000">
          <a:off x="-259133" y="1795654"/>
          <a:ext cx="1727559" cy="1209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Stage 2:</a:t>
          </a:r>
          <a:endParaRPr lang="en-GB" sz="2900" kern="1200" dirty="0" smtClean="0"/>
        </a:p>
      </dsp:txBody>
      <dsp:txXfrm rot="5400000">
        <a:off x="-259133" y="1795654"/>
        <a:ext cx="1727559" cy="1209291"/>
      </dsp:txXfrm>
    </dsp:sp>
    <dsp:sp modelId="{AABC1ADA-3462-4FC4-BF3F-C63F901516C2}">
      <dsp:nvSpPr>
        <dsp:cNvPr id="0" name=""/>
        <dsp:cNvSpPr/>
      </dsp:nvSpPr>
      <dsp:spPr>
        <a:xfrm rot="5400000">
          <a:off x="3792070" y="-1046258"/>
          <a:ext cx="1122913" cy="6288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900" kern="1200" dirty="0" smtClean="0"/>
        </a:p>
      </dsp:txBody>
      <dsp:txXfrm rot="5400000">
        <a:off x="3792070" y="-1046258"/>
        <a:ext cx="1122913" cy="6288471"/>
      </dsp:txXfrm>
    </dsp:sp>
    <dsp:sp modelId="{596CAC87-ABAD-435A-B8C9-4665B484FA7C}">
      <dsp:nvSpPr>
        <dsp:cNvPr id="0" name=""/>
        <dsp:cNvSpPr/>
      </dsp:nvSpPr>
      <dsp:spPr>
        <a:xfrm rot="5400000">
          <a:off x="-259133" y="3330442"/>
          <a:ext cx="1727559" cy="1209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Stage 3:</a:t>
          </a:r>
          <a:endParaRPr lang="en-GB" sz="2900" kern="1200" dirty="0"/>
        </a:p>
      </dsp:txBody>
      <dsp:txXfrm rot="5400000">
        <a:off x="-259133" y="3330442"/>
        <a:ext cx="1727559" cy="1209291"/>
      </dsp:txXfrm>
    </dsp:sp>
    <dsp:sp modelId="{4FC5CB96-FEA5-457D-AD56-C55AAC0A2C40}">
      <dsp:nvSpPr>
        <dsp:cNvPr id="0" name=""/>
        <dsp:cNvSpPr/>
      </dsp:nvSpPr>
      <dsp:spPr>
        <a:xfrm rot="5400000">
          <a:off x="3792070" y="488529"/>
          <a:ext cx="1122913" cy="6288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900" kern="1200" dirty="0"/>
        </a:p>
      </dsp:txBody>
      <dsp:txXfrm rot="5400000">
        <a:off x="3792070" y="488529"/>
        <a:ext cx="1122913" cy="628847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BCBE1A-4FFB-417E-B9AB-3D23C86C633B}">
      <dsp:nvSpPr>
        <dsp:cNvPr id="0" name=""/>
        <dsp:cNvSpPr/>
      </dsp:nvSpPr>
      <dsp:spPr>
        <a:xfrm rot="5400000">
          <a:off x="-259133" y="260866"/>
          <a:ext cx="1727559" cy="1209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Stage 1:</a:t>
          </a:r>
          <a:endParaRPr lang="en-GB" sz="2900" kern="1200" dirty="0"/>
        </a:p>
      </dsp:txBody>
      <dsp:txXfrm rot="5400000">
        <a:off x="-259133" y="260866"/>
        <a:ext cx="1727559" cy="1209291"/>
      </dsp:txXfrm>
    </dsp:sp>
    <dsp:sp modelId="{1F3D0B9D-245B-4F2A-B3B9-A568C0E752E4}">
      <dsp:nvSpPr>
        <dsp:cNvPr id="0" name=""/>
        <dsp:cNvSpPr/>
      </dsp:nvSpPr>
      <dsp:spPr>
        <a:xfrm rot="5400000">
          <a:off x="3792070" y="-2581046"/>
          <a:ext cx="1122913" cy="6288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800" kern="1200" dirty="0"/>
        </a:p>
      </dsp:txBody>
      <dsp:txXfrm rot="5400000">
        <a:off x="3792070" y="-2581046"/>
        <a:ext cx="1122913" cy="6288471"/>
      </dsp:txXfrm>
    </dsp:sp>
    <dsp:sp modelId="{7BAF7270-74C3-4A89-8685-F689056BC565}">
      <dsp:nvSpPr>
        <dsp:cNvPr id="0" name=""/>
        <dsp:cNvSpPr/>
      </dsp:nvSpPr>
      <dsp:spPr>
        <a:xfrm rot="5400000">
          <a:off x="-259133" y="1795654"/>
          <a:ext cx="1727559" cy="1209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Stage 2:</a:t>
          </a:r>
          <a:endParaRPr lang="en-GB" sz="2900" kern="1200" dirty="0" smtClean="0"/>
        </a:p>
      </dsp:txBody>
      <dsp:txXfrm rot="5400000">
        <a:off x="-259133" y="1795654"/>
        <a:ext cx="1727559" cy="1209291"/>
      </dsp:txXfrm>
    </dsp:sp>
    <dsp:sp modelId="{AABC1ADA-3462-4FC4-BF3F-C63F901516C2}">
      <dsp:nvSpPr>
        <dsp:cNvPr id="0" name=""/>
        <dsp:cNvSpPr/>
      </dsp:nvSpPr>
      <dsp:spPr>
        <a:xfrm rot="5400000">
          <a:off x="3792070" y="-1046258"/>
          <a:ext cx="1122913" cy="6288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Students worked in groups to review first placement experience and identify what activities and processes had enabled them to make progress in each of the 8 aspects of professional learning. Thematic review,  </a:t>
          </a:r>
          <a:endParaRPr lang="en-GB" sz="1800" kern="1200" dirty="0" smtClean="0"/>
        </a:p>
      </dsp:txBody>
      <dsp:txXfrm rot="5400000">
        <a:off x="3792070" y="-1046258"/>
        <a:ext cx="1122913" cy="6288471"/>
      </dsp:txXfrm>
    </dsp:sp>
    <dsp:sp modelId="{596CAC87-ABAD-435A-B8C9-4665B484FA7C}">
      <dsp:nvSpPr>
        <dsp:cNvPr id="0" name=""/>
        <dsp:cNvSpPr/>
      </dsp:nvSpPr>
      <dsp:spPr>
        <a:xfrm rot="5400000">
          <a:off x="-259133" y="3330442"/>
          <a:ext cx="1727559" cy="1209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Stage 3:</a:t>
          </a:r>
          <a:endParaRPr lang="en-GB" sz="2900" kern="1200" dirty="0"/>
        </a:p>
      </dsp:txBody>
      <dsp:txXfrm rot="5400000">
        <a:off x="-259133" y="3330442"/>
        <a:ext cx="1727559" cy="1209291"/>
      </dsp:txXfrm>
    </dsp:sp>
    <dsp:sp modelId="{4FC5CB96-FEA5-457D-AD56-C55AAC0A2C40}">
      <dsp:nvSpPr>
        <dsp:cNvPr id="0" name=""/>
        <dsp:cNvSpPr/>
      </dsp:nvSpPr>
      <dsp:spPr>
        <a:xfrm rot="5400000">
          <a:off x="3792070" y="488529"/>
          <a:ext cx="1122913" cy="6288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800" kern="1200" dirty="0"/>
        </a:p>
      </dsp:txBody>
      <dsp:txXfrm rot="5400000">
        <a:off x="3792070" y="488529"/>
        <a:ext cx="1122913" cy="628847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BCBE1A-4FFB-417E-B9AB-3D23C86C633B}">
      <dsp:nvSpPr>
        <dsp:cNvPr id="0" name=""/>
        <dsp:cNvSpPr/>
      </dsp:nvSpPr>
      <dsp:spPr>
        <a:xfrm rot="5400000">
          <a:off x="-259133" y="260866"/>
          <a:ext cx="1727559" cy="1209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Stage 1:</a:t>
          </a:r>
          <a:endParaRPr lang="en-GB" sz="2900" kern="1200" dirty="0"/>
        </a:p>
      </dsp:txBody>
      <dsp:txXfrm rot="5400000">
        <a:off x="-259133" y="260866"/>
        <a:ext cx="1727559" cy="1209291"/>
      </dsp:txXfrm>
    </dsp:sp>
    <dsp:sp modelId="{1F3D0B9D-245B-4F2A-B3B9-A568C0E752E4}">
      <dsp:nvSpPr>
        <dsp:cNvPr id="0" name=""/>
        <dsp:cNvSpPr/>
      </dsp:nvSpPr>
      <dsp:spPr>
        <a:xfrm rot="5400000">
          <a:off x="3792070" y="-2581046"/>
          <a:ext cx="1122913" cy="6288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700" kern="1200" dirty="0"/>
        </a:p>
      </dsp:txBody>
      <dsp:txXfrm rot="5400000">
        <a:off x="3792070" y="-2581046"/>
        <a:ext cx="1122913" cy="6288471"/>
      </dsp:txXfrm>
    </dsp:sp>
    <dsp:sp modelId="{7BAF7270-74C3-4A89-8685-F689056BC565}">
      <dsp:nvSpPr>
        <dsp:cNvPr id="0" name=""/>
        <dsp:cNvSpPr/>
      </dsp:nvSpPr>
      <dsp:spPr>
        <a:xfrm rot="5400000">
          <a:off x="-259133" y="1795654"/>
          <a:ext cx="1727559" cy="1209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Stage 2:</a:t>
          </a:r>
          <a:endParaRPr lang="en-GB" sz="2900" kern="1200" dirty="0" smtClean="0"/>
        </a:p>
      </dsp:txBody>
      <dsp:txXfrm rot="5400000">
        <a:off x="-259133" y="1795654"/>
        <a:ext cx="1727559" cy="1209291"/>
      </dsp:txXfrm>
    </dsp:sp>
    <dsp:sp modelId="{AABC1ADA-3462-4FC4-BF3F-C63F901516C2}">
      <dsp:nvSpPr>
        <dsp:cNvPr id="0" name=""/>
        <dsp:cNvSpPr/>
      </dsp:nvSpPr>
      <dsp:spPr>
        <a:xfrm rot="5400000">
          <a:off x="3792070" y="-1046258"/>
          <a:ext cx="1122913" cy="6288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700" kern="1200" dirty="0" smtClean="0"/>
        </a:p>
      </dsp:txBody>
      <dsp:txXfrm rot="5400000">
        <a:off x="3792070" y="-1046258"/>
        <a:ext cx="1122913" cy="6288471"/>
      </dsp:txXfrm>
    </dsp:sp>
    <dsp:sp modelId="{596CAC87-ABAD-435A-B8C9-4665B484FA7C}">
      <dsp:nvSpPr>
        <dsp:cNvPr id="0" name=""/>
        <dsp:cNvSpPr/>
      </dsp:nvSpPr>
      <dsp:spPr>
        <a:xfrm rot="5400000">
          <a:off x="-259133" y="3330442"/>
          <a:ext cx="1727559" cy="1209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Stage 3:</a:t>
          </a:r>
          <a:endParaRPr lang="en-GB" sz="2900" kern="1200" dirty="0"/>
        </a:p>
      </dsp:txBody>
      <dsp:txXfrm rot="5400000">
        <a:off x="-259133" y="3330442"/>
        <a:ext cx="1727559" cy="1209291"/>
      </dsp:txXfrm>
    </dsp:sp>
    <dsp:sp modelId="{4FC5CB96-FEA5-457D-AD56-C55AAC0A2C40}">
      <dsp:nvSpPr>
        <dsp:cNvPr id="0" name=""/>
        <dsp:cNvSpPr/>
      </dsp:nvSpPr>
      <dsp:spPr>
        <a:xfrm rot="5400000">
          <a:off x="3792070" y="488529"/>
          <a:ext cx="1122913" cy="6288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Students worked in groups to construct concept map illustrating the relationships between the 8 aspects of professional learning as experienced part way through long placement. Qualitative and quantitative data collection and analysis.</a:t>
          </a:r>
          <a:endParaRPr lang="en-GB" sz="1700" kern="1200" dirty="0"/>
        </a:p>
      </dsp:txBody>
      <dsp:txXfrm rot="5400000">
        <a:off x="3792070" y="488529"/>
        <a:ext cx="1122913" cy="6288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5C5B1-3266-407D-8CF6-C660899CE27F}" type="datetimeFigureOut">
              <a:rPr lang="en-US" smtClean="0"/>
              <a:pPr/>
              <a:t>5/13/2010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7CFA-AA79-4467-8F03-BC6E752A3E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5C5B1-3266-407D-8CF6-C660899CE27F}" type="datetimeFigureOut">
              <a:rPr lang="en-US" smtClean="0"/>
              <a:pPr/>
              <a:t>5/13/2010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7CFA-AA79-4467-8F03-BC6E752A3E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5C5B1-3266-407D-8CF6-C660899CE27F}" type="datetimeFigureOut">
              <a:rPr lang="en-US" smtClean="0"/>
              <a:pPr/>
              <a:t>5/13/2010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7CFA-AA79-4467-8F03-BC6E752A3E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5C5B1-3266-407D-8CF6-C660899CE27F}" type="datetimeFigureOut">
              <a:rPr lang="en-US" smtClean="0"/>
              <a:pPr/>
              <a:t>5/13/2010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7CFA-AA79-4467-8F03-BC6E752A3E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5C5B1-3266-407D-8CF6-C660899CE27F}" type="datetimeFigureOut">
              <a:rPr lang="en-US" smtClean="0"/>
              <a:pPr/>
              <a:t>5/13/2010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7CFA-AA79-4467-8F03-BC6E752A3E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5C5B1-3266-407D-8CF6-C660899CE27F}" type="datetimeFigureOut">
              <a:rPr lang="en-US" smtClean="0"/>
              <a:pPr/>
              <a:t>5/13/2010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7CFA-AA79-4467-8F03-BC6E752A3E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5C5B1-3266-407D-8CF6-C660899CE27F}" type="datetimeFigureOut">
              <a:rPr lang="en-US" smtClean="0"/>
              <a:pPr/>
              <a:t>5/13/2010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7CFA-AA79-4467-8F03-BC6E752A3E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5C5B1-3266-407D-8CF6-C660899CE27F}" type="datetimeFigureOut">
              <a:rPr lang="en-US" smtClean="0"/>
              <a:pPr/>
              <a:t>5/13/2010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7CFA-AA79-4467-8F03-BC6E752A3E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5C5B1-3266-407D-8CF6-C660899CE27F}" type="datetimeFigureOut">
              <a:rPr lang="en-US" smtClean="0"/>
              <a:pPr/>
              <a:t>5/13/2010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7CFA-AA79-4467-8F03-BC6E752A3E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5C5B1-3266-407D-8CF6-C660899CE27F}" type="datetimeFigureOut">
              <a:rPr lang="en-US" smtClean="0"/>
              <a:pPr/>
              <a:t>5/13/2010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7CFA-AA79-4467-8F03-BC6E752A3E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5C5B1-3266-407D-8CF6-C660899CE27F}" type="datetimeFigureOut">
              <a:rPr lang="en-US" smtClean="0"/>
              <a:pPr/>
              <a:t>5/13/2010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7CFA-AA79-4467-8F03-BC6E752A3E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645C5B1-3266-407D-8CF6-C660899CE27F}" type="datetimeFigureOut">
              <a:rPr lang="en-US" smtClean="0"/>
              <a:pPr/>
              <a:t>5/13/2010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BB7CFA-AA79-4467-8F03-BC6E752A3E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128586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GB" dirty="0"/>
              <a:t>Aspects of professional learning;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 </a:t>
            </a:r>
            <a:r>
              <a:rPr lang="en-GB" dirty="0"/>
              <a:t>new framework for student </a:t>
            </a:r>
            <a:r>
              <a:rPr lang="en-GB" dirty="0" smtClean="0"/>
              <a:t>reflection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357562"/>
            <a:ext cx="7406640" cy="1752600"/>
          </a:xfrm>
        </p:spPr>
        <p:txBody>
          <a:bodyPr>
            <a:noAutofit/>
          </a:bodyPr>
          <a:lstStyle/>
          <a:p>
            <a:r>
              <a:rPr lang="en-GB" sz="2000" dirty="0" smtClean="0"/>
              <a:t>Rachel Lofthouse &amp; Roger Knill,</a:t>
            </a:r>
          </a:p>
          <a:p>
            <a:endParaRPr lang="en-GB" sz="2000" dirty="0" smtClean="0"/>
          </a:p>
          <a:p>
            <a:r>
              <a:rPr lang="en-GB" sz="2000" dirty="0" smtClean="0"/>
              <a:t>School of Education, Communication &amp; Language </a:t>
            </a:r>
            <a:r>
              <a:rPr lang="en-GB" sz="2000" dirty="0" smtClean="0"/>
              <a:t>Sciences</a:t>
            </a:r>
            <a:r>
              <a:rPr lang="en-GB" sz="2000" dirty="0" smtClean="0"/>
              <a:t>,</a:t>
            </a:r>
          </a:p>
          <a:p>
            <a:endParaRPr lang="en-GB" sz="2000" dirty="0" smtClean="0"/>
          </a:p>
          <a:p>
            <a:r>
              <a:rPr lang="en-GB" sz="2000" dirty="0" smtClean="0"/>
              <a:t>Newcastle </a:t>
            </a:r>
            <a:r>
              <a:rPr lang="en-GB" sz="2000" dirty="0" smtClean="0"/>
              <a:t>University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TEAN Conference </a:t>
            </a:r>
            <a:r>
              <a:rPr lang="en-GB" sz="2000" dirty="0" smtClean="0"/>
              <a:t>21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M</a:t>
            </a:r>
            <a:r>
              <a:rPr lang="en-GB" sz="2000" dirty="0" smtClean="0"/>
              <a:t>ay </a:t>
            </a:r>
            <a:r>
              <a:rPr lang="en-GB" sz="2000" dirty="0" smtClean="0"/>
              <a:t>2010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</a:t>
            </a:r>
            <a:r>
              <a:rPr lang="en-GB" dirty="0" smtClean="0"/>
              <a:t>3 – in focus 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28750" y="1428750"/>
          <a:ext cx="7497763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928662" y="0"/>
            <a:ext cx="7200900" cy="6408738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258888" y="2276475"/>
            <a:ext cx="6481762" cy="2447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V="1">
            <a:off x="1258888" y="2349500"/>
            <a:ext cx="6481762" cy="2376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916238" y="620713"/>
            <a:ext cx="3168650" cy="5761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708400" y="2852738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708400" y="692150"/>
            <a:ext cx="1584325" cy="1368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>
                <a:cs typeface="Arial" pitchFamily="34" charset="0"/>
              </a:rPr>
              <a:t>Understanding of, and ability to focus on, the ‘significant others’, in this case the students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580063" y="1557338"/>
            <a:ext cx="1368425" cy="942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>
                <a:cs typeface="Arial" pitchFamily="34" charset="0"/>
              </a:rPr>
              <a:t>Acquiring professional confidence and identity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435600" y="4581525"/>
            <a:ext cx="18716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>
                <a:cs typeface="Arial" pitchFamily="34" charset="0"/>
              </a:rPr>
              <a:t>Ability to evaluate own practice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084888" y="3068638"/>
            <a:ext cx="1944687" cy="942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>
                <a:cs typeface="Arial" pitchFamily="34" charset="0"/>
              </a:rPr>
              <a:t>Willingness &amp; ability to take action to develop own practice and solve problems 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563938" y="5373688"/>
            <a:ext cx="1871662" cy="942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>
                <a:cs typeface="Arial" pitchFamily="34" charset="0"/>
              </a:rPr>
              <a:t>Critical ‘user’ engagement with relevant theory, research and policy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1979613" y="4508500"/>
            <a:ext cx="1368425" cy="1368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>
                <a:cs typeface="Arial" pitchFamily="34" charset="0"/>
              </a:rPr>
              <a:t>Understanding of how ‘practice’ evidence can be collected and analysed </a:t>
            </a:r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V="1">
            <a:off x="2916238" y="620713"/>
            <a:ext cx="3095625" cy="5761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116013" y="2852738"/>
            <a:ext cx="1439862" cy="1368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>
                <a:cs typeface="Arial" pitchFamily="34" charset="0"/>
              </a:rPr>
              <a:t>Constructive engagement in professional dialogue with other practitioners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619250" y="1557338"/>
            <a:ext cx="1655763" cy="730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>
                <a:cs typeface="Arial" pitchFamily="34" charset="0"/>
              </a:rPr>
              <a:t>Development of reflective attitudes and skills</a:t>
            </a:r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3276600" y="2420938"/>
            <a:ext cx="2447925" cy="2160587"/>
          </a:xfrm>
          <a:prstGeom prst="octagon">
            <a:avLst>
              <a:gd name="adj" fmla="val 29287"/>
            </a:avLst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492500" y="2924175"/>
            <a:ext cx="2016125" cy="11874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/>
              <a:t>8 Aspects of Professional Learning</a:t>
            </a:r>
          </a:p>
        </p:txBody>
      </p:sp>
      <p:sp>
        <p:nvSpPr>
          <p:cNvPr id="13330" name="AutoShape 18"/>
          <p:cNvSpPr>
            <a:spLocks noChangeArrowheads="1"/>
          </p:cNvSpPr>
          <p:nvPr/>
        </p:nvSpPr>
        <p:spPr bwMode="auto">
          <a:xfrm>
            <a:off x="3000375" y="142875"/>
            <a:ext cx="2808288" cy="476250"/>
          </a:xfrm>
          <a:prstGeom prst="wedgeRoundRectCallout">
            <a:avLst>
              <a:gd name="adj1" fmla="val 38005"/>
              <a:gd name="adj2" fmla="val 82564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GB" sz="1400" dirty="0">
                <a:latin typeface="Arial" charset="0"/>
              </a:rPr>
              <a:t>To engage students and get them interested in Geography </a:t>
            </a:r>
          </a:p>
        </p:txBody>
      </p:sp>
      <p:sp>
        <p:nvSpPr>
          <p:cNvPr id="13331" name="AutoShape 19"/>
          <p:cNvSpPr>
            <a:spLocks noChangeArrowheads="1"/>
          </p:cNvSpPr>
          <p:nvPr/>
        </p:nvSpPr>
        <p:spPr bwMode="auto">
          <a:xfrm>
            <a:off x="6084888" y="333375"/>
            <a:ext cx="2519362" cy="476250"/>
          </a:xfrm>
          <a:prstGeom prst="wedgeRoundRectCallout">
            <a:avLst>
              <a:gd name="adj1" fmla="val -45588"/>
              <a:gd name="adj2" fmla="val 143000"/>
              <a:gd name="adj3" fmla="val 16667"/>
            </a:avLst>
          </a:prstGeom>
          <a:solidFill>
            <a:srgbClr val="FFCC99"/>
          </a:solidFill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GB" sz="1400" dirty="0">
                <a:latin typeface="Arial" charset="0"/>
              </a:rPr>
              <a:t>Become an inspirational Geography teacher </a:t>
            </a:r>
          </a:p>
        </p:txBody>
      </p:sp>
      <p:sp>
        <p:nvSpPr>
          <p:cNvPr id="13332" name="AutoShape 20"/>
          <p:cNvSpPr>
            <a:spLocks noChangeArrowheads="1"/>
          </p:cNvSpPr>
          <p:nvPr/>
        </p:nvSpPr>
        <p:spPr bwMode="auto">
          <a:xfrm>
            <a:off x="7164388" y="4005263"/>
            <a:ext cx="1979612" cy="792162"/>
          </a:xfrm>
          <a:prstGeom prst="wedgeRoundRectCallout">
            <a:avLst>
              <a:gd name="adj1" fmla="val -60824"/>
              <a:gd name="adj2" fmla="val -44588"/>
              <a:gd name="adj3" fmla="val 16667"/>
            </a:avLst>
          </a:prstGeom>
          <a:solidFill>
            <a:srgbClr val="FFFF99"/>
          </a:solidFill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GB" sz="1400">
                <a:latin typeface="Arial" charset="0"/>
              </a:rPr>
              <a:t>Have a better idea of how to cope with difficult situations </a:t>
            </a:r>
          </a:p>
        </p:txBody>
      </p:sp>
      <p:sp>
        <p:nvSpPr>
          <p:cNvPr id="13334" name="AutoShape 22"/>
          <p:cNvSpPr>
            <a:spLocks noChangeArrowheads="1"/>
          </p:cNvSpPr>
          <p:nvPr/>
        </p:nvSpPr>
        <p:spPr bwMode="auto">
          <a:xfrm>
            <a:off x="0" y="1989138"/>
            <a:ext cx="1979613" cy="935037"/>
          </a:xfrm>
          <a:prstGeom prst="wedgeRoundRectCallout">
            <a:avLst>
              <a:gd name="adj1" fmla="val 63153"/>
              <a:gd name="adj2" fmla="val -17574"/>
              <a:gd name="adj3" fmla="val 16667"/>
            </a:avLst>
          </a:prstGeom>
          <a:solidFill>
            <a:srgbClr val="FF9999"/>
          </a:solidFill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GB" sz="1400" dirty="0">
                <a:latin typeface="Arial" charset="0"/>
              </a:rPr>
              <a:t>To be able to brush off the bad days and learn positively from them </a:t>
            </a:r>
          </a:p>
        </p:txBody>
      </p:sp>
      <p:sp>
        <p:nvSpPr>
          <p:cNvPr id="13335" name="AutoShape 23"/>
          <p:cNvSpPr>
            <a:spLocks noChangeArrowheads="1"/>
          </p:cNvSpPr>
          <p:nvPr/>
        </p:nvSpPr>
        <p:spPr bwMode="auto">
          <a:xfrm>
            <a:off x="6443663" y="1052513"/>
            <a:ext cx="2519362" cy="476250"/>
          </a:xfrm>
          <a:prstGeom prst="wedgeRoundRectCallout">
            <a:avLst>
              <a:gd name="adj1" fmla="val -34560"/>
              <a:gd name="adj2" fmla="val 80000"/>
              <a:gd name="adj3" fmla="val 16667"/>
            </a:avLst>
          </a:prstGeom>
          <a:solidFill>
            <a:srgbClr val="FFCCFF"/>
          </a:solidFill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GB" sz="1400" dirty="0">
                <a:latin typeface="Arial" charset="0"/>
              </a:rPr>
              <a:t>Organised and confident in the classroom</a:t>
            </a:r>
          </a:p>
        </p:txBody>
      </p:sp>
      <p:sp>
        <p:nvSpPr>
          <p:cNvPr id="13336" name="AutoShape 24"/>
          <p:cNvSpPr>
            <a:spLocks noChangeArrowheads="1"/>
          </p:cNvSpPr>
          <p:nvPr/>
        </p:nvSpPr>
        <p:spPr bwMode="auto">
          <a:xfrm>
            <a:off x="179388" y="620713"/>
            <a:ext cx="2808287" cy="476250"/>
          </a:xfrm>
          <a:prstGeom prst="wedgeRoundRectCallout">
            <a:avLst>
              <a:gd name="adj1" fmla="val 61134"/>
              <a:gd name="adj2" fmla="val -333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GB" sz="1400">
                <a:latin typeface="Arial" charset="0"/>
              </a:rPr>
              <a:t>To increase my knowledge of how children learn</a:t>
            </a:r>
          </a:p>
        </p:txBody>
      </p:sp>
      <p:sp>
        <p:nvSpPr>
          <p:cNvPr id="13337" name="AutoShape 25"/>
          <p:cNvSpPr>
            <a:spLocks noChangeArrowheads="1"/>
          </p:cNvSpPr>
          <p:nvPr/>
        </p:nvSpPr>
        <p:spPr bwMode="auto">
          <a:xfrm>
            <a:off x="6156325" y="5373688"/>
            <a:ext cx="2808288" cy="503237"/>
          </a:xfrm>
          <a:prstGeom prst="wedgeRoundRectCallout">
            <a:avLst>
              <a:gd name="adj1" fmla="val -16083"/>
              <a:gd name="adj2" fmla="val -92273"/>
              <a:gd name="adj3" fmla="val 16667"/>
            </a:avLst>
          </a:prstGeom>
          <a:solidFill>
            <a:schemeClr val="bg2"/>
          </a:solidFill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GB" sz="1400" dirty="0">
                <a:latin typeface="Arial" charset="0"/>
              </a:rPr>
              <a:t>To feel like I am improving &amp; see progression</a:t>
            </a:r>
          </a:p>
        </p:txBody>
      </p:sp>
      <p:sp>
        <p:nvSpPr>
          <p:cNvPr id="13338" name="AutoShape 26"/>
          <p:cNvSpPr>
            <a:spLocks noChangeArrowheads="1"/>
          </p:cNvSpPr>
          <p:nvPr/>
        </p:nvSpPr>
        <p:spPr bwMode="auto">
          <a:xfrm>
            <a:off x="7164388" y="1916113"/>
            <a:ext cx="1979612" cy="719137"/>
          </a:xfrm>
          <a:prstGeom prst="wedgeRoundRectCallout">
            <a:avLst>
              <a:gd name="adj1" fmla="val -70449"/>
              <a:gd name="adj2" fmla="val -27926"/>
              <a:gd name="adj3" fmla="val 16667"/>
            </a:avLst>
          </a:prstGeom>
          <a:solidFill>
            <a:srgbClr val="99FFCC"/>
          </a:solidFill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GB" sz="1400">
                <a:latin typeface="Arial" charset="0"/>
              </a:rPr>
              <a:t>To be effortlessly confident in front of a class</a:t>
            </a:r>
          </a:p>
        </p:txBody>
      </p:sp>
      <p:sp>
        <p:nvSpPr>
          <p:cNvPr id="4122" name="TextBox 25"/>
          <p:cNvSpPr txBox="1">
            <a:spLocks noChangeArrowheads="1"/>
          </p:cNvSpPr>
          <p:nvPr/>
        </p:nvSpPr>
        <p:spPr bwMode="auto">
          <a:xfrm>
            <a:off x="3000375" y="2286000"/>
            <a:ext cx="357188" cy="4000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123" name="TextBox 26"/>
          <p:cNvSpPr txBox="1">
            <a:spLocks noChangeArrowheads="1"/>
          </p:cNvSpPr>
          <p:nvPr/>
        </p:nvSpPr>
        <p:spPr bwMode="auto">
          <a:xfrm>
            <a:off x="4286250" y="2071688"/>
            <a:ext cx="357188" cy="4000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124" name="TextBox 27"/>
          <p:cNvSpPr txBox="1">
            <a:spLocks noChangeArrowheads="1"/>
          </p:cNvSpPr>
          <p:nvPr/>
        </p:nvSpPr>
        <p:spPr bwMode="auto">
          <a:xfrm>
            <a:off x="5572125" y="2500313"/>
            <a:ext cx="500063" cy="4000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4125" name="TextBox 28"/>
          <p:cNvSpPr txBox="1">
            <a:spLocks noChangeArrowheads="1"/>
          </p:cNvSpPr>
          <p:nvPr/>
        </p:nvSpPr>
        <p:spPr bwMode="auto">
          <a:xfrm>
            <a:off x="5429250" y="4143375"/>
            <a:ext cx="357188" cy="4000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126" name="TextBox 29"/>
          <p:cNvSpPr txBox="1">
            <a:spLocks noChangeArrowheads="1"/>
          </p:cNvSpPr>
          <p:nvPr/>
        </p:nvSpPr>
        <p:spPr bwMode="auto">
          <a:xfrm>
            <a:off x="5786438" y="3357563"/>
            <a:ext cx="357187" cy="4000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6027003"/>
            <a:ext cx="3214678" cy="83099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Stage 1:   </a:t>
            </a:r>
            <a:r>
              <a:rPr lang="en-GB" sz="2400" dirty="0" smtClean="0">
                <a:solidFill>
                  <a:schemeClr val="bg1"/>
                </a:solidFill>
              </a:rPr>
              <a:t>Personal objectives for PGCE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endParaRPr lang="en-GB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</a:t>
            </a:r>
            <a:r>
              <a:rPr lang="en-GB" dirty="0" smtClean="0"/>
              <a:t>3 – in focus 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28750" y="1428750"/>
          <a:ext cx="7497763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4414" y="1397000"/>
          <a:ext cx="7715304" cy="5136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3857652"/>
              </a:tblGrid>
              <a:tr h="77787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Reported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/>
                        <a:t>key experiences related to 8 aspects model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Interpretation of emerging themes </a:t>
                      </a:r>
                      <a:endParaRPr lang="en-GB" sz="2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111642">
                <a:tc>
                  <a:txBody>
                    <a:bodyPr/>
                    <a:lstStyle/>
                    <a:p>
                      <a:pPr lvl="0"/>
                      <a:r>
                        <a:rPr lang="en-GB" sz="2000" dirty="0" smtClean="0"/>
                        <a:t>Undertaking the core tasks of a teacher (planning,  teaching,  assessing, differentiating) </a:t>
                      </a:r>
                    </a:p>
                    <a:p>
                      <a:pPr lvl="0"/>
                      <a:endParaRPr lang="en-GB" sz="2000" dirty="0" smtClean="0"/>
                    </a:p>
                    <a:p>
                      <a:pPr lvl="0"/>
                      <a:r>
                        <a:rPr lang="en-GB" sz="2000" dirty="0" smtClean="0"/>
                        <a:t>Working with others; peers and mentors</a:t>
                      </a:r>
                    </a:p>
                    <a:p>
                      <a:pPr lvl="0"/>
                      <a:endParaRPr lang="en-GB" sz="2000" dirty="0" smtClean="0"/>
                    </a:p>
                    <a:p>
                      <a:pPr lvl="0"/>
                      <a:r>
                        <a:rPr lang="en-GB" sz="2000" dirty="0" smtClean="0"/>
                        <a:t>Feedback from others  </a:t>
                      </a:r>
                    </a:p>
                    <a:p>
                      <a:pPr lvl="0"/>
                      <a:endParaRPr lang="en-GB" sz="2000" dirty="0" smtClean="0"/>
                    </a:p>
                    <a:p>
                      <a:pPr lvl="0"/>
                      <a:r>
                        <a:rPr lang="en-GB" sz="2000" dirty="0" smtClean="0"/>
                        <a:t>Self-reviewing &amp; enquiry processes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Students respond</a:t>
                      </a:r>
                      <a:r>
                        <a:rPr lang="en-GB" sz="2000" baseline="0" dirty="0" smtClean="0"/>
                        <a:t> positively to ‘g</a:t>
                      </a:r>
                      <a:r>
                        <a:rPr lang="en-GB" sz="2000" dirty="0" smtClean="0"/>
                        <a:t>etting on with</a:t>
                      </a:r>
                      <a:r>
                        <a:rPr lang="en-GB" sz="2000" baseline="0" dirty="0" smtClean="0"/>
                        <a:t> the job’ and start to </a:t>
                      </a:r>
                      <a:r>
                        <a:rPr lang="en-GB" sz="2000" baseline="0" dirty="0" err="1" smtClean="0"/>
                        <a:t>problematise</a:t>
                      </a:r>
                      <a:r>
                        <a:rPr lang="en-GB" sz="2000" baseline="0" dirty="0" smtClean="0"/>
                        <a:t> the role of teacher</a:t>
                      </a:r>
                      <a:endParaRPr lang="en-GB" sz="2000" dirty="0" smtClean="0"/>
                    </a:p>
                    <a:p>
                      <a:endParaRPr lang="en-GB" sz="2000" dirty="0" smtClean="0"/>
                    </a:p>
                    <a:p>
                      <a:r>
                        <a:rPr lang="en-GB" sz="2000" dirty="0" smtClean="0"/>
                        <a:t>Significance</a:t>
                      </a:r>
                      <a:r>
                        <a:rPr lang="en-GB" sz="2000" baseline="0" dirty="0" smtClean="0"/>
                        <a:t> of routines (such as mentor meetings, reflective training journals)</a:t>
                      </a:r>
                    </a:p>
                    <a:p>
                      <a:endParaRPr lang="en-GB" sz="2000" baseline="0" dirty="0" smtClean="0"/>
                    </a:p>
                    <a:p>
                      <a:r>
                        <a:rPr lang="en-GB" sz="2000" baseline="0" dirty="0" smtClean="0"/>
                        <a:t>Meeting the challenge of </a:t>
                      </a:r>
                      <a:r>
                        <a:rPr lang="en-GB" sz="2000" baseline="0" dirty="0" err="1" smtClean="0"/>
                        <a:t>M.level</a:t>
                      </a:r>
                      <a:r>
                        <a:rPr lang="en-GB" sz="2000" baseline="0" dirty="0" smtClean="0"/>
                        <a:t> enquiries</a:t>
                      </a:r>
                    </a:p>
                    <a:p>
                      <a:endParaRPr lang="en-GB" sz="2000" baseline="0" dirty="0" smtClean="0"/>
                    </a:p>
                    <a:p>
                      <a:r>
                        <a:rPr lang="en-GB" sz="2000" baseline="0" dirty="0" smtClean="0"/>
                        <a:t>The importance of feedback loops (from pupil learning, mentoring, self-evaluation) and taking action </a:t>
                      </a:r>
                      <a:endParaRPr lang="en-GB" sz="20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500694" y="285728"/>
            <a:ext cx="3428992" cy="83099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Stage 2: 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Review of first placement </a:t>
            </a:r>
            <a:endParaRPr lang="en-GB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</a:t>
            </a:r>
            <a:r>
              <a:rPr lang="en-GB" dirty="0" smtClean="0"/>
              <a:t>3 – in focus 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28750" y="1428750"/>
          <a:ext cx="7497763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8"/>
          <p:cNvSpPr txBox="1">
            <a:spLocks noChangeArrowheads="1"/>
          </p:cNvSpPr>
          <p:nvPr/>
        </p:nvSpPr>
        <p:spPr bwMode="auto">
          <a:xfrm>
            <a:off x="357158" y="1000108"/>
            <a:ext cx="1655763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 dirty="0">
                <a:cs typeface="Arial" charset="0"/>
              </a:rPr>
              <a:t>Development of reflective attitudes and </a:t>
            </a:r>
            <a:r>
              <a:rPr lang="en-GB" sz="1200" dirty="0" smtClean="0">
                <a:cs typeface="Arial" charset="0"/>
              </a:rPr>
              <a:t>skills (13)</a:t>
            </a:r>
            <a:endParaRPr lang="en-GB" sz="1200" dirty="0">
              <a:cs typeface="Arial" charset="0"/>
            </a:endParaRP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3500430" y="142852"/>
            <a:ext cx="1584325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 dirty="0">
                <a:cs typeface="Arial" charset="0"/>
              </a:rPr>
              <a:t>Understanding of, and ability to focus on, the ‘significant others’, in this case the </a:t>
            </a:r>
            <a:r>
              <a:rPr lang="en-GB" sz="1200" dirty="0" smtClean="0">
                <a:cs typeface="Arial" charset="0"/>
              </a:rPr>
              <a:t>students (9)</a:t>
            </a:r>
            <a:endParaRPr lang="en-GB" sz="1200" dirty="0">
              <a:cs typeface="Arial" charset="0"/>
            </a:endParaRP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6715140" y="1071546"/>
            <a:ext cx="1368425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 dirty="0">
                <a:cs typeface="Arial" charset="0"/>
              </a:rPr>
              <a:t>Acquiring professional confidence and </a:t>
            </a:r>
            <a:r>
              <a:rPr lang="en-GB" sz="1200" dirty="0" smtClean="0">
                <a:cs typeface="Arial" charset="0"/>
              </a:rPr>
              <a:t>identity (14)</a:t>
            </a:r>
            <a:endParaRPr lang="en-GB" sz="1200" dirty="0">
              <a:cs typeface="Arial" charset="0"/>
            </a:endParaRPr>
          </a:p>
        </p:txBody>
      </p:sp>
      <p:sp>
        <p:nvSpPr>
          <p:cNvPr id="8" name="Text Box 24"/>
          <p:cNvSpPr txBox="1">
            <a:spLocks noChangeArrowheads="1"/>
          </p:cNvSpPr>
          <p:nvPr/>
        </p:nvSpPr>
        <p:spPr bwMode="auto">
          <a:xfrm>
            <a:off x="7072330" y="3429000"/>
            <a:ext cx="1516059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 dirty="0">
                <a:cs typeface="Arial" charset="0"/>
              </a:rPr>
              <a:t>Willingness &amp; ability to take action to develop own practice and solve problems </a:t>
            </a:r>
            <a:r>
              <a:rPr lang="en-GB" sz="1200" dirty="0" smtClean="0">
                <a:cs typeface="Arial" charset="0"/>
              </a:rPr>
              <a:t> (6)</a:t>
            </a:r>
            <a:endParaRPr lang="en-GB" sz="1200" dirty="0">
              <a:cs typeface="Arial" charset="0"/>
            </a:endParaRPr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6072198" y="5572140"/>
            <a:ext cx="1871663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 dirty="0">
                <a:cs typeface="Arial" charset="0"/>
              </a:rPr>
              <a:t>Ability to evaluate own </a:t>
            </a:r>
            <a:r>
              <a:rPr lang="en-GB" sz="1200" dirty="0" smtClean="0">
                <a:cs typeface="Arial" charset="0"/>
              </a:rPr>
              <a:t>practice (13)</a:t>
            </a:r>
            <a:endParaRPr lang="en-GB" sz="1200" dirty="0">
              <a:cs typeface="Arial" charset="0"/>
            </a:endParaRPr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142844" y="3357562"/>
            <a:ext cx="1500198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 dirty="0">
                <a:cs typeface="Arial" charset="0"/>
              </a:rPr>
              <a:t>Critical ‘user’ engagement with relevant theory, research and </a:t>
            </a:r>
            <a:r>
              <a:rPr lang="en-GB" sz="1200" dirty="0" smtClean="0">
                <a:cs typeface="Arial" charset="0"/>
              </a:rPr>
              <a:t>policy (6)</a:t>
            </a:r>
            <a:endParaRPr lang="en-GB" sz="1200" dirty="0">
              <a:cs typeface="Arial" charset="0"/>
            </a:endParaRPr>
          </a:p>
        </p:txBody>
      </p:sp>
      <p:sp>
        <p:nvSpPr>
          <p:cNvPr id="11" name="Text Box 26"/>
          <p:cNvSpPr txBox="1">
            <a:spLocks noChangeArrowheads="1"/>
          </p:cNvSpPr>
          <p:nvPr/>
        </p:nvSpPr>
        <p:spPr bwMode="auto">
          <a:xfrm>
            <a:off x="3714744" y="5643578"/>
            <a:ext cx="1368425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 dirty="0">
                <a:cs typeface="Arial" charset="0"/>
              </a:rPr>
              <a:t>Understanding of how ‘practice’ evidence can be collected and analysed </a:t>
            </a:r>
            <a:r>
              <a:rPr lang="en-GB" sz="1200" dirty="0" smtClean="0">
                <a:cs typeface="Arial" charset="0"/>
              </a:rPr>
              <a:t>(8)</a:t>
            </a:r>
            <a:endParaRPr lang="en-GB" sz="1200" dirty="0">
              <a:cs typeface="Arial" charset="0"/>
            </a:endParaRP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1285852" y="4786322"/>
            <a:ext cx="1643074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 dirty="0">
                <a:cs typeface="Arial" charset="0"/>
              </a:rPr>
              <a:t>Constructive engagement in professional dialogue with other </a:t>
            </a:r>
            <a:r>
              <a:rPr lang="en-GB" sz="1200" dirty="0" smtClean="0">
                <a:cs typeface="Arial" charset="0"/>
              </a:rPr>
              <a:t>practitioners (9)</a:t>
            </a:r>
            <a:endParaRPr lang="en-GB" sz="1200" dirty="0">
              <a:cs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143108" y="642918"/>
            <a:ext cx="1285884" cy="500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43108" y="1428736"/>
            <a:ext cx="4286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43108" y="1500174"/>
            <a:ext cx="4286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143108" y="1643050"/>
            <a:ext cx="5429288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928794" y="1714488"/>
            <a:ext cx="5072098" cy="37862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785918" y="1714488"/>
            <a:ext cx="5072098" cy="37862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321438" y="2536024"/>
            <a:ext cx="1571636" cy="71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1035819" y="2250273"/>
            <a:ext cx="3714776" cy="2643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1107257" y="2250273"/>
            <a:ext cx="3714776" cy="2643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250001" y="2893215"/>
            <a:ext cx="3000396" cy="6429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321439" y="2893215"/>
            <a:ext cx="3000396" cy="6429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6200000" flipH="1">
            <a:off x="464315" y="2893215"/>
            <a:ext cx="3000396" cy="6429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H="1">
            <a:off x="392877" y="2893215"/>
            <a:ext cx="3000396" cy="6429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43504" y="428604"/>
            <a:ext cx="2071702" cy="6429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143504" y="500042"/>
            <a:ext cx="1643074" cy="500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14942" y="642918"/>
            <a:ext cx="1428760" cy="4286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 flipH="1">
            <a:off x="3786182" y="2000240"/>
            <a:ext cx="4357718" cy="2643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 flipV="1">
            <a:off x="1214414" y="1142984"/>
            <a:ext cx="2286016" cy="21431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2107389" y="2964653"/>
            <a:ext cx="4286280" cy="6429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1357290" y="2285992"/>
            <a:ext cx="3571900" cy="12858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7" idx="2"/>
          </p:cNvCxnSpPr>
          <p:nvPr/>
        </p:nvCxnSpPr>
        <p:spPr>
          <a:xfrm rot="16200000" flipH="1">
            <a:off x="6972679" y="2329216"/>
            <a:ext cx="1455018" cy="6016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6200000" flipH="1">
            <a:off x="6798415" y="2345594"/>
            <a:ext cx="1578130" cy="6016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4786314" y="3714752"/>
            <a:ext cx="3571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4857752" y="3714752"/>
            <a:ext cx="3571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4929190" y="3714752"/>
            <a:ext cx="3571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0800000" flipV="1">
            <a:off x="1785918" y="1643050"/>
            <a:ext cx="4643470" cy="1857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10800000" flipV="1">
            <a:off x="1785918" y="1714488"/>
            <a:ext cx="4643470" cy="1857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0800000" flipV="1">
            <a:off x="2928926" y="1857364"/>
            <a:ext cx="3500462" cy="2857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0800000" flipV="1">
            <a:off x="3000364" y="1928802"/>
            <a:ext cx="3500462" cy="2857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>
            <a:off x="7108049" y="4893479"/>
            <a:ext cx="1000132" cy="357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7179487" y="4893479"/>
            <a:ext cx="1000132" cy="357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0800000">
            <a:off x="1785918" y="3786190"/>
            <a:ext cx="5214974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0800000">
            <a:off x="5143504" y="5572140"/>
            <a:ext cx="8572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0800000">
            <a:off x="5143504" y="5643578"/>
            <a:ext cx="8572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0800000">
            <a:off x="5143504" y="5715016"/>
            <a:ext cx="8572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10800000">
            <a:off x="5143504" y="5786454"/>
            <a:ext cx="8572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000364" y="4857760"/>
            <a:ext cx="3000396" cy="6429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1785918" y="3857628"/>
            <a:ext cx="2286016" cy="1571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3000364" y="5357826"/>
            <a:ext cx="642942" cy="357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0" y="5842337"/>
            <a:ext cx="3428992" cy="101566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Stage 3:</a:t>
            </a:r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Relationships between aspects of professional learning 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8"/>
          <p:cNvSpPr txBox="1">
            <a:spLocks noChangeArrowheads="1"/>
          </p:cNvSpPr>
          <p:nvPr/>
        </p:nvSpPr>
        <p:spPr bwMode="auto">
          <a:xfrm>
            <a:off x="2071670" y="1142984"/>
            <a:ext cx="1798639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cs typeface="Arial" charset="0"/>
              </a:rPr>
              <a:t>Development of reflective attitudes and </a:t>
            </a:r>
            <a:r>
              <a:rPr lang="en-GB" sz="1600" dirty="0" smtClean="0">
                <a:cs typeface="Arial" charset="0"/>
              </a:rPr>
              <a:t>skills (13)</a:t>
            </a:r>
            <a:endParaRPr lang="en-GB" sz="1600" dirty="0">
              <a:cs typeface="Arial" charset="0"/>
            </a:endParaRP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4286248" y="571480"/>
            <a:ext cx="1797053" cy="10772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cs typeface="Arial" charset="0"/>
              </a:rPr>
              <a:t>Acquiring professional confidence and </a:t>
            </a:r>
            <a:r>
              <a:rPr lang="en-GB" sz="1600" dirty="0" smtClean="0">
                <a:cs typeface="Arial" charset="0"/>
              </a:rPr>
              <a:t>identity (14)</a:t>
            </a:r>
            <a:endParaRPr lang="en-GB" sz="1600" dirty="0">
              <a:cs typeface="Arial" charset="0"/>
            </a:endParaRP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643702" y="1214422"/>
            <a:ext cx="1871663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cs typeface="Arial" charset="0"/>
              </a:rPr>
              <a:t>Ability to evaluate own </a:t>
            </a:r>
            <a:r>
              <a:rPr lang="en-GB" sz="1600" dirty="0" smtClean="0">
                <a:cs typeface="Arial" charset="0"/>
              </a:rPr>
              <a:t>practice (13)</a:t>
            </a:r>
            <a:endParaRPr lang="en-GB" sz="1600" dirty="0">
              <a:cs typeface="Arial" charset="0"/>
            </a:endParaRPr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2071670" y="2714620"/>
            <a:ext cx="2000264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cs typeface="Arial" charset="0"/>
              </a:rPr>
              <a:t>Constructive engagement in professional dialogue with other </a:t>
            </a:r>
            <a:r>
              <a:rPr lang="en-GB" sz="1600" dirty="0" smtClean="0">
                <a:cs typeface="Arial" charset="0"/>
              </a:rPr>
              <a:t>practitioners (9)</a:t>
            </a:r>
            <a:endParaRPr lang="en-GB" sz="1600" dirty="0">
              <a:cs typeface="Arial" charset="0"/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6643702" y="2714620"/>
            <a:ext cx="1928826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cs typeface="Arial" charset="0"/>
              </a:rPr>
              <a:t>Understanding of, and ability to focus on, the ‘significant others’, in this case the </a:t>
            </a:r>
            <a:r>
              <a:rPr lang="en-GB" sz="1600" dirty="0" smtClean="0">
                <a:cs typeface="Arial" charset="0"/>
              </a:rPr>
              <a:t>students (9)</a:t>
            </a:r>
            <a:endParaRPr lang="en-GB" sz="1600" dirty="0">
              <a:cs typeface="Arial" charset="0"/>
            </a:endParaRPr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4357686" y="3214686"/>
            <a:ext cx="1797053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cs typeface="Arial" charset="0"/>
              </a:rPr>
              <a:t>Understanding of how ‘practice’ evidence can be collected and analysed </a:t>
            </a:r>
            <a:r>
              <a:rPr lang="en-GB" sz="1600" dirty="0" smtClean="0">
                <a:cs typeface="Arial" charset="0"/>
              </a:rPr>
              <a:t>(8)</a:t>
            </a:r>
            <a:endParaRPr lang="en-GB" sz="1600" dirty="0">
              <a:cs typeface="Arial" charset="0"/>
            </a:endParaRPr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6215074" y="4786322"/>
            <a:ext cx="2159001" cy="10772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cs typeface="Arial" charset="0"/>
              </a:rPr>
              <a:t>Willingness &amp; ability to take action to develop own practice and solve problems </a:t>
            </a:r>
            <a:r>
              <a:rPr lang="en-GB" sz="1600" dirty="0" smtClean="0">
                <a:cs typeface="Arial" charset="0"/>
              </a:rPr>
              <a:t> (6)</a:t>
            </a:r>
            <a:endParaRPr lang="en-GB" sz="1600" dirty="0">
              <a:cs typeface="Arial" charset="0"/>
            </a:endParaRPr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2143108" y="4857760"/>
            <a:ext cx="2071702" cy="10772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cs typeface="Arial" charset="0"/>
              </a:rPr>
              <a:t>Critical ‘user’ engagement with relevant theory, research and </a:t>
            </a:r>
            <a:r>
              <a:rPr lang="en-GB" sz="1600" dirty="0" smtClean="0">
                <a:cs typeface="Arial" charset="0"/>
              </a:rPr>
              <a:t>policy (6)</a:t>
            </a:r>
            <a:endParaRPr lang="en-GB" sz="1600" dirty="0">
              <a:cs typeface="Arial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-927932" y="3356768"/>
            <a:ext cx="542928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6200000">
            <a:off x="-830886" y="3601522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Number of links made to other aspects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6215082"/>
            <a:ext cx="6858016" cy="40011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Stage 3: Relationships </a:t>
            </a:r>
            <a:r>
              <a:rPr lang="en-GB" sz="2000" dirty="0" smtClean="0">
                <a:solidFill>
                  <a:schemeClr val="bg1"/>
                </a:solidFill>
              </a:rPr>
              <a:t>between aspects of professional learning 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715437" cy="5694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266"/>
                <a:gridCol w="2021988"/>
                <a:gridCol w="4741183"/>
              </a:tblGrid>
              <a:tr h="374434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Examples of strongly related aspects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Student comment</a:t>
                      </a:r>
                      <a:endParaRPr lang="en-GB" dirty="0"/>
                    </a:p>
                  </a:txBody>
                  <a:tcPr/>
                </a:tc>
              </a:tr>
              <a:tr h="1778560">
                <a:tc>
                  <a:txBody>
                    <a:bodyPr/>
                    <a:lstStyle/>
                    <a:p>
                      <a:pPr lvl="0"/>
                      <a:r>
                        <a:rPr lang="en-GB" dirty="0" smtClean="0"/>
                        <a:t>Ability to evaluate own practice 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Understanding of how ‘practice’ evidence can be collected and analysed 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Having evidence to evaluate has provided better evaluations and has helped provide evidence for reflection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497735">
                <a:tc>
                  <a:txBody>
                    <a:bodyPr/>
                    <a:lstStyle/>
                    <a:p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Constructive engagement in professional dialogue with other practitioners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Development of reflective attitudes and skills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 reflecting on own practice we start to see good aspects of practice in others.  This promotes dialogue between practitioners.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1778560">
                <a:tc>
                  <a:txBody>
                    <a:bodyPr/>
                    <a:lstStyle/>
                    <a:p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Acquiring professional confidence and identity 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Understanding of, and ability to focus on, the ‘significant others’, in this case the students 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first placement </a:t>
                      </a:r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 are mostly focussed on yourself as a teacher and developing your professional identity, but in the Long Placement you have more of an idea of yourself as a teacher so you plan for the students more and take them into account increasingly in your lesson.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571604" y="214290"/>
            <a:ext cx="6858016" cy="40011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Stage 3: Relationships </a:t>
            </a:r>
            <a:r>
              <a:rPr lang="en-GB" sz="2000" dirty="0" smtClean="0">
                <a:solidFill>
                  <a:schemeClr val="bg1"/>
                </a:solidFill>
              </a:rPr>
              <a:t>between aspects of professional learning 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Thinking about professional learning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 smtClean="0"/>
              <a:t>Eraut</a:t>
            </a:r>
            <a:r>
              <a:rPr lang="en-GB" sz="2400" dirty="0" smtClean="0"/>
              <a:t> (2007): </a:t>
            </a:r>
          </a:p>
          <a:p>
            <a:r>
              <a:rPr lang="en-GB" sz="2400" dirty="0" smtClean="0"/>
              <a:t>I</a:t>
            </a:r>
            <a:r>
              <a:rPr lang="en-GB" sz="2400" dirty="0" smtClean="0"/>
              <a:t>mportance </a:t>
            </a:r>
            <a:r>
              <a:rPr lang="en-GB" sz="2400" dirty="0" smtClean="0"/>
              <a:t>of informal learning: </a:t>
            </a:r>
            <a:r>
              <a:rPr lang="en-GB" sz="2400" dirty="0" smtClean="0"/>
              <a:t> asking </a:t>
            </a:r>
            <a:r>
              <a:rPr lang="en-GB" sz="2400" dirty="0" smtClean="0"/>
              <a:t>questions, getting information, locating resource people, listening and observing, reflecting, learning from mistakes, giving and receiving feedback and use of mediating artefacts. </a:t>
            </a:r>
          </a:p>
          <a:p>
            <a:endParaRPr lang="en-GB" sz="2400" dirty="0" smtClean="0"/>
          </a:p>
          <a:p>
            <a:r>
              <a:rPr lang="en-GB" sz="2400" dirty="0" smtClean="0"/>
              <a:t>Lave and Wenger (1991</a:t>
            </a:r>
            <a:r>
              <a:rPr lang="en-GB" sz="2400" dirty="0" smtClean="0"/>
              <a:t>):</a:t>
            </a:r>
          </a:p>
          <a:p>
            <a:r>
              <a:rPr lang="en-GB" sz="2400" dirty="0" smtClean="0"/>
              <a:t>Learning is </a:t>
            </a:r>
            <a:r>
              <a:rPr lang="en-GB" sz="2400" dirty="0" smtClean="0"/>
              <a:t>a function of the activity, context and culture in which it occurs. Learners, such as student teachers, thus become involved in a community of practice which embodies certain beliefs and behaviours.</a:t>
            </a:r>
            <a:endParaRPr lang="en-GB" sz="2400" dirty="0" smtClean="0"/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8 Aspects of Professional </a:t>
            </a:r>
            <a:r>
              <a:rPr lang="en-GB" dirty="0" smtClean="0"/>
              <a:t>L</a:t>
            </a:r>
            <a:r>
              <a:rPr lang="en-GB" dirty="0" smtClean="0"/>
              <a:t>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Starting to describe the ‘model’ as a tool (Wall et al., 2010)</a:t>
            </a:r>
          </a:p>
          <a:p>
            <a:endParaRPr lang="en-GB" dirty="0" smtClean="0"/>
          </a:p>
          <a:p>
            <a:r>
              <a:rPr lang="en-GB" dirty="0" smtClean="0"/>
              <a:t>Its function varies according to the intent of the user (tutor, individual student or group of students )  </a:t>
            </a:r>
          </a:p>
          <a:p>
            <a:endParaRPr lang="en-GB" dirty="0" smtClean="0"/>
          </a:p>
          <a:p>
            <a:r>
              <a:rPr lang="en-GB" dirty="0" smtClean="0"/>
              <a:t>Functions include: </a:t>
            </a:r>
          </a:p>
          <a:p>
            <a:pPr lvl="1"/>
            <a:r>
              <a:rPr lang="en-GB" dirty="0" smtClean="0"/>
              <a:t>teaching, interaction, feedback, framing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Our context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36 week </a:t>
            </a:r>
            <a:r>
              <a:rPr lang="en-GB" sz="2800" dirty="0" err="1" smtClean="0"/>
              <a:t>M.level</a:t>
            </a:r>
            <a:r>
              <a:rPr lang="en-GB" sz="2800" dirty="0" smtClean="0"/>
              <a:t> </a:t>
            </a:r>
            <a:r>
              <a:rPr lang="en-GB" sz="2800" dirty="0" smtClean="0"/>
              <a:t>PGCE:  </a:t>
            </a:r>
          </a:p>
          <a:p>
            <a:pPr lvl="1"/>
            <a:r>
              <a:rPr lang="en-GB" sz="2400" dirty="0" smtClean="0"/>
              <a:t>bridging practice, theory and research  </a:t>
            </a:r>
          </a:p>
          <a:p>
            <a:endParaRPr lang="en-GB" sz="2800" dirty="0" smtClean="0"/>
          </a:p>
          <a:p>
            <a:r>
              <a:rPr lang="en-GB" sz="2800" dirty="0" smtClean="0"/>
              <a:t>Students work towards QTS standards and </a:t>
            </a:r>
            <a:r>
              <a:rPr lang="en-GB" sz="2800" dirty="0" err="1" smtClean="0"/>
              <a:t>Ofsted</a:t>
            </a:r>
            <a:r>
              <a:rPr lang="en-GB" sz="2800" dirty="0" smtClean="0"/>
              <a:t> ITT grading: </a:t>
            </a:r>
          </a:p>
          <a:p>
            <a:pPr lvl="1"/>
            <a:r>
              <a:rPr lang="en-GB" sz="2400" dirty="0" smtClean="0"/>
              <a:t>tracking and evidencing standards  </a:t>
            </a:r>
          </a:p>
          <a:p>
            <a:endParaRPr lang="en-GB" sz="2800" dirty="0" smtClean="0"/>
          </a:p>
          <a:p>
            <a:r>
              <a:rPr lang="en-GB" sz="2800" dirty="0" smtClean="0"/>
              <a:t>TDA directives regarding ITT curriculum: </a:t>
            </a:r>
          </a:p>
          <a:p>
            <a:pPr lvl="1"/>
            <a:r>
              <a:rPr lang="en-GB" sz="2400" dirty="0" smtClean="0"/>
              <a:t>overcrowded programme, increasingly content heavy  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GB" sz="2000" dirty="0" err="1" smtClean="0"/>
              <a:t>Eraut</a:t>
            </a:r>
            <a:r>
              <a:rPr lang="en-GB" sz="2000" dirty="0" smtClean="0"/>
              <a:t>, M. (2007) Learning from other people in the workplace, </a:t>
            </a:r>
            <a:r>
              <a:rPr lang="en-GB" sz="2000" i="1" dirty="0" smtClean="0"/>
              <a:t>Oxford Review of Education,</a:t>
            </a:r>
            <a:r>
              <a:rPr lang="en-GB" sz="2000" dirty="0" smtClean="0"/>
              <a:t> Vol. 33 (4), pp. 403-422</a:t>
            </a:r>
            <a:r>
              <a:rPr lang="en-GB" sz="2000" dirty="0" smtClean="0"/>
              <a:t>.</a:t>
            </a: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Lave</a:t>
            </a:r>
            <a:r>
              <a:rPr lang="en-GB" sz="2000" dirty="0" smtClean="0"/>
              <a:t>, J. &amp; Wenger, W. (1991) </a:t>
            </a:r>
            <a:r>
              <a:rPr lang="en-GB" sz="2000" i="1" dirty="0" smtClean="0"/>
              <a:t>Situated learning. Legitimate peripheral participation,</a:t>
            </a:r>
            <a:r>
              <a:rPr lang="en-GB" sz="2000" dirty="0" smtClean="0"/>
              <a:t> Cambridge: Cambridge University Press.  </a:t>
            </a: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Wall</a:t>
            </a:r>
            <a:r>
              <a:rPr lang="en-GB" sz="2000" dirty="0" smtClean="0"/>
              <a:t>, K., Hall, E., Baumfield, V., Higgins, S., Rafferty, V., </a:t>
            </a:r>
            <a:r>
              <a:rPr lang="en-GB" sz="2000" dirty="0" err="1" smtClean="0"/>
              <a:t>Remedios</a:t>
            </a:r>
            <a:r>
              <a:rPr lang="en-GB" sz="2000" dirty="0" smtClean="0"/>
              <a:t>, R., Thomas, U., Tiplady, L., Towler, C. and Woolner, P. (2010</a:t>
            </a:r>
            <a:r>
              <a:rPr lang="en-GB" sz="2000" i="1" dirty="0" smtClean="0"/>
              <a:t>) Learning to Learn in Schools Phase 4 and Learning to Learn in Further Education,</a:t>
            </a:r>
            <a:r>
              <a:rPr lang="en-GB" sz="2000" dirty="0" smtClean="0"/>
              <a:t> Campaign for Learning: London</a:t>
            </a:r>
          </a:p>
          <a:p>
            <a:endParaRPr lang="en-GB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Our role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PGCE course tutors</a:t>
            </a:r>
          </a:p>
          <a:p>
            <a:endParaRPr lang="en-GB" dirty="0" smtClean="0"/>
          </a:p>
          <a:p>
            <a:r>
              <a:rPr lang="en-GB" dirty="0" smtClean="0"/>
              <a:t>Designing and managing the student experience</a:t>
            </a:r>
          </a:p>
          <a:p>
            <a:endParaRPr lang="en-GB" dirty="0" smtClean="0"/>
          </a:p>
          <a:p>
            <a:r>
              <a:rPr lang="en-GB" dirty="0" smtClean="0"/>
              <a:t>Working in partnership with school mentors and other subject tutors</a:t>
            </a:r>
          </a:p>
          <a:p>
            <a:endParaRPr lang="en-GB" dirty="0" smtClean="0"/>
          </a:p>
          <a:p>
            <a:r>
              <a:rPr lang="en-GB" dirty="0" smtClean="0"/>
              <a:t>Assessing student progress (professional and academic)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</a:t>
            </a:r>
            <a:r>
              <a:rPr lang="en-GB" dirty="0" smtClean="0"/>
              <a:t>focus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Focus on the professional learning journey; QTS as one element </a:t>
            </a:r>
          </a:p>
          <a:p>
            <a:endParaRPr lang="en-GB" sz="2400" dirty="0" smtClean="0"/>
          </a:p>
          <a:p>
            <a:r>
              <a:rPr lang="en-GB" sz="2400" dirty="0" smtClean="0"/>
              <a:t>Personalised professional learning within a common programme and partnership framework</a:t>
            </a:r>
          </a:p>
          <a:p>
            <a:endParaRPr lang="en-GB" sz="2400" dirty="0" smtClean="0"/>
          </a:p>
          <a:p>
            <a:r>
              <a:rPr lang="en-GB" sz="2400" dirty="0" err="1" smtClean="0"/>
              <a:t>M.level</a:t>
            </a:r>
            <a:r>
              <a:rPr lang="en-GB" sz="2400" dirty="0" smtClean="0"/>
              <a:t> assignments focusing on</a:t>
            </a:r>
          </a:p>
          <a:p>
            <a:pPr lvl="1"/>
            <a:r>
              <a:rPr lang="en-GB" sz="2000" dirty="0" smtClean="0"/>
              <a:t>Reflection on professional processes enabling a developing understanding of subject pedagogy </a:t>
            </a:r>
          </a:p>
          <a:p>
            <a:pPr lvl="1"/>
            <a:r>
              <a:rPr lang="en-GB" sz="2000" dirty="0" smtClean="0"/>
              <a:t>Development of practitioner enquiry approaches within the context of placement schools and own classroom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dilemma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to create coherence across the diverse demands and aspects of the PGCE</a:t>
            </a:r>
          </a:p>
          <a:p>
            <a:endParaRPr lang="en-GB" dirty="0" smtClean="0"/>
          </a:p>
          <a:p>
            <a:r>
              <a:rPr lang="en-GB" dirty="0" smtClean="0"/>
              <a:t>Looking for ‘sense-making tools’ which can allow students to find relationships between their practical experience, </a:t>
            </a:r>
            <a:r>
              <a:rPr lang="en-GB" dirty="0" smtClean="0"/>
              <a:t> their </a:t>
            </a:r>
            <a:r>
              <a:rPr lang="en-GB" dirty="0" smtClean="0"/>
              <a:t>reflection and the academic elements of the programme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Our 3 year enquiry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400" dirty="0" smtClean="0"/>
              <a:t>To develop a model of professional learning that is derived from evidence of the outcomes of professional learning experiences </a:t>
            </a:r>
          </a:p>
          <a:p>
            <a:pPr lvl="0"/>
            <a:endParaRPr lang="en-GB" sz="2400" dirty="0" smtClean="0"/>
          </a:p>
          <a:p>
            <a:pPr lvl="0"/>
            <a:r>
              <a:rPr lang="en-GB" sz="2400" dirty="0" smtClean="0"/>
              <a:t>To make this model accessible to student teachers so that it can be used as the basis of personal reflection and professional dialogue </a:t>
            </a:r>
          </a:p>
          <a:p>
            <a:pPr lvl="0"/>
            <a:endParaRPr lang="en-GB" sz="2400" dirty="0" smtClean="0"/>
          </a:p>
          <a:p>
            <a:pPr lvl="0"/>
            <a:r>
              <a:rPr lang="en-GB" sz="2400" dirty="0" smtClean="0"/>
              <a:t>To determine how and whether the model can be used as a pedagogic tool to stimulate greater student teachers’ </a:t>
            </a:r>
            <a:r>
              <a:rPr lang="en-GB" sz="2400" dirty="0" err="1" smtClean="0"/>
              <a:t>metacognitive</a:t>
            </a:r>
            <a:r>
              <a:rPr lang="en-GB" sz="2400" dirty="0" smtClean="0"/>
              <a:t> awareness of the processes and outcomes of their professional learning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1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Students reflected on their use of video-recording</a:t>
            </a:r>
          </a:p>
          <a:p>
            <a:endParaRPr lang="en-GB" dirty="0" smtClean="0"/>
          </a:p>
          <a:p>
            <a:r>
              <a:rPr lang="en-GB" dirty="0" smtClean="0"/>
              <a:t>Thematic </a:t>
            </a:r>
            <a:r>
              <a:rPr lang="en-GB" dirty="0" smtClean="0"/>
              <a:t>review of written questionnaire responses and assignments</a:t>
            </a:r>
          </a:p>
          <a:p>
            <a:endParaRPr lang="en-GB" dirty="0" smtClean="0"/>
          </a:p>
          <a:p>
            <a:r>
              <a:rPr lang="en-GB" dirty="0" smtClean="0"/>
              <a:t>Comments were </a:t>
            </a:r>
            <a:r>
              <a:rPr lang="en-GB" dirty="0" smtClean="0"/>
              <a:t>coded </a:t>
            </a:r>
            <a:r>
              <a:rPr lang="en-GB" dirty="0" smtClean="0"/>
              <a:t>and </a:t>
            </a:r>
            <a:r>
              <a:rPr lang="en-GB" dirty="0" smtClean="0"/>
              <a:t>categorised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Regularly occurring themes and relationships</a:t>
            </a:r>
          </a:p>
          <a:p>
            <a:endParaRPr lang="en-GB" dirty="0" smtClean="0"/>
          </a:p>
          <a:p>
            <a:r>
              <a:rPr lang="en-GB" dirty="0" smtClean="0"/>
              <a:t>Described a number of aspects of professional learning, as conceived by the student teachers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42852"/>
            <a:ext cx="8143932" cy="627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8 aspect model </a:t>
            </a:r>
            <a:r>
              <a:rPr lang="en-GB" sz="2400" dirty="0" smtClean="0"/>
              <a:t>offered to </a:t>
            </a:r>
            <a:r>
              <a:rPr lang="en-GB" sz="2400" dirty="0" smtClean="0"/>
              <a:t>students as </a:t>
            </a:r>
            <a:r>
              <a:rPr lang="en-GB" sz="2400" dirty="0" smtClean="0"/>
              <a:t>a means through which to reflect on their experiences during the </a:t>
            </a:r>
            <a:r>
              <a:rPr lang="en-GB" sz="2400" dirty="0" smtClean="0"/>
              <a:t>PGCE  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Students </a:t>
            </a:r>
            <a:r>
              <a:rPr lang="en-GB" sz="2400" dirty="0" smtClean="0"/>
              <a:t>produced two annotated diagrams </a:t>
            </a:r>
            <a:r>
              <a:rPr lang="en-GB" sz="2400" dirty="0" smtClean="0"/>
              <a:t>using model  - exemplified elements of their </a:t>
            </a:r>
            <a:r>
              <a:rPr lang="en-GB" sz="2400" dirty="0" smtClean="0"/>
              <a:t>experience </a:t>
            </a:r>
            <a:r>
              <a:rPr lang="en-GB" sz="2400" dirty="0" smtClean="0"/>
              <a:t>and considered its impact  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Diagrams used as the basis of one-to-one progress tutorials with the students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278</TotalTime>
  <Words>1419</Words>
  <Application>Microsoft Office PowerPoint</Application>
  <PresentationFormat>On-screen Show (4:3)</PresentationFormat>
  <Paragraphs>168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Aspects of professional learning;  a new framework for student reflection </vt:lpstr>
      <vt:lpstr>Our context </vt:lpstr>
      <vt:lpstr>Our role  </vt:lpstr>
      <vt:lpstr>Our focus</vt:lpstr>
      <vt:lpstr>Our dilemma</vt:lpstr>
      <vt:lpstr>Our 3 year enquiry</vt:lpstr>
      <vt:lpstr>Year 1 </vt:lpstr>
      <vt:lpstr>Slide 8</vt:lpstr>
      <vt:lpstr>Year 2</vt:lpstr>
      <vt:lpstr>Year 3 – in focus </vt:lpstr>
      <vt:lpstr>Slide 11</vt:lpstr>
      <vt:lpstr>Year 3 – in focus </vt:lpstr>
      <vt:lpstr>Slide 13</vt:lpstr>
      <vt:lpstr>Year 3 – in focus </vt:lpstr>
      <vt:lpstr>Slide 15</vt:lpstr>
      <vt:lpstr>Slide 16</vt:lpstr>
      <vt:lpstr>Slide 17</vt:lpstr>
      <vt:lpstr>Thinking about professional learning </vt:lpstr>
      <vt:lpstr>8 Aspects of Professional Learning</vt:lpstr>
      <vt:lpstr>References </vt:lpstr>
    </vt:vector>
  </TitlesOfParts>
  <Company>Newcastle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Aspects of professional learning;  a new framework for student reflection </dc:title>
  <dc:creator>ISS</dc:creator>
  <cp:lastModifiedBy>nrml3</cp:lastModifiedBy>
  <cp:revision>47</cp:revision>
  <dcterms:created xsi:type="dcterms:W3CDTF">2010-05-10T06:20:42Z</dcterms:created>
  <dcterms:modified xsi:type="dcterms:W3CDTF">2010-05-13T20:52:34Z</dcterms:modified>
</cp:coreProperties>
</file>