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56" r:id="rId3"/>
    <p:sldId id="266" r:id="rId4"/>
    <p:sldId id="268" r:id="rId5"/>
    <p:sldId id="259" r:id="rId6"/>
    <p:sldId id="262" r:id="rId7"/>
    <p:sldId id="267" r:id="rId8"/>
    <p:sldId id="265" r:id="rId9"/>
    <p:sldId id="272" r:id="rId10"/>
    <p:sldId id="269" r:id="rId11"/>
    <p:sldId id="270" r:id="rId12"/>
    <p:sldId id="273" r:id="rId13"/>
    <p:sldId id="274" r:id="rId14"/>
    <p:sldId id="275" r:id="rId15"/>
    <p:sldId id="276" r:id="rId16"/>
    <p:sldId id="277" r:id="rId17"/>
    <p:sldId id="264" r:id="rId18"/>
    <p:sldId id="25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0000" autoAdjust="0"/>
  </p:normalViewPr>
  <p:slideViewPr>
    <p:cSldViewPr>
      <p:cViewPr varScale="1">
        <p:scale>
          <a:sx n="39" d="100"/>
          <a:sy n="39" d="100"/>
        </p:scale>
        <p:origin x="-141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6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E28AF7-B99A-42E6-B0C8-C3AFA73B52A4}" type="datetimeFigureOut">
              <a:rPr lang="en-GB" smtClean="0"/>
              <a:pPr/>
              <a:t>20/05/2011</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E11994-711A-4AC7-9860-7D5C81917170}"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Go through</a:t>
            </a:r>
            <a:r>
              <a:rPr lang="en-GB" baseline="0" dirty="0" smtClean="0"/>
              <a:t> history-</a:t>
            </a:r>
          </a:p>
          <a:p>
            <a:pPr marL="228600" indent="-228600">
              <a:buAutoNum type="arabicPeriod"/>
            </a:pPr>
            <a:r>
              <a:rPr lang="en-GB" baseline="0" dirty="0" smtClean="0"/>
              <a:t>Running up to revalidation and a desire to underpin our thinking with theory</a:t>
            </a:r>
          </a:p>
          <a:p>
            <a:pPr marL="228600" indent="-228600">
              <a:buAutoNum type="arabicPeriod"/>
            </a:pPr>
            <a:r>
              <a:rPr lang="en-GB" baseline="0" dirty="0" smtClean="0"/>
              <a:t>Timing after the development of RIT from the  TQEF from HEFCE which we chose to focus on the research/teaching nexus</a:t>
            </a:r>
          </a:p>
          <a:p>
            <a:pPr marL="228600" indent="-228600">
              <a:buAutoNum type="arabicPeriod"/>
            </a:pPr>
            <a:r>
              <a:rPr lang="en-GB" baseline="0" dirty="0" smtClean="0"/>
              <a:t>More recently White Paper developments and need to argue for university-led partnerships</a:t>
            </a:r>
          </a:p>
        </p:txBody>
      </p:sp>
      <p:sp>
        <p:nvSpPr>
          <p:cNvPr id="4" name="Slide Number Placeholder 3"/>
          <p:cNvSpPr>
            <a:spLocks noGrp="1"/>
          </p:cNvSpPr>
          <p:nvPr>
            <p:ph type="sldNum" sz="quarter" idx="10"/>
          </p:nvPr>
        </p:nvSpPr>
        <p:spPr/>
        <p:txBody>
          <a:bodyPr/>
          <a:lstStyle/>
          <a:p>
            <a:fld id="{5CE11994-711A-4AC7-9860-7D5C81917170}" type="slidenum">
              <a:rPr lang="en-GB" smtClean="0"/>
              <a:pPr/>
              <a:t>2</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1.  A great</a:t>
            </a:r>
            <a:r>
              <a:rPr lang="en-GB" baseline="0" dirty="0" smtClean="0"/>
              <a:t> deal to be said for the intuitive practitioner- Atkinson et al text on this) but our work requires the tacit to become explicit</a:t>
            </a:r>
          </a:p>
          <a:p>
            <a:r>
              <a:rPr lang="en-GB" baseline="0" dirty="0" smtClean="0"/>
              <a:t>2. To be able to articulate and expose in other ways the reasons behind pedagogic decisions- not  tie or limit thinking but to:</a:t>
            </a:r>
          </a:p>
          <a:p>
            <a:r>
              <a:rPr lang="en-GB" baseline="0" dirty="0" smtClean="0"/>
              <a:t>3. ...problematise theory and practice, and their inter-relationship and to think how we respond to this through our pedagogy and wider organisation of our PGCE. Our suggested way to do this is through strengthening the research-teaching nexus</a:t>
            </a:r>
            <a:endParaRPr lang="en-GB" dirty="0"/>
          </a:p>
        </p:txBody>
      </p:sp>
      <p:sp>
        <p:nvSpPr>
          <p:cNvPr id="4" name="Slide Number Placeholder 3"/>
          <p:cNvSpPr>
            <a:spLocks noGrp="1"/>
          </p:cNvSpPr>
          <p:nvPr>
            <p:ph type="sldNum" sz="quarter" idx="10"/>
          </p:nvPr>
        </p:nvSpPr>
        <p:spPr/>
        <p:txBody>
          <a:bodyPr/>
          <a:lstStyle/>
          <a:p>
            <a:fld id="{5CE11994-711A-4AC7-9860-7D5C81917170}" type="slidenum">
              <a:rPr lang="en-GB" smtClean="0"/>
              <a:pPr/>
              <a:t>3</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i="1" dirty="0" smtClean="0"/>
              <a:t>Research-led</a:t>
            </a:r>
            <a:r>
              <a:rPr lang="en-GB" baseline="0" dirty="0" smtClean="0"/>
              <a:t> ie curriculum is structured around subject content which is selected based on the teaching staff’s specialisms</a:t>
            </a:r>
          </a:p>
          <a:p>
            <a:r>
              <a:rPr lang="en-GB" i="1" baseline="0" dirty="0" smtClean="0"/>
              <a:t>Research oriented- </a:t>
            </a:r>
            <a:r>
              <a:rPr lang="en-GB" baseline="0" dirty="0" smtClean="0"/>
              <a:t>ie curriculum places as much on the </a:t>
            </a:r>
            <a:r>
              <a:rPr lang="en-GB" i="1" baseline="0" dirty="0" smtClean="0"/>
              <a:t>process</a:t>
            </a:r>
            <a:r>
              <a:rPr lang="en-GB" baseline="0" dirty="0" smtClean="0"/>
              <a:t> by which knowledge is produced as on knowing the content knowledge</a:t>
            </a:r>
          </a:p>
          <a:p>
            <a:r>
              <a:rPr lang="en-GB" i="1" baseline="0" dirty="0" smtClean="0"/>
              <a:t>Research-based-</a:t>
            </a:r>
            <a:r>
              <a:rPr lang="en-GB" baseline="0" dirty="0" smtClean="0"/>
              <a:t> ie the curriculum is designed aruond enquiry-based activities</a:t>
            </a:r>
          </a:p>
          <a:p>
            <a:r>
              <a:rPr lang="en-GB" i="1" baseline="0" dirty="0" smtClean="0"/>
              <a:t>Research-informed</a:t>
            </a:r>
            <a:r>
              <a:rPr lang="en-GB" baseline="0" dirty="0" smtClean="0"/>
              <a:t>- ie draws consciously on systematic enquiry into the teaching and learning process itself</a:t>
            </a:r>
            <a:endParaRPr lang="en-GB" dirty="0"/>
          </a:p>
        </p:txBody>
      </p:sp>
      <p:sp>
        <p:nvSpPr>
          <p:cNvPr id="4" name="Slide Number Placeholder 3"/>
          <p:cNvSpPr>
            <a:spLocks noGrp="1"/>
          </p:cNvSpPr>
          <p:nvPr>
            <p:ph type="sldNum" sz="quarter" idx="10"/>
          </p:nvPr>
        </p:nvSpPr>
        <p:spPr/>
        <p:txBody>
          <a:bodyPr/>
          <a:lstStyle/>
          <a:p>
            <a:fld id="{5CE11994-711A-4AC7-9860-7D5C81917170}" type="slidenum">
              <a:rPr lang="en-GB" smtClean="0"/>
              <a:pPr/>
              <a:t>4</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Healey- Mick Healey took this and added ‘research-tutored’</a:t>
            </a:r>
          </a:p>
          <a:p>
            <a:r>
              <a:rPr lang="en-GB" dirty="0" smtClean="0"/>
              <a:t>Many teaching</a:t>
            </a:r>
            <a:r>
              <a:rPr lang="en-GB" baseline="0" dirty="0" smtClean="0"/>
              <a:t> and learning activities may involve a mixture of the 4 approaches and a balance is sought over the 4 approaches over the longer period.</a:t>
            </a:r>
          </a:p>
          <a:p>
            <a:r>
              <a:rPr lang="en-GB" baseline="0" dirty="0" smtClean="0"/>
              <a:t>These activities have been adapted to be more ITE specific</a:t>
            </a:r>
          </a:p>
          <a:p>
            <a:pPr algn="l">
              <a:buFont typeface="Arial" pitchFamily="34" charset="0"/>
              <a:buChar char="•"/>
            </a:pPr>
            <a:r>
              <a:rPr lang="en-GB" dirty="0" smtClean="0">
                <a:solidFill>
                  <a:schemeClr val="tx1"/>
                </a:solidFill>
              </a:rPr>
              <a:t>Tutor input is predominantly developmental /exploratory  but operates across the 4 quadrants</a:t>
            </a:r>
          </a:p>
          <a:p>
            <a:pPr algn="l">
              <a:buFont typeface="Arial" pitchFamily="34" charset="0"/>
              <a:buChar char="•"/>
            </a:pPr>
            <a:r>
              <a:rPr lang="en-GB" dirty="0" smtClean="0">
                <a:solidFill>
                  <a:schemeClr val="tx1"/>
                </a:solidFill>
              </a:rPr>
              <a:t>Reflection is key but... Beyond the technical rational</a:t>
            </a:r>
          </a:p>
          <a:p>
            <a:pPr algn="l">
              <a:buFont typeface="Arial" pitchFamily="34" charset="0"/>
              <a:buChar char="•"/>
            </a:pPr>
            <a:r>
              <a:rPr lang="en-GB" dirty="0" smtClean="0">
                <a:solidFill>
                  <a:schemeClr val="tx1"/>
                </a:solidFill>
              </a:rPr>
              <a:t>Assessment utilises a range of styles</a:t>
            </a:r>
          </a:p>
          <a:p>
            <a:endParaRPr lang="en-GB" dirty="0"/>
          </a:p>
        </p:txBody>
      </p:sp>
      <p:sp>
        <p:nvSpPr>
          <p:cNvPr id="4" name="Slide Number Placeholder 3"/>
          <p:cNvSpPr>
            <a:spLocks noGrp="1"/>
          </p:cNvSpPr>
          <p:nvPr>
            <p:ph type="sldNum" sz="quarter" idx="10"/>
          </p:nvPr>
        </p:nvSpPr>
        <p:spPr/>
        <p:txBody>
          <a:bodyPr/>
          <a:lstStyle/>
          <a:p>
            <a:fld id="{5CE11994-711A-4AC7-9860-7D5C81917170}" type="slidenum">
              <a:rPr lang="en-GB" smtClean="0"/>
              <a:pPr/>
              <a:t>5</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Learning in a research mode comes from Angela</a:t>
            </a:r>
            <a:r>
              <a:rPr lang="en-GB" baseline="0" dirty="0" smtClean="0"/>
              <a:t> Brew talks about society that is uncertain, uncotrollable and unpredictable. Perhaps this is dependent on the scale we look at society....but who really forecast the economic slump, the economic rise of India and China after their political/economic strategy changes or indeed that we would have a Lib/con coalition and that HE would be challenged so strongly  and more specifically need to defend HE-led ITE</a:t>
            </a:r>
          </a:p>
          <a:p>
            <a:r>
              <a:rPr lang="en-GB" baseline="0" dirty="0" smtClean="0"/>
              <a:t>Ron Barnett talks about supercomplexity in his text realizing the university (2000)</a:t>
            </a:r>
          </a:p>
          <a:p>
            <a:r>
              <a:rPr lang="en-GB" baseline="0" dirty="0" smtClean="0"/>
              <a:t>1. Education and the classroom is such an arena</a:t>
            </a:r>
          </a:p>
          <a:p>
            <a:r>
              <a:rPr lang="en-GB" baseline="0" dirty="0" smtClean="0"/>
              <a:t>Learning is not fixed and needs to be tentative. We are not looking to bring essentialist world views into the classroom which can be a challenge for some student teachers. </a:t>
            </a:r>
          </a:p>
          <a:p>
            <a:r>
              <a:rPr lang="en-GB" baseline="0" dirty="0" smtClean="0"/>
              <a:t>2. In order to think about learning in such a way space and time is needed- this has implications for the way WE teach as well as professional practices are organised. </a:t>
            </a:r>
          </a:p>
          <a:p>
            <a:r>
              <a:rPr lang="en-GB" baseline="0" dirty="0" smtClean="0"/>
              <a:t>3. We need to co-enquire into theory and practice and problematise this</a:t>
            </a:r>
          </a:p>
          <a:p>
            <a:r>
              <a:rPr lang="en-GB" baseline="0" dirty="0" smtClean="0"/>
              <a:t>4. And in doing so recognise the anxiety in learning and the need to attend to emotions in this Boud, Cohen and Walker 1993</a:t>
            </a:r>
            <a:endParaRPr lang="en-GB" dirty="0"/>
          </a:p>
        </p:txBody>
      </p:sp>
      <p:sp>
        <p:nvSpPr>
          <p:cNvPr id="4" name="Slide Number Placeholder 3"/>
          <p:cNvSpPr>
            <a:spLocks noGrp="1"/>
          </p:cNvSpPr>
          <p:nvPr>
            <p:ph type="sldNum" sz="quarter" idx="10"/>
          </p:nvPr>
        </p:nvSpPr>
        <p:spPr/>
        <p:txBody>
          <a:bodyPr/>
          <a:lstStyle/>
          <a:p>
            <a:fld id="{5CE11994-711A-4AC7-9860-7D5C81917170}" type="slidenum">
              <a:rPr lang="en-GB" smtClean="0"/>
              <a:pPr/>
              <a:t>6</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GB" baseline="0" dirty="0" smtClean="0"/>
              <a:t>This can be seen as a key dimension of learning to teach....if we see this in Meyer and Land’s ideas it is a threshold concept after which we see teaching and learning in a very different light. During this process we are in a liminal space and need to recognise this in our programme, mentoring and tutorial support</a:t>
            </a:r>
          </a:p>
          <a:p>
            <a:pPr marL="228600" indent="-228600">
              <a:buAutoNum type="arabicPeriod"/>
            </a:pPr>
            <a:r>
              <a:rPr lang="en-GB" baseline="0" dirty="0" smtClean="0"/>
              <a:t>Insight into the professional lens of a teacher- not always easy and not to be assumed by us</a:t>
            </a:r>
          </a:p>
          <a:p>
            <a:pPr marL="228600" indent="-228600">
              <a:buAutoNum type="arabicPeriod"/>
            </a:pPr>
            <a:r>
              <a:rPr lang="en-GB" baseline="0" dirty="0" smtClean="0"/>
              <a:t>Experiential learning is fundamental to ITE</a:t>
            </a:r>
          </a:p>
          <a:p>
            <a:pPr marL="228600" indent="-228600">
              <a:buAutoNum type="arabicPeriod"/>
            </a:pPr>
            <a:r>
              <a:rPr lang="en-GB" baseline="0" dirty="0" smtClean="0"/>
              <a:t>The above needs suitable support and guidance which is </a:t>
            </a:r>
            <a:r>
              <a:rPr lang="en-GB" baseline="0" dirty="0" err="1" smtClean="0"/>
              <a:t>scaffolded</a:t>
            </a:r>
            <a:endParaRPr lang="en-GB" baseline="0" dirty="0" smtClean="0"/>
          </a:p>
          <a:p>
            <a:pPr marL="228600" indent="-228600">
              <a:buAutoNum type="arabicPeriod"/>
            </a:pPr>
            <a:r>
              <a:rPr lang="en-GB" baseline="0" dirty="0" smtClean="0"/>
              <a:t>The way we mentor and tutor is key to developing this</a:t>
            </a:r>
          </a:p>
          <a:p>
            <a:pPr marL="228600" indent="-228600">
              <a:buAutoNum type="arabicPeriod"/>
            </a:pPr>
            <a:endParaRPr lang="en-GB" dirty="0"/>
          </a:p>
        </p:txBody>
      </p:sp>
      <p:sp>
        <p:nvSpPr>
          <p:cNvPr id="4" name="Slide Number Placeholder 3"/>
          <p:cNvSpPr>
            <a:spLocks noGrp="1"/>
          </p:cNvSpPr>
          <p:nvPr>
            <p:ph type="sldNum" sz="quarter" idx="10"/>
          </p:nvPr>
        </p:nvSpPr>
        <p:spPr/>
        <p:txBody>
          <a:bodyPr/>
          <a:lstStyle/>
          <a:p>
            <a:fld id="{5CE11994-711A-4AC7-9860-7D5C81917170}" type="slidenum">
              <a:rPr lang="en-GB" smtClean="0"/>
              <a:pPr/>
              <a:t>7</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CE11994-711A-4AC7-9860-7D5C81917170}" type="slidenum">
              <a:rPr lang="en-GB" smtClean="0"/>
              <a:pPr/>
              <a:t>8</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GB" dirty="0" smtClean="0"/>
              <a:t>Experience is cumulative-</a:t>
            </a:r>
            <a:r>
              <a:rPr lang="en-GB" baseline="0" dirty="0" smtClean="0"/>
              <a:t> not just more of the same Different experiences develop more resilient and adaptable practitioners. Varied placements and focus for learning alters the experience. We aim to develop core and optional courses built around  tutor interests/research (e.g. Drama, international education, artist practitioners)</a:t>
            </a:r>
          </a:p>
          <a:p>
            <a:pPr marL="228600" indent="-228600">
              <a:buAutoNum type="arabicPeriod"/>
            </a:pPr>
            <a:r>
              <a:rPr lang="en-GB" baseline="0" dirty="0" smtClean="0"/>
              <a:t>The nature of what it is to be a teacher is seen linked to research. The Teacher-Researcher, long history from </a:t>
            </a:r>
            <a:r>
              <a:rPr lang="en-GB" baseline="0" dirty="0" err="1" smtClean="0"/>
              <a:t>Stenhouse</a:t>
            </a:r>
            <a:r>
              <a:rPr lang="en-GB" baseline="0" dirty="0" smtClean="0"/>
              <a:t> etc but needs reinforcing now- although post Essentialist Secondary Strategy we face a government that  demands Systematic Synthetic Phonics on a profession.  The teacher researcher provides a platform for a professional and critical voice. It demands a professional learning and we strongly argue higher education led partnerships</a:t>
            </a:r>
          </a:p>
          <a:p>
            <a:pPr marL="228600" indent="-228600">
              <a:buAutoNum type="arabicPeriod"/>
            </a:pPr>
            <a:r>
              <a:rPr lang="en-GB" baseline="0" dirty="0" smtClean="0"/>
              <a:t>Students reflect on practice and undertake  more formal </a:t>
            </a:r>
            <a:r>
              <a:rPr lang="en-GB" baseline="0" smtClean="0"/>
              <a:t>and informal \research </a:t>
            </a:r>
            <a:r>
              <a:rPr lang="en-GB" baseline="0" dirty="0" smtClean="0"/>
              <a:t>but in a wider range of settings and approaches</a:t>
            </a:r>
            <a:endParaRPr lang="en-GB" dirty="0"/>
          </a:p>
        </p:txBody>
      </p:sp>
      <p:sp>
        <p:nvSpPr>
          <p:cNvPr id="4" name="Slide Number Placeholder 3"/>
          <p:cNvSpPr>
            <a:spLocks noGrp="1"/>
          </p:cNvSpPr>
          <p:nvPr>
            <p:ph type="sldNum" sz="quarter" idx="10"/>
          </p:nvPr>
        </p:nvSpPr>
        <p:spPr/>
        <p:txBody>
          <a:bodyPr/>
          <a:lstStyle/>
          <a:p>
            <a:fld id="{5CE11994-711A-4AC7-9860-7D5C81917170}" type="slidenum">
              <a:rPr lang="en-GB" smtClean="0"/>
              <a:pPr/>
              <a:t>17</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177F888-3DFC-431F-825D-A233252F3ECD}" type="datetimeFigureOut">
              <a:rPr lang="en-GB" smtClean="0"/>
              <a:pPr/>
              <a:t>20/05/2011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FBFC332-6F59-48CE-8C60-546EC2AF2F29}"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77F888-3DFC-431F-825D-A233252F3ECD}" type="datetimeFigureOut">
              <a:rPr lang="en-GB" smtClean="0"/>
              <a:pPr/>
              <a:t>20/05/2011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FBFC332-6F59-48CE-8C60-546EC2AF2F29}"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77F888-3DFC-431F-825D-A233252F3ECD}" type="datetimeFigureOut">
              <a:rPr lang="en-GB" smtClean="0"/>
              <a:pPr/>
              <a:t>20/05/2011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FBFC332-6F59-48CE-8C60-546EC2AF2F29}"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77F888-3DFC-431F-825D-A233252F3ECD}" type="datetimeFigureOut">
              <a:rPr lang="en-GB" smtClean="0"/>
              <a:pPr/>
              <a:t>20/05/2011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FBFC332-6F59-48CE-8C60-546EC2AF2F29}"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77F888-3DFC-431F-825D-A233252F3ECD}" type="datetimeFigureOut">
              <a:rPr lang="en-GB" smtClean="0"/>
              <a:pPr/>
              <a:t>20/05/2011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FBFC332-6F59-48CE-8C60-546EC2AF2F29}"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177F888-3DFC-431F-825D-A233252F3ECD}" type="datetimeFigureOut">
              <a:rPr lang="en-GB" smtClean="0"/>
              <a:pPr/>
              <a:t>20/05/2011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FBFC332-6F59-48CE-8C60-546EC2AF2F29}"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177F888-3DFC-431F-825D-A233252F3ECD}" type="datetimeFigureOut">
              <a:rPr lang="en-GB" smtClean="0"/>
              <a:pPr/>
              <a:t>20/05/2011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FBFC332-6F59-48CE-8C60-546EC2AF2F29}"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177F888-3DFC-431F-825D-A233252F3ECD}" type="datetimeFigureOut">
              <a:rPr lang="en-GB" smtClean="0"/>
              <a:pPr/>
              <a:t>20/05/2011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FBFC332-6F59-48CE-8C60-546EC2AF2F29}"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77F888-3DFC-431F-825D-A233252F3ECD}" type="datetimeFigureOut">
              <a:rPr lang="en-GB" smtClean="0"/>
              <a:pPr/>
              <a:t>20/05/2011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FBFC332-6F59-48CE-8C60-546EC2AF2F29}"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77F888-3DFC-431F-825D-A233252F3ECD}" type="datetimeFigureOut">
              <a:rPr lang="en-GB" smtClean="0"/>
              <a:pPr/>
              <a:t>20/05/2011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FBFC332-6F59-48CE-8C60-546EC2AF2F29}"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77F888-3DFC-431F-825D-A233252F3ECD}" type="datetimeFigureOut">
              <a:rPr lang="en-GB" smtClean="0"/>
              <a:pPr/>
              <a:t>20/05/2011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FBFC332-6F59-48CE-8C60-546EC2AF2F29}"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3000">
              <a:schemeClr val="accent3">
                <a:lumMod val="60000"/>
                <a:lumOff val="40000"/>
              </a:schemeClr>
            </a:gs>
            <a:gs pos="100000">
              <a:schemeClr val="accent6">
                <a:lumMod val="60000"/>
                <a:lumOff val="40000"/>
                <a:alpha val="63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77F888-3DFC-431F-825D-A233252F3ECD}" type="datetimeFigureOut">
              <a:rPr lang="en-GB" smtClean="0"/>
              <a:pPr/>
              <a:t>20/05/2011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BFC332-6F59-48CE-8C60-546EC2AF2F29}"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mailto:paul.skinner@canterbury.ac.uk" TargetMode="External"/><Relationship Id="rId2" Type="http://schemas.openxmlformats.org/officeDocument/2006/relationships/hyperlink" Target="mailto:Simon.hoult@canterbury.ac.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08920"/>
            <a:ext cx="8229600" cy="1143000"/>
          </a:xfrm>
        </p:spPr>
        <p:txBody>
          <a:bodyPr>
            <a:normAutofit fontScale="90000"/>
          </a:bodyPr>
          <a:lstStyle/>
          <a:p>
            <a:r>
              <a:rPr lang="en-GB" b="1" dirty="0">
                <a:latin typeface="+mn-lt"/>
              </a:rPr>
              <a:t>Developing a Research Informed Pedagogy for ITE</a:t>
            </a:r>
          </a:p>
        </p:txBody>
      </p:sp>
      <p:sp>
        <p:nvSpPr>
          <p:cNvPr id="3" name="Content Placeholder 2"/>
          <p:cNvSpPr>
            <a:spLocks noGrp="1"/>
          </p:cNvSpPr>
          <p:nvPr>
            <p:ph idx="1"/>
          </p:nvPr>
        </p:nvSpPr>
        <p:spPr>
          <a:xfrm>
            <a:off x="467544" y="4653136"/>
            <a:ext cx="8229600" cy="1296144"/>
          </a:xfrm>
        </p:spPr>
        <p:txBody>
          <a:bodyPr>
            <a:normAutofit/>
          </a:bodyPr>
          <a:lstStyle/>
          <a:p>
            <a:pPr>
              <a:buNone/>
            </a:pPr>
            <a:r>
              <a:rPr lang="en-GB" sz="2400" b="1" dirty="0" smtClean="0"/>
              <a:t>Simon Hoult and Paul Skinner</a:t>
            </a:r>
          </a:p>
          <a:p>
            <a:pPr>
              <a:buNone/>
            </a:pPr>
            <a:r>
              <a:rPr lang="en-GB" sz="2400" b="1" dirty="0" smtClean="0"/>
              <a:t>Canterbury Christ Church University</a:t>
            </a:r>
          </a:p>
        </p:txBody>
      </p:sp>
      <p:sp>
        <p:nvSpPr>
          <p:cNvPr id="4" name="TextBox 3"/>
          <p:cNvSpPr txBox="1"/>
          <p:nvPr/>
        </p:nvSpPr>
        <p:spPr>
          <a:xfrm>
            <a:off x="611560" y="1052736"/>
            <a:ext cx="8280920" cy="830997"/>
          </a:xfrm>
          <a:prstGeom prst="rect">
            <a:avLst/>
          </a:prstGeom>
          <a:noFill/>
        </p:spPr>
        <p:txBody>
          <a:bodyPr wrap="square" rtlCol="0">
            <a:spAutoFit/>
          </a:bodyPr>
          <a:lstStyle/>
          <a:p>
            <a:r>
              <a:rPr lang="en-GB" sz="2400" b="1" dirty="0" smtClean="0"/>
              <a:t>The Important Role of Higher Education in Teacher Education.</a:t>
            </a:r>
            <a:endParaRPr lang="en-GB" sz="2400" dirty="0" smtClean="0"/>
          </a:p>
          <a:p>
            <a:r>
              <a:rPr lang="en-GB" sz="2400" b="1" dirty="0" smtClean="0"/>
              <a:t>Second TEAN Conference, 20</a:t>
            </a:r>
            <a:r>
              <a:rPr lang="en-GB" sz="2400" b="1" baseline="30000" dirty="0" smtClean="0"/>
              <a:t>th</a:t>
            </a:r>
            <a:r>
              <a:rPr lang="en-GB" sz="2400" b="1" dirty="0" smtClean="0"/>
              <a:t> May 2011, Manchester</a:t>
            </a:r>
            <a:endParaRPr lang="en-GB" sz="2400" b="1" dirty="0"/>
          </a:p>
        </p:txBody>
      </p:sp>
      <p:pic>
        <p:nvPicPr>
          <p:cNvPr id="5" name="Picture 4" descr="CCCU-logo-2colour.tif"/>
          <p:cNvPicPr>
            <a:picLocks noChangeAspect="1"/>
          </p:cNvPicPr>
          <p:nvPr/>
        </p:nvPicPr>
        <p:blipFill>
          <a:blip r:embed="rId2" cstate="print">
            <a:clrChange>
              <a:clrFrom>
                <a:srgbClr val="FFFFFF"/>
              </a:clrFrom>
              <a:clrTo>
                <a:srgbClr val="FFFFFF">
                  <a:alpha val="0"/>
                </a:srgbClr>
              </a:clrTo>
            </a:clrChange>
          </a:blip>
          <a:stretch>
            <a:fillRect/>
          </a:stretch>
        </p:blipFill>
        <p:spPr>
          <a:xfrm>
            <a:off x="6696744" y="5705004"/>
            <a:ext cx="2195736" cy="89234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Drama as Pedagogic Tool</a:t>
            </a:r>
            <a:endParaRPr lang="en-GB" dirty="0"/>
          </a:p>
        </p:txBody>
      </p:sp>
      <p:sp>
        <p:nvSpPr>
          <p:cNvPr id="3" name="Content Placeholder 2"/>
          <p:cNvSpPr>
            <a:spLocks noGrp="1"/>
          </p:cNvSpPr>
          <p:nvPr>
            <p:ph idx="1"/>
          </p:nvPr>
        </p:nvSpPr>
        <p:spPr/>
        <p:txBody>
          <a:bodyPr>
            <a:normAutofit fontScale="70000" lnSpcReduction="20000"/>
          </a:bodyPr>
          <a:lstStyle/>
          <a:p>
            <a:r>
              <a:rPr lang="en-US" dirty="0" smtClean="0"/>
              <a:t>The Classroom as Social Construct: Control and Management Strategies</a:t>
            </a:r>
          </a:p>
          <a:p>
            <a:pPr>
              <a:buNone/>
            </a:pPr>
            <a:endParaRPr lang="en-US" dirty="0" smtClean="0"/>
          </a:p>
          <a:p>
            <a:r>
              <a:rPr lang="en-US" dirty="0" smtClean="0"/>
              <a:t>Brook’s</a:t>
            </a:r>
            <a:r>
              <a:rPr lang="en-US" i="1" dirty="0" smtClean="0"/>
              <a:t> The Empty Space </a:t>
            </a:r>
            <a:r>
              <a:rPr lang="en-US" dirty="0" smtClean="0"/>
              <a:t>as Safe Space</a:t>
            </a:r>
          </a:p>
          <a:p>
            <a:pPr>
              <a:buNone/>
            </a:pPr>
            <a:endParaRPr lang="en-US" dirty="0" smtClean="0"/>
          </a:p>
          <a:p>
            <a:r>
              <a:rPr lang="en-US" dirty="0" smtClean="0"/>
              <a:t>Jung to </a:t>
            </a:r>
            <a:r>
              <a:rPr lang="en-US" dirty="0" err="1" smtClean="0"/>
              <a:t>Propp</a:t>
            </a:r>
            <a:r>
              <a:rPr lang="en-US" dirty="0" smtClean="0"/>
              <a:t> and Archetypal Roles</a:t>
            </a:r>
          </a:p>
          <a:p>
            <a:pPr>
              <a:buNone/>
            </a:pPr>
            <a:endParaRPr lang="en-US" dirty="0" smtClean="0"/>
          </a:p>
          <a:p>
            <a:r>
              <a:rPr lang="en-US" dirty="0" smtClean="0"/>
              <a:t>Forum Theatre/ Audience as ‘Lesson Observer’</a:t>
            </a:r>
          </a:p>
          <a:p>
            <a:pPr>
              <a:buNone/>
            </a:pPr>
            <a:endParaRPr lang="en-US" dirty="0" smtClean="0"/>
          </a:p>
          <a:p>
            <a:r>
              <a:rPr lang="en-US" dirty="0" smtClean="0"/>
              <a:t>‘Teaching Stars’ and Film / Education</a:t>
            </a:r>
          </a:p>
          <a:p>
            <a:endParaRPr lang="en-GB" dirty="0" smtClean="0"/>
          </a:p>
          <a:p>
            <a:r>
              <a:rPr lang="en-GB" dirty="0" smtClean="0"/>
              <a:t>The Classroom as Stage: From Comfort Zone to the Liminal Zone of Transformation</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Adults as Children</a:t>
            </a:r>
            <a:endParaRPr lang="en-GB" dirty="0"/>
          </a:p>
        </p:txBody>
      </p:sp>
      <p:sp>
        <p:nvSpPr>
          <p:cNvPr id="3" name="Content Placeholder 2"/>
          <p:cNvSpPr>
            <a:spLocks noGrp="1"/>
          </p:cNvSpPr>
          <p:nvPr>
            <p:ph idx="1"/>
          </p:nvPr>
        </p:nvSpPr>
        <p:spPr/>
        <p:txBody>
          <a:bodyPr/>
          <a:lstStyle/>
          <a:p>
            <a:r>
              <a:rPr lang="en-US" dirty="0" smtClean="0"/>
              <a:t>Play as Piaget’s Playfulness</a:t>
            </a:r>
          </a:p>
          <a:p>
            <a:r>
              <a:rPr lang="en-GB" dirty="0" err="1" smtClean="0"/>
              <a:t>Vygotsky’s</a:t>
            </a:r>
            <a:r>
              <a:rPr lang="en-GB" dirty="0" smtClean="0"/>
              <a:t> ZPD as ‘</a:t>
            </a:r>
            <a:r>
              <a:rPr lang="en-GB" i="1" dirty="0" smtClean="0"/>
              <a:t>The place where the child and the adult meet’ </a:t>
            </a:r>
            <a:r>
              <a:rPr lang="en-GB" dirty="0" smtClean="0"/>
              <a:t>(</a:t>
            </a:r>
            <a:r>
              <a:rPr lang="en-GB" dirty="0" err="1" smtClean="0"/>
              <a:t>Veraksa</a:t>
            </a:r>
            <a:r>
              <a:rPr lang="en-GB" dirty="0" smtClean="0"/>
              <a:t>)</a:t>
            </a:r>
          </a:p>
          <a:p>
            <a:r>
              <a:rPr lang="en-GB" i="1" dirty="0" smtClean="0"/>
              <a:t>‘The magnifying glass of the adult body’ </a:t>
            </a:r>
            <a:r>
              <a:rPr lang="en-GB" dirty="0" smtClean="0"/>
              <a:t>(Potter)</a:t>
            </a:r>
          </a:p>
          <a:p>
            <a:r>
              <a:rPr lang="en-GB" dirty="0" smtClean="0"/>
              <a:t>Moral Panic: Teenager as ‘Terrorist’</a:t>
            </a:r>
          </a:p>
          <a:p>
            <a:r>
              <a:rPr lang="en-GB" dirty="0" smtClean="0"/>
              <a:t>The Imperatives of Empathy</a:t>
            </a:r>
          </a:p>
          <a:p>
            <a:r>
              <a:rPr lang="en-GB" dirty="0" smtClean="0"/>
              <a:t>‘The Psychology of Return’</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Lessons Learnt: The Tutor</a:t>
            </a:r>
            <a:endParaRPr lang="en-GB" dirty="0"/>
          </a:p>
        </p:txBody>
      </p:sp>
      <p:sp>
        <p:nvSpPr>
          <p:cNvPr id="3" name="Content Placeholder 2"/>
          <p:cNvSpPr>
            <a:spLocks noGrp="1"/>
          </p:cNvSpPr>
          <p:nvPr>
            <p:ph idx="1"/>
          </p:nvPr>
        </p:nvSpPr>
        <p:spPr/>
        <p:txBody>
          <a:bodyPr/>
          <a:lstStyle/>
          <a:p>
            <a:pPr>
              <a:buFontTx/>
              <a:buNone/>
            </a:pPr>
            <a:r>
              <a:rPr lang="en-GB" i="1" dirty="0" smtClean="0"/>
              <a:t>‘The baggage we all bring to class, this</a:t>
            </a:r>
          </a:p>
          <a:p>
            <a:pPr>
              <a:buFontTx/>
              <a:buNone/>
            </a:pPr>
            <a:r>
              <a:rPr lang="en-GB" i="1" dirty="0" smtClean="0"/>
              <a:t>No Man’s Land. If life’s a battlefield,</a:t>
            </a:r>
          </a:p>
          <a:p>
            <a:pPr>
              <a:buFontTx/>
              <a:buNone/>
            </a:pPr>
            <a:r>
              <a:rPr lang="en-GB" i="1" dirty="0" smtClean="0"/>
              <a:t> the shrapnel our living embeds in </a:t>
            </a:r>
          </a:p>
          <a:p>
            <a:pPr>
              <a:buFontTx/>
              <a:buNone/>
            </a:pPr>
            <a:r>
              <a:rPr lang="en-GB" i="1" dirty="0" smtClean="0"/>
              <a:t>each and every one of us...’</a:t>
            </a:r>
          </a:p>
          <a:p>
            <a:pPr>
              <a:buFontTx/>
              <a:buNone/>
            </a:pPr>
            <a:endParaRPr lang="en-GB" b="1" i="1" dirty="0" smtClean="0"/>
          </a:p>
          <a:p>
            <a:pPr algn="r">
              <a:buFontTx/>
              <a:buNone/>
            </a:pPr>
            <a:r>
              <a:rPr lang="en-GB" dirty="0" smtClean="0"/>
              <a:t>(Scene One, </a:t>
            </a:r>
            <a:r>
              <a:rPr lang="en-GB" i="1" dirty="0" smtClean="0"/>
              <a:t>Introductions</a:t>
            </a:r>
            <a:r>
              <a:rPr lang="en-GB" dirty="0" smtClean="0"/>
              <a:t>)</a:t>
            </a:r>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fontScale="90000"/>
          </a:bodyPr>
          <a:lstStyle/>
          <a:p>
            <a:r>
              <a:rPr lang="en-GB" dirty="0" smtClean="0"/>
              <a:t>Research-Informed Teaching Project</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The use of drama to (re)create teaching and learning as </a:t>
            </a:r>
            <a:r>
              <a:rPr lang="en-GB" dirty="0" err="1" smtClean="0"/>
              <a:t>Loughran’s</a:t>
            </a:r>
            <a:r>
              <a:rPr lang="en-GB" dirty="0" smtClean="0"/>
              <a:t> </a:t>
            </a:r>
            <a:r>
              <a:rPr lang="en-GB" i="1" dirty="0" smtClean="0"/>
              <a:t>site for enquiry</a:t>
            </a:r>
          </a:p>
          <a:p>
            <a:r>
              <a:rPr lang="en-GB" dirty="0" smtClean="0"/>
              <a:t>The energy of a research paradigm that challenges the technical-rational / social-scientific model through ‘informed fictions’</a:t>
            </a:r>
          </a:p>
          <a:p>
            <a:r>
              <a:rPr lang="en-GB" dirty="0" smtClean="0"/>
              <a:t>The immediacy of theatre as an arena for Osborne’s ‘</a:t>
            </a:r>
            <a:r>
              <a:rPr lang="en-GB" i="1" dirty="0" smtClean="0"/>
              <a:t>Lessons in feeling...’</a:t>
            </a:r>
          </a:p>
          <a:p>
            <a:r>
              <a:rPr lang="en-GB" dirty="0" smtClean="0"/>
              <a:t>Role-play as a trusted </a:t>
            </a:r>
            <a:r>
              <a:rPr lang="en-GB" i="1" dirty="0" smtClean="0"/>
              <a:t>method</a:t>
            </a:r>
            <a:r>
              <a:rPr lang="en-GB" dirty="0" smtClean="0"/>
              <a:t>ology for (re)exploring, (re)creating; (re)presenting and (re) solving classroom chaos </a:t>
            </a:r>
          </a:p>
          <a:p>
            <a:r>
              <a:rPr lang="en-GB" dirty="0" smtClean="0"/>
              <a:t>An exercise in empathy and conflict-resolution through Forum Theatre and </a:t>
            </a:r>
            <a:r>
              <a:rPr lang="en-GB" dirty="0" err="1" smtClean="0"/>
              <a:t>Boal’s</a:t>
            </a:r>
            <a:r>
              <a:rPr lang="en-GB" dirty="0" smtClean="0"/>
              <a:t> </a:t>
            </a:r>
            <a:r>
              <a:rPr lang="en-GB" i="1" dirty="0" err="1" smtClean="0"/>
              <a:t>spect</a:t>
            </a:r>
            <a:r>
              <a:rPr lang="en-GB" i="1" dirty="0" smtClean="0"/>
              <a:t>-actors</a:t>
            </a:r>
            <a:r>
              <a:rPr lang="en-GB" dirty="0" smtClean="0"/>
              <a:t> </a:t>
            </a:r>
          </a:p>
          <a:p>
            <a:r>
              <a:rPr lang="en-GB" dirty="0" smtClean="0"/>
              <a:t>‘Constructed chaos’ and improvisation as the cauldron for an exploration of our classroom persona as teacher (professional identity)</a:t>
            </a:r>
          </a:p>
          <a:p>
            <a:r>
              <a:rPr lang="en-GB" dirty="0" smtClean="0"/>
              <a:t>The ‘art of anarchy’ as the site for an exploration of our remembered childhood persona as pupil (personal identity)</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Lessons Learnt: The Audience</a:t>
            </a:r>
            <a:endParaRPr lang="en-GB" dirty="0"/>
          </a:p>
        </p:txBody>
      </p:sp>
      <p:sp>
        <p:nvSpPr>
          <p:cNvPr id="3" name="Content Placeholder 2"/>
          <p:cNvSpPr>
            <a:spLocks noGrp="1"/>
          </p:cNvSpPr>
          <p:nvPr>
            <p:ph idx="1"/>
          </p:nvPr>
        </p:nvSpPr>
        <p:spPr/>
        <p:txBody>
          <a:bodyPr>
            <a:normAutofit fontScale="62500" lnSpcReduction="20000"/>
          </a:bodyPr>
          <a:lstStyle/>
          <a:p>
            <a:r>
              <a:rPr lang="en-GB" i="1" dirty="0" smtClean="0"/>
              <a:t>‘...it has to be the most powerful piece of learning I’ve been part of within the PGCE.’ </a:t>
            </a:r>
            <a:r>
              <a:rPr lang="en-GB" dirty="0" smtClean="0"/>
              <a:t>(Director of 11-19 ITE)</a:t>
            </a:r>
          </a:p>
          <a:p>
            <a:endParaRPr lang="en-GB" dirty="0" smtClean="0"/>
          </a:p>
          <a:p>
            <a:r>
              <a:rPr lang="en-GB" i="1" dirty="0" smtClean="0"/>
              <a:t>‘Pure genius. I’ve been thinking about it non-stop and I wanted to thank you. The script and the delivery were absolutely spot on.’ </a:t>
            </a:r>
            <a:r>
              <a:rPr lang="en-GB" dirty="0" smtClean="0"/>
              <a:t>(English teacher)</a:t>
            </a:r>
          </a:p>
          <a:p>
            <a:endParaRPr lang="en-GB" dirty="0" smtClean="0"/>
          </a:p>
          <a:p>
            <a:r>
              <a:rPr lang="en-GB" i="1" dirty="0" smtClean="0"/>
              <a:t>‘Fantastic stuff...excellent script and high energy performance...it was so like being in a classroom and yet great as drama also...No text book, however well written, can equal the immediacy of the experience, both for the actor and the audience...’ </a:t>
            </a:r>
            <a:r>
              <a:rPr lang="en-GB" dirty="0" smtClean="0"/>
              <a:t>(PGCE Tutor)</a:t>
            </a:r>
          </a:p>
          <a:p>
            <a:endParaRPr lang="en-GB" i="1" dirty="0" smtClean="0"/>
          </a:p>
          <a:p>
            <a:r>
              <a:rPr lang="en-GB" i="1" dirty="0" smtClean="0"/>
              <a:t>‘...thrilling. It worked very well as drama, but also as a very significant contribution to teacher education, both for actors and audience, for staff as well as students...’ </a:t>
            </a:r>
            <a:r>
              <a:rPr lang="en-GB" dirty="0" smtClean="0"/>
              <a:t>(Professor of Inclusive and International Education)</a:t>
            </a:r>
            <a:endParaRPr lang="en-GB" i="1" dirty="0" smtClean="0"/>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94122"/>
          </a:xfrm>
        </p:spPr>
        <p:txBody>
          <a:bodyPr>
            <a:noAutofit/>
          </a:bodyPr>
          <a:lstStyle/>
          <a:p>
            <a:r>
              <a:rPr lang="en-GB" sz="3600" i="1" dirty="0" err="1" smtClean="0"/>
              <a:t>NoManzland</a:t>
            </a:r>
            <a:r>
              <a:rPr lang="en-GB" sz="3600" dirty="0" smtClean="0"/>
              <a:t>: </a:t>
            </a:r>
            <a:r>
              <a:rPr lang="en-GB" sz="3600" dirty="0" err="1" smtClean="0"/>
              <a:t>Loughran’s</a:t>
            </a:r>
            <a:r>
              <a:rPr lang="en-GB" sz="3600" dirty="0" smtClean="0"/>
              <a:t> Legacy (2007)</a:t>
            </a:r>
            <a:endParaRPr lang="en-GB" sz="3600" dirty="0"/>
          </a:p>
        </p:txBody>
      </p:sp>
      <p:sp>
        <p:nvSpPr>
          <p:cNvPr id="3" name="Content Placeholder 2"/>
          <p:cNvSpPr>
            <a:spLocks noGrp="1"/>
          </p:cNvSpPr>
          <p:nvPr>
            <p:ph idx="1"/>
          </p:nvPr>
        </p:nvSpPr>
        <p:spPr/>
        <p:txBody>
          <a:bodyPr>
            <a:noAutofit/>
          </a:bodyPr>
          <a:lstStyle/>
          <a:p>
            <a:r>
              <a:rPr lang="en-GB" sz="2000" dirty="0" smtClean="0"/>
              <a:t>The </a:t>
            </a:r>
            <a:r>
              <a:rPr lang="en-GB" sz="2000" i="1" dirty="0" smtClean="0"/>
              <a:t>problematic nature of teaching</a:t>
            </a:r>
            <a:r>
              <a:rPr lang="en-GB" sz="2000" dirty="0" smtClean="0"/>
              <a:t>: ‘Chaos Theory’ and ‘the uncertainty of practice’</a:t>
            </a:r>
          </a:p>
          <a:p>
            <a:pPr>
              <a:buNone/>
            </a:pPr>
            <a:endParaRPr lang="en-GB" sz="2000" dirty="0" smtClean="0"/>
          </a:p>
          <a:p>
            <a:r>
              <a:rPr lang="en-GB" sz="2000" dirty="0" smtClean="0"/>
              <a:t>The </a:t>
            </a:r>
            <a:r>
              <a:rPr lang="en-GB" sz="2000" i="1" dirty="0" smtClean="0"/>
              <a:t>tacit made explicit</a:t>
            </a:r>
            <a:r>
              <a:rPr lang="en-GB" sz="2000" dirty="0" smtClean="0"/>
              <a:t>: ‘..teaching is much more than well-rehearsed scripts and routines’...Improvisation and Hot-Seating</a:t>
            </a:r>
          </a:p>
          <a:p>
            <a:pPr>
              <a:buNone/>
            </a:pPr>
            <a:endParaRPr lang="en-GB" sz="2000" dirty="0" smtClean="0"/>
          </a:p>
          <a:p>
            <a:r>
              <a:rPr lang="en-GB" sz="2000" i="1" dirty="0" smtClean="0"/>
              <a:t>Teaching as Relationship</a:t>
            </a:r>
            <a:r>
              <a:rPr lang="en-GB" sz="2000" dirty="0" smtClean="0"/>
              <a:t>: ‘Shared Learning’; the ‘Learner’s Perspective’;  ‘Vulnerability’; and the ‘Primacy of Relationship’ (Bullock 2007)</a:t>
            </a:r>
          </a:p>
          <a:p>
            <a:pPr>
              <a:buNone/>
            </a:pPr>
            <a:endParaRPr lang="en-GB" sz="2000" dirty="0" smtClean="0"/>
          </a:p>
          <a:p>
            <a:r>
              <a:rPr lang="en-GB" sz="2000" dirty="0" smtClean="0"/>
              <a:t> The </a:t>
            </a:r>
            <a:r>
              <a:rPr lang="en-GB" sz="2000" i="1" dirty="0" smtClean="0"/>
              <a:t>‘Tyranny of Talk’ </a:t>
            </a:r>
            <a:r>
              <a:rPr lang="en-GB" sz="2000" dirty="0" err="1" smtClean="0"/>
              <a:t>cf</a:t>
            </a:r>
            <a:r>
              <a:rPr lang="en-GB" sz="2000" dirty="0" smtClean="0"/>
              <a:t> the ‘Energy of Action’; the ‘Respite of Reflection’; and our ‘Inner Selves’ (</a:t>
            </a:r>
            <a:r>
              <a:rPr lang="en-GB" sz="2000" dirty="0" err="1" smtClean="0"/>
              <a:t>Korthagen</a:t>
            </a:r>
            <a:r>
              <a:rPr lang="en-GB" sz="2000" dirty="0" smtClean="0"/>
              <a:t> and </a:t>
            </a:r>
            <a:r>
              <a:rPr lang="en-GB" sz="2000" dirty="0" err="1" smtClean="0"/>
              <a:t>Verkuyl</a:t>
            </a:r>
            <a:r>
              <a:rPr lang="en-GB" sz="2000" dirty="0" smtClean="0"/>
              <a:t> 2007)</a:t>
            </a:r>
          </a:p>
          <a:p>
            <a:endParaRPr lang="en-GB" sz="16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i="1" dirty="0" err="1" smtClean="0"/>
              <a:t>NoManzland</a:t>
            </a:r>
            <a:r>
              <a:rPr lang="en-GB" sz="3600" dirty="0" smtClean="0"/>
              <a:t>: </a:t>
            </a:r>
            <a:r>
              <a:rPr lang="en-GB" sz="3600" dirty="0" err="1" smtClean="0"/>
              <a:t>Loughran’s</a:t>
            </a:r>
            <a:r>
              <a:rPr lang="en-GB" sz="3600" dirty="0" smtClean="0"/>
              <a:t> Legacy (2007)</a:t>
            </a:r>
            <a:endParaRPr lang="en-GB" sz="3600" dirty="0"/>
          </a:p>
        </p:txBody>
      </p:sp>
      <p:sp>
        <p:nvSpPr>
          <p:cNvPr id="3" name="Content Placeholder 2"/>
          <p:cNvSpPr>
            <a:spLocks noGrp="1"/>
          </p:cNvSpPr>
          <p:nvPr>
            <p:ph idx="1"/>
          </p:nvPr>
        </p:nvSpPr>
        <p:spPr/>
        <p:txBody>
          <a:bodyPr>
            <a:normAutofit fontScale="70000" lnSpcReduction="20000"/>
          </a:bodyPr>
          <a:lstStyle/>
          <a:p>
            <a:r>
              <a:rPr lang="en-GB" dirty="0" smtClean="0"/>
              <a:t>The student teacher can be armed against socialization into established patterns of school practice. The student teacher must first gain some idea of who he or she is, of what he or she wants, and, above all, the ways in which one can take responsibility for one’s own learning’ (</a:t>
            </a:r>
            <a:r>
              <a:rPr lang="en-GB" dirty="0" err="1" smtClean="0"/>
              <a:t>Korthagen</a:t>
            </a:r>
            <a:r>
              <a:rPr lang="en-GB" dirty="0" smtClean="0"/>
              <a:t>, 1988, p39)</a:t>
            </a:r>
          </a:p>
          <a:p>
            <a:endParaRPr lang="en-GB" dirty="0" smtClean="0"/>
          </a:p>
          <a:p>
            <a:r>
              <a:rPr lang="en-GB" dirty="0" smtClean="0"/>
              <a:t>Jung’s individuation</a:t>
            </a:r>
            <a:r>
              <a:rPr lang="en-GB" i="1" dirty="0" smtClean="0"/>
              <a:t>: </a:t>
            </a:r>
            <a:r>
              <a:rPr lang="en-GB" dirty="0" smtClean="0"/>
              <a:t>‘The process by which human beings become aware of their own personal qualities, learn to handle those qualities in their contact with the outside world, and ultimately become an individual distinguishable from other human beings.’ (</a:t>
            </a:r>
            <a:r>
              <a:rPr lang="en-GB" dirty="0" err="1" smtClean="0"/>
              <a:t>Korthagen</a:t>
            </a:r>
            <a:r>
              <a:rPr lang="en-GB" dirty="0" smtClean="0"/>
              <a:t> and </a:t>
            </a:r>
            <a:r>
              <a:rPr lang="en-GB" dirty="0" err="1" smtClean="0"/>
              <a:t>Verkuyl</a:t>
            </a:r>
            <a:r>
              <a:rPr lang="en-GB" dirty="0" smtClean="0"/>
              <a:t>, 2007)</a:t>
            </a:r>
          </a:p>
          <a:p>
            <a:endParaRPr lang="en-GB" i="1" dirty="0" smtClean="0"/>
          </a:p>
          <a:p>
            <a:r>
              <a:rPr lang="en-GB" dirty="0" smtClean="0"/>
              <a:t>Individuation, Archetypal Roles and Teaching and Learning as </a:t>
            </a:r>
            <a:r>
              <a:rPr lang="en-GB" i="1" dirty="0" smtClean="0"/>
              <a:t>The Hero’s Journey </a:t>
            </a:r>
            <a:r>
              <a:rPr lang="en-GB" dirty="0" smtClean="0"/>
              <a:t>(Campbell</a:t>
            </a:r>
          </a:p>
          <a:p>
            <a:endParaRPr lang="en-GB" dirty="0" smtClean="0"/>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764704"/>
            <a:ext cx="7918648" cy="2187674"/>
          </a:xfrm>
        </p:spPr>
        <p:txBody>
          <a:bodyPr>
            <a:normAutofit/>
          </a:bodyPr>
          <a:lstStyle/>
          <a:p>
            <a:r>
              <a:rPr lang="en-GB" sz="4000" dirty="0" smtClean="0"/>
              <a:t>The value the research teaching nexus can be expressed in three perspectives:</a:t>
            </a:r>
            <a:endParaRPr lang="en-GB" sz="4000" dirty="0"/>
          </a:p>
        </p:txBody>
      </p:sp>
      <p:sp>
        <p:nvSpPr>
          <p:cNvPr id="3" name="Subtitle 2"/>
          <p:cNvSpPr>
            <a:spLocks noGrp="1"/>
          </p:cNvSpPr>
          <p:nvPr>
            <p:ph type="subTitle" idx="1"/>
          </p:nvPr>
        </p:nvSpPr>
        <p:spPr>
          <a:xfrm>
            <a:off x="1475656" y="3501008"/>
            <a:ext cx="6400800" cy="1752600"/>
          </a:xfrm>
        </p:spPr>
        <p:txBody>
          <a:bodyPr>
            <a:noAutofit/>
          </a:bodyPr>
          <a:lstStyle/>
          <a:p>
            <a:pPr marL="514350" indent="-514350" algn="l">
              <a:buAutoNum type="arabicPeriod"/>
            </a:pPr>
            <a:r>
              <a:rPr lang="en-GB" sz="2800" dirty="0" smtClean="0">
                <a:solidFill>
                  <a:schemeClr val="tx1"/>
                </a:solidFill>
              </a:rPr>
              <a:t>Experientially</a:t>
            </a:r>
          </a:p>
          <a:p>
            <a:pPr marL="514350" indent="-514350" algn="l">
              <a:buAutoNum type="arabicPeriod"/>
            </a:pPr>
            <a:r>
              <a:rPr lang="en-GB" sz="2800" dirty="0" smtClean="0">
                <a:solidFill>
                  <a:schemeClr val="tx1"/>
                </a:solidFill>
              </a:rPr>
              <a:t>Conceptually</a:t>
            </a:r>
          </a:p>
          <a:p>
            <a:pPr marL="514350" indent="-514350" algn="l">
              <a:buAutoNum type="arabicPeriod"/>
            </a:pPr>
            <a:r>
              <a:rPr lang="en-GB" sz="2800" dirty="0" smtClean="0">
                <a:solidFill>
                  <a:schemeClr val="tx1"/>
                </a:solidFill>
              </a:rPr>
              <a:t>Operationally    (Zetter 2002</a:t>
            </a:r>
            <a:r>
              <a:rPr lang="en-GB" sz="3600" dirty="0" smtClean="0">
                <a:solidFill>
                  <a:schemeClr val="tx1"/>
                </a:solidFill>
              </a:rPr>
              <a:t>)</a:t>
            </a:r>
            <a:endParaRPr lang="en-GB" sz="3600" dirty="0">
              <a:solidFill>
                <a:schemeClr val="tx1"/>
              </a:solidFill>
            </a:endParaRPr>
          </a:p>
        </p:txBody>
      </p:sp>
      <p:pic>
        <p:nvPicPr>
          <p:cNvPr id="4" name="Picture 3" descr="CCCU-logo-2colour.tif"/>
          <p:cNvPicPr>
            <a:picLocks noChangeAspect="1"/>
          </p:cNvPicPr>
          <p:nvPr/>
        </p:nvPicPr>
        <p:blipFill>
          <a:blip r:embed="rId3" cstate="print">
            <a:clrChange>
              <a:clrFrom>
                <a:srgbClr val="FFFFFF"/>
              </a:clrFrom>
              <a:clrTo>
                <a:srgbClr val="FFFFFF">
                  <a:alpha val="0"/>
                </a:srgbClr>
              </a:clrTo>
            </a:clrChange>
          </a:blip>
          <a:stretch>
            <a:fillRect/>
          </a:stretch>
        </p:blipFill>
        <p:spPr>
          <a:xfrm>
            <a:off x="6696744" y="5705004"/>
            <a:ext cx="2195736" cy="892348"/>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36912"/>
            <a:ext cx="7772400" cy="1470025"/>
          </a:xfrm>
        </p:spPr>
        <p:txBody>
          <a:bodyPr/>
          <a:lstStyle/>
          <a:p>
            <a:r>
              <a:rPr lang="en-GB" dirty="0">
                <a:hlinkClick r:id="rId2"/>
              </a:rPr>
              <a:t>s</a:t>
            </a:r>
            <a:r>
              <a:rPr lang="en-GB" dirty="0" smtClean="0">
                <a:hlinkClick r:id="rId2"/>
              </a:rPr>
              <a:t>imon.hoult@canterbury.ac.uk</a:t>
            </a:r>
            <a:r>
              <a:rPr lang="en-GB" dirty="0" smtClean="0"/>
              <a:t/>
            </a:r>
            <a:br>
              <a:rPr lang="en-GB" dirty="0" smtClean="0"/>
            </a:br>
            <a:r>
              <a:rPr lang="en-GB" dirty="0" smtClean="0">
                <a:hlinkClick r:id="rId3"/>
              </a:rPr>
              <a:t>paul.skinner@canterbury.ac.uk</a:t>
            </a:r>
            <a:r>
              <a:rPr lang="en-GB" dirty="0" smtClean="0"/>
              <a:t> </a:t>
            </a:r>
            <a:endParaRPr lang="en-GB" dirty="0"/>
          </a:p>
        </p:txBody>
      </p:sp>
      <p:sp>
        <p:nvSpPr>
          <p:cNvPr id="5" name="TextBox 4"/>
          <p:cNvSpPr txBox="1"/>
          <p:nvPr/>
        </p:nvSpPr>
        <p:spPr>
          <a:xfrm>
            <a:off x="1115616" y="980728"/>
            <a:ext cx="7272808" cy="1569660"/>
          </a:xfrm>
          <a:prstGeom prst="rect">
            <a:avLst/>
          </a:prstGeom>
          <a:noFill/>
        </p:spPr>
        <p:txBody>
          <a:bodyPr wrap="square" rtlCol="0">
            <a:spAutoFit/>
          </a:bodyPr>
          <a:lstStyle/>
          <a:p>
            <a:r>
              <a:rPr lang="en-GB" sz="3200" dirty="0" smtClean="0"/>
              <a:t>Thanks for listening. Please feel free to contact us about any aspects of our presentation:</a:t>
            </a:r>
            <a:endParaRPr lang="en-GB"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7772400" cy="5373215"/>
          </a:xfrm>
        </p:spPr>
        <p:txBody>
          <a:bodyPr>
            <a:normAutofit fontScale="90000"/>
          </a:bodyPr>
          <a:lstStyle/>
          <a:p>
            <a:pPr marL="514350" lvl="0" indent="-514350" algn="l"/>
            <a:r>
              <a:rPr lang="en-GB" sz="3100" dirty="0" smtClean="0"/>
              <a:t>	</a:t>
            </a:r>
            <a:r>
              <a:rPr lang="en-GB" sz="3100" b="1" dirty="0" smtClean="0"/>
              <a:t/>
            </a:r>
            <a:br>
              <a:rPr lang="en-GB" sz="3100" b="1" dirty="0" smtClean="0"/>
            </a:br>
            <a:r>
              <a:rPr lang="en-GB" sz="3100" b="1" dirty="0"/>
              <a:t/>
            </a:r>
            <a:br>
              <a:rPr lang="en-GB" sz="3100" b="1" dirty="0"/>
            </a:br>
            <a:r>
              <a:rPr lang="en-GB" sz="4000" b="1" dirty="0" smtClean="0"/>
              <a:t>Aims</a:t>
            </a:r>
            <a:r>
              <a:rPr lang="en-GB" sz="3100" b="1" dirty="0" smtClean="0"/>
              <a:t/>
            </a:r>
            <a:br>
              <a:rPr lang="en-GB" sz="3100" b="1" dirty="0" smtClean="0"/>
            </a:br>
            <a:r>
              <a:rPr lang="en-GB" sz="3100" dirty="0" smtClean="0"/>
              <a:t/>
            </a:r>
            <a:br>
              <a:rPr lang="en-GB" sz="3100" dirty="0" smtClean="0"/>
            </a:br>
            <a:r>
              <a:rPr lang="en-GB" sz="3100" dirty="0" smtClean="0"/>
              <a:t>1</a:t>
            </a:r>
            <a:r>
              <a:rPr lang="en-GB" sz="2700" dirty="0" smtClean="0"/>
              <a:t>. To </a:t>
            </a:r>
            <a:r>
              <a:rPr lang="en-GB" sz="2700" dirty="0"/>
              <a:t>explore the concept and suitability of higher education research informed teaching </a:t>
            </a:r>
            <a:r>
              <a:rPr lang="en-GB" sz="2700" dirty="0" smtClean="0"/>
              <a:t>to inform ITE</a:t>
            </a:r>
            <a:br>
              <a:rPr lang="en-GB" sz="2700" dirty="0" smtClean="0"/>
            </a:br>
            <a:r>
              <a:rPr lang="en-GB" sz="2700" dirty="0"/>
              <a:t/>
            </a:r>
            <a:br>
              <a:rPr lang="en-GB" sz="2700" dirty="0"/>
            </a:br>
            <a:r>
              <a:rPr lang="en-GB" sz="2700" dirty="0" smtClean="0"/>
              <a:t>2. To </a:t>
            </a:r>
            <a:r>
              <a:rPr lang="en-GB" sz="2700" dirty="0"/>
              <a:t>explore ways </a:t>
            </a:r>
            <a:r>
              <a:rPr lang="en-GB" sz="2700" dirty="0" smtClean="0"/>
              <a:t>that </a:t>
            </a:r>
            <a:r>
              <a:rPr lang="en-GB" sz="2700" dirty="0"/>
              <a:t>learning in a ‘research mode’ may </a:t>
            </a:r>
            <a:r>
              <a:rPr lang="en-GB" sz="2700" dirty="0" smtClean="0"/>
              <a:t>help ‘enact a pedagogy of ITE’</a:t>
            </a:r>
            <a:br>
              <a:rPr lang="en-GB" sz="2700" dirty="0" smtClean="0"/>
            </a:br>
            <a:r>
              <a:rPr lang="en-GB" sz="2700" dirty="0" smtClean="0"/>
              <a:t/>
            </a:r>
            <a:br>
              <a:rPr lang="en-GB" sz="2700" dirty="0" smtClean="0"/>
            </a:br>
            <a:r>
              <a:rPr lang="en-GB" sz="2700" dirty="0" smtClean="0"/>
              <a:t>3. To </a:t>
            </a:r>
            <a:r>
              <a:rPr lang="en-GB" sz="2700" dirty="0"/>
              <a:t>argue that university-led ITE partnerships are crucial in developing a critical and reflective approach to research informed pedagogy and ITE as a whole</a:t>
            </a:r>
            <a:r>
              <a:rPr lang="en-GB" dirty="0"/>
              <a:t/>
            </a:r>
            <a:br>
              <a:rPr lang="en-GB" dirty="0"/>
            </a:br>
            <a:endParaRPr lang="en-GB" dirty="0"/>
          </a:p>
        </p:txBody>
      </p:sp>
      <p:pic>
        <p:nvPicPr>
          <p:cNvPr id="3" name="Picture 2" descr="CCCU-logo-2colour.tif"/>
          <p:cNvPicPr>
            <a:picLocks noChangeAspect="1"/>
          </p:cNvPicPr>
          <p:nvPr/>
        </p:nvPicPr>
        <p:blipFill>
          <a:blip r:embed="rId3" cstate="print">
            <a:clrChange>
              <a:clrFrom>
                <a:srgbClr val="FFFFFF"/>
              </a:clrFrom>
              <a:clrTo>
                <a:srgbClr val="FFFFFF">
                  <a:alpha val="0"/>
                </a:srgbClr>
              </a:clrTo>
            </a:clrChange>
          </a:blip>
          <a:stretch>
            <a:fillRect/>
          </a:stretch>
        </p:blipFill>
        <p:spPr>
          <a:xfrm>
            <a:off x="6696744" y="5705004"/>
            <a:ext cx="2195736" cy="89234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GB" sz="3600" b="1" dirty="0" smtClean="0"/>
              <a:t>Enacting  a </a:t>
            </a:r>
            <a:r>
              <a:rPr lang="en-GB" sz="3600" b="1" dirty="0"/>
              <a:t>p</a:t>
            </a:r>
            <a:r>
              <a:rPr lang="en-GB" sz="3600" b="1" dirty="0" smtClean="0"/>
              <a:t>edagogy of </a:t>
            </a:r>
            <a:r>
              <a:rPr lang="en-GB" sz="3600" b="1" dirty="0"/>
              <a:t>t</a:t>
            </a:r>
            <a:r>
              <a:rPr lang="en-GB" sz="3600" b="1" dirty="0" smtClean="0"/>
              <a:t>eacher education</a:t>
            </a:r>
            <a:endParaRPr lang="en-GB" sz="3600"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sz="2800" dirty="0" smtClean="0"/>
              <a:t>Making the tacit explicit...</a:t>
            </a:r>
          </a:p>
          <a:p>
            <a:pPr marL="514350" indent="-514350">
              <a:buFont typeface="+mj-lt"/>
              <a:buAutoNum type="arabicPeriod"/>
            </a:pPr>
            <a:r>
              <a:rPr lang="en-GB" sz="2800" dirty="0" smtClean="0"/>
              <a:t>in teaching teaching there is a pressing need...to be able to bring to the surface reactions, responses, decisions and moves that influence their teaching (p2)</a:t>
            </a:r>
          </a:p>
          <a:p>
            <a:pPr marL="514350" indent="-514350">
              <a:buFont typeface="+mj-lt"/>
              <a:buAutoNum type="arabicPeriod"/>
            </a:pPr>
            <a:r>
              <a:rPr lang="en-GB" sz="2800" dirty="0" smtClean="0"/>
              <a:t>We need to recognise how we respond to the problematic nature  of teaching</a:t>
            </a:r>
          </a:p>
          <a:p>
            <a:pPr>
              <a:buNone/>
            </a:pPr>
            <a:r>
              <a:rPr lang="en-GB" sz="2800" dirty="0" smtClean="0"/>
              <a:t>	(Loughrin 2007)</a:t>
            </a:r>
            <a:endParaRPr lang="en-GB" sz="2800" dirty="0"/>
          </a:p>
        </p:txBody>
      </p:sp>
      <p:pic>
        <p:nvPicPr>
          <p:cNvPr id="4" name="Picture 3" descr="CCCU-logo-2colour.tif"/>
          <p:cNvPicPr>
            <a:picLocks noChangeAspect="1"/>
          </p:cNvPicPr>
          <p:nvPr/>
        </p:nvPicPr>
        <p:blipFill>
          <a:blip r:embed="rId3" cstate="print">
            <a:clrChange>
              <a:clrFrom>
                <a:srgbClr val="FFFFFF"/>
              </a:clrFrom>
              <a:clrTo>
                <a:srgbClr val="FFFFFF">
                  <a:alpha val="0"/>
                </a:srgbClr>
              </a:clrTo>
            </a:clrChange>
          </a:blip>
          <a:stretch>
            <a:fillRect/>
          </a:stretch>
        </p:blipFill>
        <p:spPr>
          <a:xfrm>
            <a:off x="6696744" y="5705004"/>
            <a:ext cx="2195736" cy="89234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Teaching-Research Nexus</a:t>
            </a:r>
            <a:endParaRPr lang="en-GB" b="1" dirty="0"/>
          </a:p>
        </p:txBody>
      </p:sp>
      <p:sp>
        <p:nvSpPr>
          <p:cNvPr id="3" name="Content Placeholder 2"/>
          <p:cNvSpPr>
            <a:spLocks noGrp="1"/>
          </p:cNvSpPr>
          <p:nvPr>
            <p:ph idx="1"/>
          </p:nvPr>
        </p:nvSpPr>
        <p:spPr/>
        <p:txBody>
          <a:bodyPr>
            <a:normAutofit/>
          </a:bodyPr>
          <a:lstStyle/>
          <a:p>
            <a:pPr>
              <a:buNone/>
            </a:pPr>
            <a:r>
              <a:rPr lang="en-GB" dirty="0" smtClean="0"/>
              <a:t>Teaching can be:</a:t>
            </a:r>
          </a:p>
          <a:p>
            <a:pPr>
              <a:buNone/>
            </a:pPr>
            <a:r>
              <a:rPr lang="en-GB" dirty="0" smtClean="0"/>
              <a:t>Research-led</a:t>
            </a:r>
          </a:p>
          <a:p>
            <a:pPr>
              <a:buNone/>
            </a:pPr>
            <a:r>
              <a:rPr lang="en-GB" dirty="0" smtClean="0"/>
              <a:t>Research-oriented</a:t>
            </a:r>
          </a:p>
          <a:p>
            <a:pPr>
              <a:buNone/>
            </a:pPr>
            <a:r>
              <a:rPr lang="en-GB" dirty="0" smtClean="0"/>
              <a:t>Research-based</a:t>
            </a:r>
          </a:p>
          <a:p>
            <a:pPr>
              <a:buNone/>
            </a:pPr>
            <a:r>
              <a:rPr lang="en-GB" dirty="0" smtClean="0"/>
              <a:t>Research-informed</a:t>
            </a:r>
          </a:p>
          <a:p>
            <a:pPr>
              <a:buNone/>
            </a:pPr>
            <a:r>
              <a:rPr lang="en-GB" dirty="0" smtClean="0"/>
              <a:t>(Griffiths 2004)</a:t>
            </a:r>
            <a:endParaRPr lang="en-GB" dirty="0"/>
          </a:p>
        </p:txBody>
      </p:sp>
      <p:pic>
        <p:nvPicPr>
          <p:cNvPr id="4" name="Picture 3" descr="CCCU-logo-2colour.tif"/>
          <p:cNvPicPr>
            <a:picLocks noChangeAspect="1"/>
          </p:cNvPicPr>
          <p:nvPr/>
        </p:nvPicPr>
        <p:blipFill>
          <a:blip r:embed="rId3" cstate="print">
            <a:clrChange>
              <a:clrFrom>
                <a:srgbClr val="FFFFFF"/>
              </a:clrFrom>
              <a:clrTo>
                <a:srgbClr val="FFFFFF">
                  <a:alpha val="0"/>
                </a:srgbClr>
              </a:clrTo>
            </a:clrChange>
          </a:blip>
          <a:stretch>
            <a:fillRect/>
          </a:stretch>
        </p:blipFill>
        <p:spPr>
          <a:xfrm>
            <a:off x="6696744" y="5705004"/>
            <a:ext cx="2195736" cy="89234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Autofit/>
          </a:bodyPr>
          <a:lstStyle/>
          <a:p>
            <a:r>
              <a:rPr lang="en-GB" sz="3600" dirty="0" smtClean="0"/>
              <a:t>Curriculum Design and the Research-Teaching Nexus (after Healey 2005)</a:t>
            </a:r>
            <a:endParaRPr lang="en-GB" sz="3600" dirty="0"/>
          </a:p>
        </p:txBody>
      </p:sp>
      <p:sp>
        <p:nvSpPr>
          <p:cNvPr id="3" name="Content Placeholder 2"/>
          <p:cNvSpPr>
            <a:spLocks noGrp="1"/>
          </p:cNvSpPr>
          <p:nvPr>
            <p:ph idx="1"/>
          </p:nvPr>
        </p:nvSpPr>
        <p:spPr/>
        <p:txBody>
          <a:bodyPr/>
          <a:lstStyle/>
          <a:p>
            <a:pPr>
              <a:buNone/>
            </a:pPr>
            <a:endParaRPr lang="en-GB" dirty="0" smtClean="0"/>
          </a:p>
          <a:p>
            <a:pPr>
              <a:buNone/>
            </a:pPr>
            <a:endParaRPr lang="en-GB" dirty="0"/>
          </a:p>
        </p:txBody>
      </p:sp>
      <p:graphicFrame>
        <p:nvGraphicFramePr>
          <p:cNvPr id="4" name="Table 3"/>
          <p:cNvGraphicFramePr>
            <a:graphicFrameLocks noGrp="1"/>
          </p:cNvGraphicFramePr>
          <p:nvPr/>
        </p:nvGraphicFramePr>
        <p:xfrm>
          <a:off x="539552" y="1268760"/>
          <a:ext cx="8136903" cy="5589240"/>
        </p:xfrm>
        <a:graphic>
          <a:graphicData uri="http://schemas.openxmlformats.org/drawingml/2006/table">
            <a:tbl>
              <a:tblPr firstRow="1" bandRow="1">
                <a:tableStyleId>{5C22544A-7EE6-4342-B048-85BDC9FD1C3A}</a:tableStyleId>
              </a:tblPr>
              <a:tblGrid>
                <a:gridCol w="554035"/>
                <a:gridCol w="3393465"/>
                <a:gridCol w="3254956"/>
                <a:gridCol w="934447"/>
              </a:tblGrid>
              <a:tr h="518077">
                <a:tc rowSpan="4">
                  <a:txBody>
                    <a:bodyPr/>
                    <a:lstStyle/>
                    <a:p>
                      <a:pPr algn="ctr"/>
                      <a:r>
                        <a:rPr lang="en-GB" sz="2000" b="0" dirty="0" smtClean="0">
                          <a:solidFill>
                            <a:schemeClr val="tx1"/>
                          </a:solidFill>
                        </a:rPr>
                        <a:t>Emphasis on published content</a:t>
                      </a:r>
                      <a:endParaRPr lang="en-GB" sz="2000" b="0" dirty="0">
                        <a:solidFill>
                          <a:schemeClr val="tx1"/>
                        </a:solidFill>
                      </a:endParaRPr>
                    </a:p>
                  </a:txBody>
                  <a:tcPr vert="vert270">
                    <a:lnL w="12700" cap="flat" cmpd="sng" algn="ctr">
                      <a:noFill/>
                      <a:prstDash val="solid"/>
                      <a:round/>
                      <a:headEnd type="none" w="med" len="med"/>
                      <a:tailEnd type="none" w="med" len="med"/>
                    </a:lnL>
                    <a:solidFill>
                      <a:schemeClr val="bg1"/>
                    </a:solidFill>
                  </a:tcPr>
                </a:tc>
                <a:tc gridSpan="2">
                  <a:txBody>
                    <a:bodyPr/>
                    <a:lstStyle/>
                    <a:p>
                      <a:pPr algn="ctr"/>
                      <a:r>
                        <a:rPr lang="en-GB" sz="2000" b="0" dirty="0" smtClean="0">
                          <a:solidFill>
                            <a:schemeClr val="tx1"/>
                          </a:solidFill>
                        </a:rPr>
                        <a:t>Students as</a:t>
                      </a:r>
                      <a:r>
                        <a:rPr lang="en-GB" sz="2000" b="0" baseline="0" dirty="0" smtClean="0">
                          <a:solidFill>
                            <a:schemeClr val="tx1"/>
                          </a:solidFill>
                        </a:rPr>
                        <a:t> reflective theory makers</a:t>
                      </a:r>
                      <a:endParaRPr lang="en-GB" sz="2000" b="0" dirty="0">
                        <a:solidFill>
                          <a:schemeClr val="tx1"/>
                        </a:solidFill>
                      </a:endParaRPr>
                    </a:p>
                  </a:txBody>
                  <a:tcPr>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p>
                  </a:txBody>
                  <a:tcPr/>
                </a:tc>
                <a:tc rowSpan="4">
                  <a:txBody>
                    <a:bodyPr/>
                    <a:lstStyle/>
                    <a:p>
                      <a:pPr algn="ctr"/>
                      <a:r>
                        <a:rPr lang="en-GB" sz="2000" b="0" dirty="0" smtClean="0">
                          <a:solidFill>
                            <a:schemeClr val="tx1"/>
                          </a:solidFill>
                        </a:rPr>
                        <a:t>Emphasis on experienced processes and problems</a:t>
                      </a:r>
                      <a:endParaRPr lang="en-GB" sz="2000" b="0" dirty="0">
                        <a:solidFill>
                          <a:schemeClr val="tx1"/>
                        </a:solidFill>
                      </a:endParaRPr>
                    </a:p>
                  </a:txBody>
                  <a:tcPr vert="vert">
                    <a:solidFill>
                      <a:schemeClr val="bg1"/>
                    </a:solidFill>
                  </a:tcPr>
                </a:tc>
              </a:tr>
              <a:tr h="2146324">
                <a:tc vMerge="1">
                  <a:txBody>
                    <a:bodyPr/>
                    <a:lstStyle/>
                    <a:p>
                      <a:endParaRPr lang="en-GB" dirty="0"/>
                    </a:p>
                  </a:txBody>
                  <a:tcPr/>
                </a:tc>
                <a:tc>
                  <a:txBody>
                    <a:bodyPr/>
                    <a:lstStyle/>
                    <a:p>
                      <a:r>
                        <a:rPr lang="en-GB" sz="2800" b="1" dirty="0" smtClean="0"/>
                        <a:t>Research-tutored</a:t>
                      </a:r>
                    </a:p>
                    <a:p>
                      <a:r>
                        <a:rPr lang="en-GB" sz="2000" b="1" dirty="0" smtClean="0"/>
                        <a:t>Emphasis on  students’ writing</a:t>
                      </a:r>
                      <a:endParaRPr lang="en-GB"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2800" b="1" dirty="0" smtClean="0"/>
                        <a:t>Research-based</a:t>
                      </a:r>
                    </a:p>
                    <a:p>
                      <a:r>
                        <a:rPr lang="en-GB" sz="2000" b="1" baseline="0" dirty="0" smtClean="0"/>
                        <a:t>Emphasis on undertaking enquiry-based learning</a:t>
                      </a:r>
                      <a:endParaRPr lang="en-GB"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dirty="0"/>
                    </a:p>
                  </a:txBody>
                  <a:tcPr/>
                </a:tc>
              </a:tr>
              <a:tr h="2323393">
                <a:tc vMerge="1">
                  <a:txBody>
                    <a:bodyPr/>
                    <a:lstStyle/>
                    <a:p>
                      <a:endParaRPr lang="en-GB" dirty="0"/>
                    </a:p>
                  </a:txBody>
                  <a:tcPr/>
                </a:tc>
                <a:tc>
                  <a:txBody>
                    <a:bodyPr/>
                    <a:lstStyle/>
                    <a:p>
                      <a:r>
                        <a:rPr lang="en-GB" sz="2800" b="1" dirty="0" smtClean="0"/>
                        <a:t>Research-led</a:t>
                      </a:r>
                    </a:p>
                    <a:p>
                      <a:r>
                        <a:rPr lang="en-GB" sz="2000" b="1" baseline="0" dirty="0" smtClean="0"/>
                        <a:t>Emphasis on reading research/scholarly  works</a:t>
                      </a:r>
                      <a:endParaRPr lang="en-GB"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2800" b="1" dirty="0" smtClean="0"/>
                        <a:t>Research-oriented</a:t>
                      </a:r>
                    </a:p>
                    <a:p>
                      <a:r>
                        <a:rPr lang="en-GB" sz="2000" b="1" dirty="0" smtClean="0"/>
                        <a:t>Emphasis on  learning processes of enquiry</a:t>
                      </a:r>
                      <a:endParaRPr lang="en-GB"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dirty="0"/>
                    </a:p>
                  </a:txBody>
                  <a:tcPr/>
                </a:tc>
              </a:tr>
              <a:tr h="601446">
                <a:tc vMerge="1">
                  <a:txBody>
                    <a:bodyPr/>
                    <a:lstStyle/>
                    <a:p>
                      <a:endParaRPr lang="en-GB" dirty="0"/>
                    </a:p>
                  </a:txBody>
                  <a:tcPr/>
                </a:tc>
                <a:tc gridSpan="2">
                  <a:txBody>
                    <a:bodyPr/>
                    <a:lstStyle/>
                    <a:p>
                      <a:pPr algn="ctr"/>
                      <a:r>
                        <a:rPr lang="en-GB" sz="2000" dirty="0" smtClean="0"/>
                        <a:t>Students as receivers of  Theory</a:t>
                      </a:r>
                      <a:endParaRPr lang="en-GB" sz="2000" dirty="0"/>
                    </a:p>
                  </a:txBody>
                  <a:tcPr>
                    <a:lnT w="12700" cap="flat" cmpd="sng" algn="ctr">
                      <a:solidFill>
                        <a:schemeClr val="tx1"/>
                      </a:solidFill>
                      <a:prstDash val="solid"/>
                      <a:round/>
                      <a:headEnd type="none" w="med" len="med"/>
                      <a:tailEnd type="none" w="med" len="med"/>
                    </a:lnT>
                    <a:solidFill>
                      <a:schemeClr val="bg1"/>
                    </a:solidFill>
                  </a:tcPr>
                </a:tc>
                <a:tc hMerge="1">
                  <a:txBody>
                    <a:bodyPr/>
                    <a:lstStyle/>
                    <a:p>
                      <a:endParaRPr lang="en-GB" dirty="0"/>
                    </a:p>
                  </a:txBody>
                  <a:tcPr/>
                </a:tc>
                <a:tc vMerge="1">
                  <a:txBody>
                    <a:bodyPr/>
                    <a:lstStyle/>
                    <a:p>
                      <a:endParaRPr lang="en-GB" dirty="0"/>
                    </a:p>
                  </a:txBody>
                  <a:tcPr/>
                </a:tc>
              </a:tr>
            </a:tbl>
          </a:graphicData>
        </a:graphic>
      </p:graphicFrame>
      <p:graphicFrame>
        <p:nvGraphicFramePr>
          <p:cNvPr id="5" name="Table 4"/>
          <p:cNvGraphicFramePr>
            <a:graphicFrameLocks noGrp="1"/>
          </p:cNvGraphicFramePr>
          <p:nvPr/>
        </p:nvGraphicFramePr>
        <p:xfrm>
          <a:off x="395536" y="1177753"/>
          <a:ext cx="8352927" cy="5680247"/>
        </p:xfrm>
        <a:graphic>
          <a:graphicData uri="http://schemas.openxmlformats.org/drawingml/2006/table">
            <a:tbl>
              <a:tblPr firstRow="1" bandRow="1">
                <a:tableStyleId>{5C22544A-7EE6-4342-B048-85BDC9FD1C3A}</a:tableStyleId>
              </a:tblPr>
              <a:tblGrid>
                <a:gridCol w="568744"/>
                <a:gridCol w="3483557"/>
                <a:gridCol w="3341371"/>
                <a:gridCol w="959255"/>
              </a:tblGrid>
              <a:tr h="544775">
                <a:tc rowSpan="4">
                  <a:txBody>
                    <a:bodyPr/>
                    <a:lstStyle/>
                    <a:p>
                      <a:pPr algn="ctr"/>
                      <a:r>
                        <a:rPr lang="en-GB" sz="2000" b="0" dirty="0" smtClean="0">
                          <a:solidFill>
                            <a:schemeClr val="tx1"/>
                          </a:solidFill>
                        </a:rPr>
                        <a:t>Emphasis on published content</a:t>
                      </a:r>
                      <a:endParaRPr lang="en-GB" sz="2000" b="0" dirty="0">
                        <a:solidFill>
                          <a:schemeClr val="tx1"/>
                        </a:solidFill>
                      </a:endParaRPr>
                    </a:p>
                  </a:txBody>
                  <a:tcPr vert="vert270">
                    <a:lnL w="12700" cap="flat" cmpd="sng" algn="ctr">
                      <a:noFill/>
                      <a:prstDash val="solid"/>
                      <a:round/>
                      <a:headEnd type="none" w="med" len="med"/>
                      <a:tailEnd type="none" w="med" len="med"/>
                    </a:lnL>
                    <a:solidFill>
                      <a:schemeClr val="bg1"/>
                    </a:solidFill>
                  </a:tcPr>
                </a:tc>
                <a:tc gridSpan="2">
                  <a:txBody>
                    <a:bodyPr/>
                    <a:lstStyle/>
                    <a:p>
                      <a:pPr algn="ctr"/>
                      <a:r>
                        <a:rPr lang="en-GB" sz="2000" b="0" dirty="0" smtClean="0">
                          <a:solidFill>
                            <a:schemeClr val="tx1"/>
                          </a:solidFill>
                        </a:rPr>
                        <a:t>Students as</a:t>
                      </a:r>
                      <a:r>
                        <a:rPr lang="en-GB" sz="2000" b="0" baseline="0" dirty="0" smtClean="0">
                          <a:solidFill>
                            <a:schemeClr val="tx1"/>
                          </a:solidFill>
                        </a:rPr>
                        <a:t> reflective theory makers</a:t>
                      </a:r>
                      <a:endParaRPr lang="en-GB" sz="2000" b="0" dirty="0">
                        <a:solidFill>
                          <a:schemeClr val="tx1"/>
                        </a:solidFill>
                      </a:endParaRPr>
                    </a:p>
                  </a:txBody>
                  <a:tcPr>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p>
                  </a:txBody>
                  <a:tcPr/>
                </a:tc>
                <a:tc rowSpan="4">
                  <a:txBody>
                    <a:bodyPr/>
                    <a:lstStyle/>
                    <a:p>
                      <a:pPr algn="ctr"/>
                      <a:r>
                        <a:rPr lang="en-GB" sz="2000" b="0" dirty="0" smtClean="0">
                          <a:solidFill>
                            <a:schemeClr val="tx1"/>
                          </a:solidFill>
                        </a:rPr>
                        <a:t>Emphasis on experienced processes and problems</a:t>
                      </a:r>
                      <a:endParaRPr lang="en-GB" sz="2000" b="0" dirty="0">
                        <a:solidFill>
                          <a:schemeClr val="tx1"/>
                        </a:solidFill>
                      </a:endParaRPr>
                    </a:p>
                  </a:txBody>
                  <a:tcPr vert="vert">
                    <a:solidFill>
                      <a:schemeClr val="bg1"/>
                    </a:solidFill>
                  </a:tcPr>
                </a:tc>
              </a:tr>
              <a:tr h="2256931">
                <a:tc vMerge="1">
                  <a:txBody>
                    <a:bodyPr/>
                    <a:lstStyle/>
                    <a:p>
                      <a:endParaRPr lang="en-GB" dirty="0"/>
                    </a:p>
                  </a:txBody>
                  <a:tcPr/>
                </a:tc>
                <a:tc>
                  <a:txBody>
                    <a:bodyPr/>
                    <a:lstStyle/>
                    <a:p>
                      <a:r>
                        <a:rPr lang="en-GB" sz="2800" b="1" dirty="0" smtClean="0"/>
                        <a:t>Research-tutored</a:t>
                      </a:r>
                    </a:p>
                    <a:p>
                      <a:r>
                        <a:rPr lang="en-GB" sz="2000" b="1" dirty="0" smtClean="0"/>
                        <a:t>Emphasis on  students’ writing</a:t>
                      </a:r>
                      <a:endParaRPr lang="en-GB"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2800" b="1" dirty="0" smtClean="0"/>
                        <a:t>Research-based</a:t>
                      </a:r>
                    </a:p>
                    <a:p>
                      <a:r>
                        <a:rPr lang="en-GB" sz="2000" b="1" baseline="0" dirty="0" smtClean="0"/>
                        <a:t>Emphasis on undertaking enquiry-based learning</a:t>
                      </a:r>
                      <a:endParaRPr lang="en-GB"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dirty="0"/>
                    </a:p>
                  </a:txBody>
                  <a:tcPr/>
                </a:tc>
              </a:tr>
              <a:tr h="2443125">
                <a:tc vMerge="1">
                  <a:txBody>
                    <a:bodyPr/>
                    <a:lstStyle/>
                    <a:p>
                      <a:endParaRPr lang="en-GB" dirty="0"/>
                    </a:p>
                  </a:txBody>
                  <a:tcPr/>
                </a:tc>
                <a:tc>
                  <a:txBody>
                    <a:bodyPr/>
                    <a:lstStyle/>
                    <a:p>
                      <a:r>
                        <a:rPr lang="en-GB" sz="2800" b="1" dirty="0" smtClean="0"/>
                        <a:t>Research-led</a:t>
                      </a:r>
                    </a:p>
                    <a:p>
                      <a:r>
                        <a:rPr lang="en-GB" sz="2000" b="1" baseline="0" dirty="0" smtClean="0"/>
                        <a:t>Emphasis on reading research/scholarly  works</a:t>
                      </a:r>
                      <a:endParaRPr lang="en-GB"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2800" b="1" dirty="0" smtClean="0"/>
                        <a:t>Research-oriented</a:t>
                      </a:r>
                    </a:p>
                    <a:p>
                      <a:r>
                        <a:rPr lang="en-GB" sz="2000" b="1" dirty="0" smtClean="0"/>
                        <a:t>Emphasis on  learning processes of enquiry</a:t>
                      </a:r>
                      <a:endParaRPr lang="en-GB"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dirty="0"/>
                    </a:p>
                  </a:txBody>
                  <a:tcPr/>
                </a:tc>
              </a:tr>
              <a:tr h="435416">
                <a:tc vMerge="1">
                  <a:txBody>
                    <a:bodyPr/>
                    <a:lstStyle/>
                    <a:p>
                      <a:endParaRPr lang="en-GB" dirty="0"/>
                    </a:p>
                  </a:txBody>
                  <a:tcPr/>
                </a:tc>
                <a:tc gridSpan="2">
                  <a:txBody>
                    <a:bodyPr/>
                    <a:lstStyle/>
                    <a:p>
                      <a:pPr algn="ctr"/>
                      <a:r>
                        <a:rPr lang="en-GB" sz="2000" dirty="0" smtClean="0"/>
                        <a:t>Students as receivers of  Theory</a:t>
                      </a:r>
                      <a:endParaRPr lang="en-GB" sz="2000" dirty="0"/>
                    </a:p>
                  </a:txBody>
                  <a:tcPr>
                    <a:lnT w="12700" cap="flat" cmpd="sng" algn="ctr">
                      <a:solidFill>
                        <a:schemeClr val="tx1"/>
                      </a:solidFill>
                      <a:prstDash val="solid"/>
                      <a:round/>
                      <a:headEnd type="none" w="med" len="med"/>
                      <a:tailEnd type="none" w="med" len="med"/>
                    </a:lnT>
                    <a:solidFill>
                      <a:schemeClr val="bg1"/>
                    </a:solidFill>
                  </a:tcPr>
                </a:tc>
                <a:tc hMerge="1">
                  <a:txBody>
                    <a:bodyPr/>
                    <a:lstStyle/>
                    <a:p>
                      <a:endParaRPr lang="en-GB" dirty="0"/>
                    </a:p>
                  </a:txBody>
                  <a:tcPr/>
                </a:tc>
                <a:tc vMerge="1">
                  <a:txBody>
                    <a:bodyPr/>
                    <a:lstStyle/>
                    <a:p>
                      <a:endParaRPr lang="en-GB"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t>Learning in a research </a:t>
            </a:r>
            <a:r>
              <a:rPr lang="en-GB" sz="3600" b="1" dirty="0"/>
              <a:t>m</a:t>
            </a:r>
            <a:r>
              <a:rPr lang="en-GB" sz="3600" b="1" dirty="0" smtClean="0"/>
              <a:t>ode</a:t>
            </a:r>
            <a:endParaRPr lang="en-GB" sz="3600" b="1" dirty="0"/>
          </a:p>
        </p:txBody>
      </p:sp>
      <p:sp>
        <p:nvSpPr>
          <p:cNvPr id="3" name="Content Placeholder 2"/>
          <p:cNvSpPr>
            <a:spLocks noGrp="1"/>
          </p:cNvSpPr>
          <p:nvPr>
            <p:ph idx="1"/>
          </p:nvPr>
        </p:nvSpPr>
        <p:spPr>
          <a:xfrm>
            <a:off x="575048" y="1268760"/>
            <a:ext cx="8568952" cy="4525963"/>
          </a:xfrm>
        </p:spPr>
        <p:txBody>
          <a:bodyPr>
            <a:normAutofit/>
          </a:bodyPr>
          <a:lstStyle/>
          <a:p>
            <a:pPr>
              <a:buNone/>
            </a:pPr>
            <a:r>
              <a:rPr lang="en-GB" sz="2800" dirty="0" smtClean="0"/>
              <a:t>	Society that is uncertainty, uncontrollability and unpredictability (Brew, 2006)</a:t>
            </a:r>
          </a:p>
          <a:p>
            <a:pPr>
              <a:buNone/>
            </a:pPr>
            <a:r>
              <a:rPr lang="en-GB" sz="2800" dirty="0" smtClean="0"/>
              <a:t>	Learning in a world of ‘supercomplexity’ (Barnett 2000)</a:t>
            </a:r>
          </a:p>
          <a:p>
            <a:pPr marL="514350" indent="-514350">
              <a:buFont typeface="+mj-lt"/>
              <a:buAutoNum type="arabicPeriod"/>
            </a:pPr>
            <a:r>
              <a:rPr lang="en-GB" sz="2800" dirty="0" smtClean="0"/>
              <a:t>Learning is tentative</a:t>
            </a:r>
          </a:p>
          <a:p>
            <a:pPr marL="514350" indent="-514350">
              <a:buFont typeface="+mj-lt"/>
              <a:buAutoNum type="arabicPeriod"/>
            </a:pPr>
            <a:r>
              <a:rPr lang="en-GB" sz="2800" dirty="0" smtClean="0"/>
              <a:t>Needs space and time</a:t>
            </a:r>
          </a:p>
          <a:p>
            <a:pPr marL="514350" indent="-514350">
              <a:buFont typeface="+mj-lt"/>
              <a:buAutoNum type="arabicPeriod"/>
            </a:pPr>
            <a:r>
              <a:rPr lang="en-GB" sz="2800" dirty="0" smtClean="0"/>
              <a:t>Problematising</a:t>
            </a:r>
          </a:p>
          <a:p>
            <a:pPr marL="514350" indent="-514350">
              <a:buFont typeface="+mj-lt"/>
              <a:buAutoNum type="arabicPeriod"/>
            </a:pPr>
            <a:r>
              <a:rPr lang="en-GB" sz="2800" dirty="0" smtClean="0"/>
              <a:t>Reflection/reflexiveness is key</a:t>
            </a:r>
          </a:p>
          <a:p>
            <a:pPr marL="514350" indent="-514350">
              <a:buFont typeface="+mj-lt"/>
              <a:buAutoNum type="arabicPeriod"/>
            </a:pPr>
            <a:r>
              <a:rPr lang="en-GB" sz="2800" dirty="0" smtClean="0"/>
              <a:t>Attending to emotions</a:t>
            </a:r>
            <a:endParaRPr lang="en-GB" sz="2800" dirty="0"/>
          </a:p>
        </p:txBody>
      </p:sp>
      <p:pic>
        <p:nvPicPr>
          <p:cNvPr id="4" name="Picture 3" descr="CCCU-logo-2colour.tif"/>
          <p:cNvPicPr>
            <a:picLocks noChangeAspect="1"/>
          </p:cNvPicPr>
          <p:nvPr/>
        </p:nvPicPr>
        <p:blipFill>
          <a:blip r:embed="rId3" cstate="print">
            <a:clrChange>
              <a:clrFrom>
                <a:srgbClr val="FFFFFF"/>
              </a:clrFrom>
              <a:clrTo>
                <a:srgbClr val="FFFFFF">
                  <a:alpha val="0"/>
                </a:srgbClr>
              </a:clrTo>
            </a:clrChange>
          </a:blip>
          <a:stretch>
            <a:fillRect/>
          </a:stretch>
        </p:blipFill>
        <p:spPr>
          <a:xfrm>
            <a:off x="6696744" y="5705004"/>
            <a:ext cx="2195736" cy="89234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0"/>
            <a:ext cx="7772400" cy="1470025"/>
          </a:xfrm>
        </p:spPr>
        <p:txBody>
          <a:bodyPr>
            <a:normAutofit/>
          </a:bodyPr>
          <a:lstStyle/>
          <a:p>
            <a:r>
              <a:rPr lang="en-GB" sz="3600" b="1" dirty="0" smtClean="0"/>
              <a:t>Articulating our principles of practice</a:t>
            </a:r>
            <a:endParaRPr lang="en-GB" sz="3600" b="1" dirty="0"/>
          </a:p>
        </p:txBody>
      </p:sp>
      <p:sp>
        <p:nvSpPr>
          <p:cNvPr id="3" name="Subtitle 2"/>
          <p:cNvSpPr>
            <a:spLocks noGrp="1"/>
          </p:cNvSpPr>
          <p:nvPr>
            <p:ph type="subTitle" idx="1"/>
          </p:nvPr>
        </p:nvSpPr>
        <p:spPr>
          <a:xfrm>
            <a:off x="755576" y="1772816"/>
            <a:ext cx="7560840" cy="4464496"/>
          </a:xfrm>
        </p:spPr>
        <p:txBody>
          <a:bodyPr>
            <a:normAutofit lnSpcReduction="10000"/>
          </a:bodyPr>
          <a:lstStyle/>
          <a:p>
            <a:pPr marL="457200" indent="-457200" algn="l">
              <a:buAutoNum type="arabicPeriod"/>
            </a:pPr>
            <a:r>
              <a:rPr lang="en-GB" sz="2400" dirty="0" smtClean="0">
                <a:solidFill>
                  <a:schemeClr val="tx1"/>
                </a:solidFill>
              </a:rPr>
              <a:t>Thinking like a teacher involves learning to see teaching from the view point of the learner</a:t>
            </a:r>
          </a:p>
          <a:p>
            <a:pPr marL="457200" indent="-457200" algn="l">
              <a:buAutoNum type="arabicPeriod"/>
            </a:pPr>
            <a:r>
              <a:rPr lang="en-GB" sz="2400" dirty="0" smtClean="0">
                <a:solidFill>
                  <a:schemeClr val="tx1"/>
                </a:solidFill>
              </a:rPr>
              <a:t>Prospective teachers need opportunities to see into the thinking like a teacher of experienced others</a:t>
            </a:r>
          </a:p>
          <a:p>
            <a:pPr marL="457200" indent="-457200" algn="l">
              <a:buAutoNum type="arabicPeriod"/>
            </a:pPr>
            <a:r>
              <a:rPr lang="en-GB" sz="2400" dirty="0" smtClean="0">
                <a:solidFill>
                  <a:schemeClr val="tx1"/>
                </a:solidFill>
              </a:rPr>
              <a:t>Prospective teachers need to try out thinking like a teacher in order to develop their  thinking as a teacher</a:t>
            </a:r>
          </a:p>
          <a:p>
            <a:pPr marL="457200" indent="-457200" algn="l">
              <a:buAutoNum type="arabicPeriod"/>
            </a:pPr>
            <a:r>
              <a:rPr lang="en-GB" sz="2400" dirty="0" smtClean="0">
                <a:solidFill>
                  <a:schemeClr val="tx1"/>
                </a:solidFill>
              </a:rPr>
              <a:t>Prospective teachers need scaffolding</a:t>
            </a:r>
          </a:p>
          <a:p>
            <a:pPr marL="457200" indent="-457200" algn="l">
              <a:buAutoNum type="arabicPeriod"/>
            </a:pPr>
            <a:r>
              <a:rPr lang="en-GB" sz="2400" dirty="0" smtClean="0">
                <a:solidFill>
                  <a:schemeClr val="tx1"/>
                </a:solidFill>
              </a:rPr>
              <a:t>Developing responsive relationships is at the heart of learning to think like a teacher and at the heart of supporting our students</a:t>
            </a:r>
          </a:p>
          <a:p>
            <a:pPr marL="457200" indent="-457200" algn="l"/>
            <a:r>
              <a:rPr lang="en-GB" sz="2400" dirty="0" smtClean="0">
                <a:solidFill>
                  <a:schemeClr val="tx1"/>
                </a:solidFill>
              </a:rPr>
              <a:t>	Crowe and Berry  (2007)</a:t>
            </a:r>
          </a:p>
          <a:p>
            <a:pPr marL="457200" indent="-457200" algn="l"/>
            <a:endParaRPr lang="en-GB" sz="2000" dirty="0" smtClean="0"/>
          </a:p>
          <a:p>
            <a:pPr marL="457200" indent="-457200" algn="l">
              <a:buAutoNum type="arabicPeriod"/>
            </a:pPr>
            <a:endParaRPr lang="en-GB" sz="2000" dirty="0" smtClean="0"/>
          </a:p>
          <a:p>
            <a:pPr marL="457200" indent="-457200" algn="l">
              <a:buAutoNum type="arabicPeriod"/>
            </a:pPr>
            <a:endParaRPr lang="en-GB" sz="2000" dirty="0" smtClean="0"/>
          </a:p>
        </p:txBody>
      </p:sp>
      <p:pic>
        <p:nvPicPr>
          <p:cNvPr id="4" name="Picture 3" descr="CCCU-logo-2colour.tif"/>
          <p:cNvPicPr>
            <a:picLocks noChangeAspect="1"/>
          </p:cNvPicPr>
          <p:nvPr/>
        </p:nvPicPr>
        <p:blipFill>
          <a:blip r:embed="rId3" cstate="print">
            <a:clrChange>
              <a:clrFrom>
                <a:srgbClr val="FFFFFF"/>
              </a:clrFrom>
              <a:clrTo>
                <a:srgbClr val="FFFFFF">
                  <a:alpha val="0"/>
                </a:srgbClr>
              </a:clrTo>
            </a:clrChange>
          </a:blip>
          <a:stretch>
            <a:fillRect/>
          </a:stretch>
        </p:blipFill>
        <p:spPr>
          <a:xfrm>
            <a:off x="6696744" y="5705004"/>
            <a:ext cx="2195736" cy="89234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Research means so many different things...</a:t>
            </a:r>
            <a:endParaRPr lang="en-GB" sz="3600" dirty="0"/>
          </a:p>
        </p:txBody>
      </p:sp>
      <p:sp>
        <p:nvSpPr>
          <p:cNvPr id="3" name="Content Placeholder 2"/>
          <p:cNvSpPr>
            <a:spLocks noGrp="1"/>
          </p:cNvSpPr>
          <p:nvPr>
            <p:ph idx="1"/>
          </p:nvPr>
        </p:nvSpPr>
        <p:spPr>
          <a:xfrm>
            <a:off x="467544" y="1268760"/>
            <a:ext cx="6851104" cy="2116832"/>
          </a:xfrm>
        </p:spPr>
        <p:txBody>
          <a:bodyPr/>
          <a:lstStyle/>
          <a:p>
            <a:r>
              <a:rPr lang="en-GB" sz="2800" dirty="0" smtClean="0"/>
              <a:t>By Discipline</a:t>
            </a:r>
          </a:p>
          <a:p>
            <a:r>
              <a:rPr lang="en-GB" sz="2800" dirty="0" smtClean="0"/>
              <a:t>By Paradigm</a:t>
            </a:r>
          </a:p>
          <a:p>
            <a:r>
              <a:rPr lang="en-GB" sz="2800" dirty="0" smtClean="0"/>
              <a:t>By individual</a:t>
            </a:r>
          </a:p>
          <a:p>
            <a:endParaRPr lang="en-GB" dirty="0"/>
          </a:p>
        </p:txBody>
      </p:sp>
      <p:sp>
        <p:nvSpPr>
          <p:cNvPr id="4" name="TextBox 3"/>
          <p:cNvSpPr txBox="1"/>
          <p:nvPr/>
        </p:nvSpPr>
        <p:spPr>
          <a:xfrm>
            <a:off x="539552" y="3041571"/>
            <a:ext cx="8064896" cy="3385542"/>
          </a:xfrm>
          <a:prstGeom prst="rect">
            <a:avLst/>
          </a:prstGeom>
          <a:noFill/>
        </p:spPr>
        <p:txBody>
          <a:bodyPr wrap="square" rtlCol="0">
            <a:spAutoFit/>
          </a:bodyPr>
          <a:lstStyle/>
          <a:p>
            <a:r>
              <a:rPr lang="en-GB" sz="2800" dirty="0" smtClean="0"/>
              <a:t>Education research does not have to remain within the dominant expectations of social science research :</a:t>
            </a:r>
          </a:p>
          <a:p>
            <a:endParaRPr lang="en-GB" sz="2800" dirty="0" smtClean="0"/>
          </a:p>
          <a:p>
            <a:pPr>
              <a:buFont typeface="Arial" pitchFamily="34" charset="0"/>
              <a:buChar char="•"/>
            </a:pPr>
            <a:r>
              <a:rPr lang="en-GB" sz="2800" dirty="0" smtClean="0"/>
              <a:t>Using  fiction alongside/instead of ‘real’ data</a:t>
            </a:r>
          </a:p>
          <a:p>
            <a:pPr>
              <a:buFont typeface="Arial" pitchFamily="34" charset="0"/>
              <a:buChar char="•"/>
            </a:pPr>
            <a:r>
              <a:rPr lang="en-GB" sz="2800" dirty="0" smtClean="0"/>
              <a:t>Creative writing</a:t>
            </a:r>
          </a:p>
          <a:p>
            <a:pPr>
              <a:buFont typeface="Arial" pitchFamily="34" charset="0"/>
              <a:buChar char="•"/>
            </a:pPr>
            <a:r>
              <a:rPr lang="en-GB" sz="2800" dirty="0" smtClean="0"/>
              <a:t>‘Performing research’ -  e.g. Art/DT practitioner research and Drama...</a:t>
            </a:r>
          </a:p>
          <a:p>
            <a:pPr>
              <a:buFont typeface="Arial" pitchFamily="34" charset="0"/>
              <a:buChar char="•"/>
            </a:pPr>
            <a:endParaRPr lang="en-GB" dirty="0"/>
          </a:p>
        </p:txBody>
      </p:sp>
      <p:pic>
        <p:nvPicPr>
          <p:cNvPr id="5" name="Picture 4" descr="CCCU-logo-2colour.tif"/>
          <p:cNvPicPr>
            <a:picLocks noChangeAspect="1"/>
          </p:cNvPicPr>
          <p:nvPr/>
        </p:nvPicPr>
        <p:blipFill>
          <a:blip r:embed="rId3" cstate="print">
            <a:clrChange>
              <a:clrFrom>
                <a:srgbClr val="FFFFFF"/>
              </a:clrFrom>
              <a:clrTo>
                <a:srgbClr val="FFFFFF">
                  <a:alpha val="0"/>
                </a:srgbClr>
              </a:clrTo>
            </a:clrChange>
          </a:blip>
          <a:stretch>
            <a:fillRect/>
          </a:stretch>
        </p:blipFill>
        <p:spPr>
          <a:xfrm>
            <a:off x="6696744" y="5705004"/>
            <a:ext cx="2195736" cy="892348"/>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a:p>
        </p:txBody>
      </p:sp>
      <p:pic>
        <p:nvPicPr>
          <p:cNvPr id="4" name="Picture 6" descr="nomanzland"/>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702</TotalTime>
  <Words>1798</Words>
  <Application>Microsoft Office PowerPoint</Application>
  <PresentationFormat>On-screen Show (4:3)</PresentationFormat>
  <Paragraphs>170</Paragraphs>
  <Slides>18</Slides>
  <Notes>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Developing a Research Informed Pedagogy for ITE</vt:lpstr>
      <vt:lpstr>   Aims  1. To explore the concept and suitability of higher education research informed teaching to inform ITE  2. To explore ways that learning in a ‘research mode’ may help ‘enact a pedagogy of ITE’  3. To argue that university-led ITE partnerships are crucial in developing a critical and reflective approach to research informed pedagogy and ITE as a whole </vt:lpstr>
      <vt:lpstr>Enacting  a pedagogy of teacher education</vt:lpstr>
      <vt:lpstr>Teaching-Research Nexus</vt:lpstr>
      <vt:lpstr>Curriculum Design and the Research-Teaching Nexus (after Healey 2005)</vt:lpstr>
      <vt:lpstr>Learning in a research mode</vt:lpstr>
      <vt:lpstr>Articulating our principles of practice</vt:lpstr>
      <vt:lpstr>Research means so many different things...</vt:lpstr>
      <vt:lpstr>Slide 9</vt:lpstr>
      <vt:lpstr>Drama as Pedagogic Tool</vt:lpstr>
      <vt:lpstr>Adults as Children</vt:lpstr>
      <vt:lpstr>Lessons Learnt: The Tutor</vt:lpstr>
      <vt:lpstr>Research-Informed Teaching Project</vt:lpstr>
      <vt:lpstr>Lessons Learnt: The Audience</vt:lpstr>
      <vt:lpstr>NoManzland: Loughran’s Legacy (2007)</vt:lpstr>
      <vt:lpstr>NoManzland: Loughran’s Legacy (2007)</vt:lpstr>
      <vt:lpstr>The value the research teaching nexus can be expressed in three perspectives:</vt:lpstr>
      <vt:lpstr>simon.hoult@canterbury.ac.uk paul.skinner@canterbury.ac.uk </vt:lpstr>
    </vt:vector>
  </TitlesOfParts>
  <Company>Canterbury Christ Church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a Research Informed Pedagogy for ITE</dc:title>
  <dc:creator>sh78</dc:creator>
  <cp:lastModifiedBy>sh78</cp:lastModifiedBy>
  <cp:revision>60</cp:revision>
  <dcterms:created xsi:type="dcterms:W3CDTF">2011-05-12T13:39:13Z</dcterms:created>
  <dcterms:modified xsi:type="dcterms:W3CDTF">2011-05-20T08:22:48Z</dcterms:modified>
</cp:coreProperties>
</file>