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70" r:id="rId4"/>
    <p:sldId id="259" r:id="rId5"/>
    <p:sldId id="260" r:id="rId6"/>
    <p:sldId id="261" r:id="rId7"/>
    <p:sldId id="271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2" r:id="rId16"/>
    <p:sldId id="273" r:id="rId17"/>
  </p:sldIdLst>
  <p:sldSz cx="9144000" cy="6858000" type="screen4x3"/>
  <p:notesSz cx="6858000" cy="9144000"/>
  <p:custDataLst>
    <p:tags r:id="rId1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0000"/>
    <a:srgbClr val="66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377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420B21-ED08-45D7-94C0-41DA2EC6B1F9}" type="datetimeFigureOut">
              <a:rPr lang="en-GB"/>
              <a:pPr>
                <a:defRPr/>
              </a:pPr>
              <a:t>16/05/2011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6E51D8-841E-4D59-8BC7-90987CED85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847152-77ED-440A-B5E6-05FCC3035055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CE723A-B464-4849-AE14-D840EA5BA27C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GB" b="1" dirty="0" smtClean="0"/>
              <a:t>Affect </a:t>
            </a:r>
            <a:r>
              <a:rPr lang="en-GB" dirty="0" smtClean="0"/>
              <a:t>– any comments with emotions – peer support:  ‘</a:t>
            </a:r>
            <a:r>
              <a:rPr lang="en-GB" i="1" dirty="0" smtClean="0"/>
              <a:t>contact someone for help or a shoulder to cry on’  </a:t>
            </a:r>
            <a:r>
              <a:rPr lang="en-GB" i="1" dirty="0" smtClean="0"/>
              <a:t>‘Conversing </a:t>
            </a:r>
            <a:r>
              <a:rPr lang="en-GB" i="1" dirty="0" smtClean="0"/>
              <a:t>about experiences (highs and lows</a:t>
            </a:r>
            <a:r>
              <a:rPr lang="en-GB" i="1" dirty="0" smtClean="0"/>
              <a:t>)’; </a:t>
            </a:r>
            <a:endParaRPr lang="en-GB" i="1" dirty="0" smtClean="0"/>
          </a:p>
          <a:p>
            <a:pPr>
              <a:defRPr/>
            </a:pPr>
            <a:r>
              <a:rPr lang="en-GB" dirty="0" smtClean="0"/>
              <a:t>Being in the same boat - peer support: ‘</a:t>
            </a:r>
            <a:r>
              <a:rPr lang="en-GB" i="1" dirty="0" smtClean="0"/>
              <a:t>Knowing you can talk to someone else with same challenges as you</a:t>
            </a:r>
            <a:r>
              <a:rPr lang="en-GB" dirty="0" smtClean="0"/>
              <a:t>’ – peer </a:t>
            </a:r>
            <a:r>
              <a:rPr lang="en-GB" dirty="0" err="1" smtClean="0"/>
              <a:t>assessessment</a:t>
            </a:r>
            <a:r>
              <a:rPr lang="en-GB" dirty="0" smtClean="0"/>
              <a:t> – ‘</a:t>
            </a:r>
            <a:r>
              <a:rPr lang="en-GB" i="1" dirty="0" smtClean="0"/>
              <a:t>talking through with someone the same age going through the same learning’ </a:t>
            </a:r>
            <a:r>
              <a:rPr lang="en-GB" dirty="0" smtClean="0"/>
              <a:t>(also discussion)</a:t>
            </a:r>
            <a:endParaRPr lang="en-GB" i="1" dirty="0" smtClean="0"/>
          </a:p>
          <a:p>
            <a:pPr>
              <a:defRPr/>
            </a:pPr>
            <a:r>
              <a:rPr lang="en-GB" b="1" dirty="0" smtClean="0"/>
              <a:t>Cognitive effect of collaboration </a:t>
            </a:r>
            <a:r>
              <a:rPr lang="en-GB" dirty="0" smtClean="0"/>
              <a:t>– about the influence on learning - peer support: </a:t>
            </a:r>
            <a:r>
              <a:rPr lang="en-GB" i="1" dirty="0" smtClean="0"/>
              <a:t>‘can help to remember ideas from talking around the topic (triggers old memories)’ </a:t>
            </a:r>
            <a:r>
              <a:rPr lang="en-GB" dirty="0" smtClean="0"/>
              <a:t>– peer assessment: ‘</a:t>
            </a:r>
            <a:r>
              <a:rPr lang="en-GB" i="1" dirty="0" smtClean="0"/>
              <a:t>the language, understanding and communication are efficient at the peer level’ </a:t>
            </a:r>
          </a:p>
          <a:p>
            <a:pPr>
              <a:defRPr/>
            </a:pPr>
            <a:r>
              <a:rPr lang="en-GB" dirty="0" smtClean="0"/>
              <a:t>Being in the same boat: </a:t>
            </a:r>
            <a:r>
              <a:rPr lang="en-GB" i="1" dirty="0" smtClean="0"/>
              <a:t>‘you can discuss/review ideas and queries with people that are in the same position as you’ </a:t>
            </a:r>
            <a:r>
              <a:rPr lang="en-GB" dirty="0" smtClean="0"/>
              <a:t>(also Discussion)</a:t>
            </a:r>
            <a:endParaRPr lang="en-GB" i="1" dirty="0" smtClean="0"/>
          </a:p>
          <a:p>
            <a:pPr>
              <a:defRPr/>
            </a:pPr>
            <a:r>
              <a:rPr lang="en-GB" dirty="0" smtClean="0"/>
              <a:t>Dealing with different points of view – peer support: ‘</a:t>
            </a:r>
            <a:r>
              <a:rPr lang="en-GB" i="1" dirty="0" smtClean="0"/>
              <a:t>you can discuss ideas which can help stimulate your own’ </a:t>
            </a:r>
            <a:r>
              <a:rPr lang="en-GB" dirty="0" smtClean="0"/>
              <a:t>– peer assessment – ‘</a:t>
            </a:r>
            <a:r>
              <a:rPr lang="en-GB" i="1" dirty="0" smtClean="0"/>
              <a:t>seeing a different interpretation of a task’</a:t>
            </a:r>
          </a:p>
          <a:p>
            <a:pPr>
              <a:defRPr/>
            </a:pPr>
            <a:r>
              <a:rPr lang="en-GB" dirty="0" smtClean="0"/>
              <a:t>Positive for the group (peer support): ‘</a:t>
            </a:r>
            <a:r>
              <a:rPr lang="en-GB" i="1" dirty="0" smtClean="0"/>
              <a:t>Being able to analyse each others' work and give feedback’</a:t>
            </a:r>
          </a:p>
          <a:p>
            <a:pPr>
              <a:defRPr/>
            </a:pPr>
            <a:r>
              <a:rPr lang="en-GB" dirty="0" smtClean="0"/>
              <a:t>Positive for the individual (peer support): ‘</a:t>
            </a:r>
            <a:r>
              <a:rPr lang="en-GB" i="1" dirty="0" smtClean="0"/>
              <a:t>For them to look over my work and give me tips and pointers’</a:t>
            </a:r>
          </a:p>
          <a:p>
            <a:pPr>
              <a:defRPr/>
            </a:pPr>
            <a:r>
              <a:rPr lang="en-GB" dirty="0" smtClean="0"/>
              <a:t>Nature and quality of peer assessment (peer assessment): ‘</a:t>
            </a:r>
            <a:r>
              <a:rPr lang="en-GB" i="1" dirty="0" smtClean="0"/>
              <a:t>Gives an opportunity to improve/discuss before you hand it in</a:t>
            </a:r>
            <a:r>
              <a:rPr lang="en-GB" dirty="0" smtClean="0"/>
              <a:t>’ (also Discussion)</a:t>
            </a:r>
          </a:p>
          <a:p>
            <a:pPr>
              <a:defRPr/>
            </a:pPr>
            <a:r>
              <a:rPr lang="en-GB" dirty="0" smtClean="0"/>
              <a:t>Other  - peer support: ‘</a:t>
            </a:r>
            <a:r>
              <a:rPr lang="en-GB" i="1" dirty="0" smtClean="0"/>
              <a:t>Talk about improvements’</a:t>
            </a:r>
            <a:r>
              <a:rPr lang="en-GB" dirty="0" smtClean="0"/>
              <a:t> (also Discussion) – peer assessment: ‘</a:t>
            </a:r>
            <a:r>
              <a:rPr lang="en-GB" i="1" dirty="0" smtClean="0"/>
              <a:t>Saves teacher's time helping everyone’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B70670-26F2-4377-89E9-A5D5117841B1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79500"/>
            <a:ext cx="2057400" cy="521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79500"/>
            <a:ext cx="6019800" cy="521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78025"/>
            <a:ext cx="40386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4038600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8" descr="stone logo alt"/>
          <p:cNvPicPr>
            <a:picLocks noChangeAspect="1" noChangeArrowheads="1"/>
          </p:cNvPicPr>
          <p:nvPr userDrawn="1"/>
        </p:nvPicPr>
        <p:blipFill>
          <a:blip r:embed="rId13" cstate="print"/>
          <a:srcRect l="6747" r="6664"/>
          <a:stretch>
            <a:fillRect/>
          </a:stretch>
        </p:blipFill>
        <p:spPr bwMode="auto">
          <a:xfrm>
            <a:off x="179388" y="114300"/>
            <a:ext cx="186372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Trebuchet MS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0" y="0"/>
            <a:ext cx="9144000" cy="6092825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9138" y="2130425"/>
            <a:ext cx="7772400" cy="3243263"/>
          </a:xfrm>
          <a:noFill/>
        </p:spPr>
        <p:txBody>
          <a:bodyPr/>
          <a:lstStyle/>
          <a:p>
            <a:r>
              <a:rPr lang="en-GB" sz="4000" smtClean="0">
                <a:solidFill>
                  <a:schemeClr val="bg1"/>
                </a:solidFill>
              </a:rPr>
              <a:t>Critical Partnerships: Using Peer Support to Develop Skills in Writing at Masters Level</a:t>
            </a:r>
            <a:br>
              <a:rPr lang="en-GB" sz="4000" smtClean="0">
                <a:solidFill>
                  <a:schemeClr val="bg1"/>
                </a:solidFill>
              </a:rPr>
            </a:br>
            <a:r>
              <a:rPr lang="en-GB" sz="4000" smtClean="0">
                <a:solidFill>
                  <a:schemeClr val="bg1"/>
                </a:solidFill>
              </a:rPr>
              <a:t/>
            </a:r>
            <a:br>
              <a:rPr lang="en-GB" sz="4000" smtClean="0">
                <a:solidFill>
                  <a:schemeClr val="bg1"/>
                </a:solidFill>
              </a:rPr>
            </a:br>
            <a:r>
              <a:rPr lang="en-GB" sz="2800" smtClean="0">
                <a:solidFill>
                  <a:schemeClr val="bg1"/>
                </a:solidFill>
              </a:rPr>
              <a:t>Sue Forsythe</a:t>
            </a:r>
            <a:br>
              <a:rPr lang="en-GB" sz="2800" smtClean="0">
                <a:solidFill>
                  <a:schemeClr val="bg1"/>
                </a:solidFill>
              </a:rPr>
            </a:br>
            <a:r>
              <a:rPr lang="en-GB" sz="2800" smtClean="0">
                <a:solidFill>
                  <a:schemeClr val="bg1"/>
                </a:solidFill>
              </a:rPr>
              <a:t>Maarten Tas</a:t>
            </a:r>
            <a:r>
              <a:rPr lang="en-GB" sz="2800" smtClean="0"/>
              <a:t/>
            </a:r>
            <a:br>
              <a:rPr lang="en-GB" sz="2800" smtClean="0"/>
            </a:br>
            <a:endParaRPr lang="en-GB" sz="2800" smtClean="0">
              <a:solidFill>
                <a:schemeClr val="bg1"/>
              </a:solidFill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741738" y="338138"/>
            <a:ext cx="5256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>
                <a:solidFill>
                  <a:srgbClr val="DDDDDD"/>
                </a:solidFill>
                <a:latin typeface="Trebuchet MS" pitchFamily="34" charset="0"/>
              </a:rPr>
              <a:t>School of Education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19138" y="6265863"/>
            <a:ext cx="8277225" cy="360362"/>
          </a:xfrm>
          <a:noFill/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GB" sz="2000" smtClean="0">
                <a:solidFill>
                  <a:schemeClr val="bg1"/>
                </a:solidFill>
              </a:rPr>
              <a:t>www.le.ac.uk</a:t>
            </a:r>
          </a:p>
        </p:txBody>
      </p:sp>
      <p:pic>
        <p:nvPicPr>
          <p:cNvPr id="2055" name="Picture 8" descr="stone logo"/>
          <p:cNvPicPr>
            <a:picLocks noChangeAspect="1" noChangeArrowheads="1"/>
          </p:cNvPicPr>
          <p:nvPr/>
        </p:nvPicPr>
        <p:blipFill>
          <a:blip r:embed="rId3" cstate="print"/>
          <a:srcRect l="6747" r="6664"/>
          <a:stretch>
            <a:fillRect/>
          </a:stretch>
        </p:blipFill>
        <p:spPr bwMode="auto">
          <a:xfrm>
            <a:off x="179388" y="115888"/>
            <a:ext cx="18716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8175" y="836613"/>
            <a:ext cx="5759450" cy="1079500"/>
          </a:xfrm>
        </p:spPr>
        <p:txBody>
          <a:bodyPr/>
          <a:lstStyle/>
          <a:p>
            <a:pPr algn="ctr"/>
            <a:r>
              <a:rPr lang="en-GB" smtClean="0"/>
              <a:t>Research Methods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817688"/>
            <a:ext cx="8229600" cy="504031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dirty="0" smtClean="0"/>
              <a:t>Initial questionnaire on student attitude to peer support before forming critical partnerships (semi-structured)</a:t>
            </a:r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Feelings on giving feedback on written work;</a:t>
            </a:r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What would help you to give good quality feedback on written work?</a:t>
            </a:r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How would you prefer to receive feedback?</a:t>
            </a:r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What should be the purpose of having a critical partner (peer support)?</a:t>
            </a:r>
          </a:p>
          <a:p>
            <a:pPr lvl="1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Second questionnaire on peer support and peer assessment after handing in first assignment (semi-structured)</a:t>
            </a:r>
          </a:p>
          <a:p>
            <a:pPr>
              <a:buFont typeface="Trebuchet MS" pitchFamily="34" charset="0"/>
              <a:buNone/>
              <a:defRPr/>
            </a:pPr>
            <a:endParaRPr lang="en-GB" dirty="0" smtClean="0"/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Benefits of peer assessment 		- Challenges of peer assessment</a:t>
            </a:r>
          </a:p>
          <a:p>
            <a:pPr lvl="1">
              <a:defRPr/>
            </a:pPr>
            <a:r>
              <a:rPr lang="en-GB" sz="2300" dirty="0" smtClean="0">
                <a:solidFill>
                  <a:srgbClr val="FF0000"/>
                </a:solidFill>
              </a:rPr>
              <a:t>Benefits of peer support		- Challenges of peer support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Analysis: constant comparative method (Thomas, 2009)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476375" y="596900"/>
            <a:ext cx="6500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Questionnaire in the first week of the placement on peer support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0825" y="1028700"/>
          <a:ext cx="8568952" cy="5809145"/>
        </p:xfrm>
        <a:graphic>
          <a:graphicData uri="http://schemas.openxmlformats.org/drawingml/2006/table">
            <a:tbl>
              <a:tblPr/>
              <a:tblGrid>
                <a:gridCol w="2590705"/>
                <a:gridCol w="1495542"/>
                <a:gridCol w="1538722"/>
                <a:gridCol w="1401337"/>
                <a:gridCol w="1542646"/>
              </a:tblGrid>
              <a:tr h="120642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Themes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Feelings on giving feedback on written </a:t>
                      </a:r>
                      <a:r>
                        <a:rPr lang="en-GB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work  (n=24)</a:t>
                      </a:r>
                      <a:r>
                        <a:rPr lang="en-GB" sz="14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%</a:t>
                      </a:r>
                      <a:endParaRPr lang="en-GB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What would help you to give good quality feedback on written work? </a:t>
                      </a:r>
                      <a:endParaRPr lang="en-GB" sz="1400" b="1" i="0" u="none" strike="noStrike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rtl="0" fontAlgn="t"/>
                      <a:r>
                        <a:rPr lang="en-GB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(n=21)</a:t>
                      </a:r>
                      <a:r>
                        <a:rPr lang="en-GB" sz="14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%</a:t>
                      </a:r>
                      <a:endParaRPr lang="en-GB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How would you prefer to receive feedback? </a:t>
                      </a:r>
                      <a:endParaRPr lang="en-GB" sz="1400" b="1" i="0" u="none" strike="noStrike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rtl="0" fontAlgn="t"/>
                      <a:r>
                        <a:rPr lang="en-GB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(n=36) %</a:t>
                      </a:r>
                      <a:endParaRPr lang="en-GB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What should be the purpose of having a critical partner (peer support)? </a:t>
                      </a:r>
                      <a:endParaRPr lang="en-GB" sz="1400" b="1" i="0" u="none" strike="noStrike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 rtl="0" fontAlgn="t"/>
                      <a:r>
                        <a:rPr lang="en-GB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(n=39) %</a:t>
                      </a:r>
                      <a:endParaRPr lang="en-GB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3479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Affect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Being in the same boat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25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60971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Discomfort in the role of the tutor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91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100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Cognitive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4468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Dealing  with different points of view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Positive for the group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43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Positive for the individual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Marking criteria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70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Discussion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23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Exemplars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Feedback/feed forward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writing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03982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619" marR="6619" marT="661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850" y="1268413"/>
          <a:ext cx="8208911" cy="5352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360"/>
                <a:gridCol w="2436604"/>
                <a:gridCol w="2146740"/>
                <a:gridCol w="1872207"/>
              </a:tblGrid>
              <a:tr h="964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Themes and subthemes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Benefits of</a:t>
                      </a:r>
                    </a:p>
                    <a:p>
                      <a:pPr algn="ctr"/>
                      <a:r>
                        <a:rPr lang="en-GB" dirty="0" smtClean="0"/>
                        <a:t>Peer Support    </a:t>
                      </a:r>
                    </a:p>
                    <a:p>
                      <a:pPr algn="ctr"/>
                      <a:r>
                        <a:rPr lang="en-GB" dirty="0" smtClean="0"/>
                        <a:t> (n=139)  % 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Benefits</a:t>
                      </a:r>
                      <a:r>
                        <a:rPr lang="en-GB" baseline="0" dirty="0" smtClean="0"/>
                        <a:t> of</a:t>
                      </a:r>
                    </a:p>
                    <a:p>
                      <a:pPr algn="ctr"/>
                      <a:r>
                        <a:rPr lang="en-GB" baseline="0" dirty="0" smtClean="0"/>
                        <a:t>Peer Assessment  (n=111)  %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Themes and subthemes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Affect</a:t>
                      </a:r>
                      <a:endParaRPr lang="en-GB" sz="1600" b="1" i="0" u="none" strike="noStrike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15.1</a:t>
                      </a:r>
                      <a:endParaRPr lang="en-GB" sz="1600" b="1" i="0" u="none" strike="noStrike" dirty="0">
                        <a:solidFill>
                          <a:schemeClr val="accent2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25.7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Affect</a:t>
                      </a:r>
                      <a:endParaRPr lang="en-GB" sz="1600" b="1" i="0" u="none" strike="noStrike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being in same boat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33.3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26.9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being in same boat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66.7</a:t>
                      </a:r>
                      <a:endParaRPr lang="en-GB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73.1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24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accent2"/>
                          </a:solidFill>
                          <a:latin typeface="+mn-lt"/>
                        </a:rPr>
                        <a:t>Cognitive</a:t>
                      </a:r>
                      <a:r>
                        <a:rPr lang="en-GB" sz="1600" b="0" i="0" u="none" strike="noStrike" dirty="0">
                          <a:solidFill>
                            <a:schemeClr val="accent2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chemeClr val="accent2"/>
                          </a:solidFill>
                          <a:latin typeface="+mn-lt"/>
                        </a:rPr>
                        <a:t>effect of collaboration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71.2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67.3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Cognitive</a:t>
                      </a:r>
                      <a:r>
                        <a:rPr lang="en-GB" sz="1600" b="0" i="0" u="none" strike="noStrike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effect of collaboration</a:t>
                      </a:r>
                      <a:endParaRPr lang="en-GB" sz="1400" b="0" i="0" u="none" strike="noStrike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being in same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boat</a:t>
                      </a: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5.1</a:t>
                      </a:r>
                    </a:p>
                    <a:p>
                      <a:pPr marL="0" algn="ctr" defTabSz="914400" rtl="0" eaLnBrk="1" fontAlgn="b" latinLnBrk="0" hangingPunct="1"/>
                      <a:endParaRPr lang="en-GB" sz="14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1.5</a:t>
                      </a:r>
                    </a:p>
                    <a:p>
                      <a:pPr marL="0" algn="ctr" defTabSz="914400" rtl="0" eaLnBrk="1" fontAlgn="b" latinLnBrk="0" hangingPunct="1"/>
                      <a:endParaRPr lang="en-GB" sz="14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being in same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boat</a:t>
                      </a: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485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dealing with different points of view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39.4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22.1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dealing with different points of view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99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positive for the group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13.1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69.1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nature </a:t>
                      </a:r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and quality of peer assessment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positive for the individual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25.3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599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other: writing skills, team </a:t>
                      </a:r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work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17.2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2672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Other </a:t>
                      </a:r>
                      <a:r>
                        <a:rPr lang="en-GB" sz="1400" b="0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(e.g</a:t>
                      </a:r>
                      <a:r>
                        <a:rPr lang="en-GB" sz="1400" b="0" i="0" u="none" strike="noStrike" baseline="0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. </a:t>
                      </a:r>
                      <a:r>
                        <a:rPr lang="en-GB" sz="1400" b="0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getting job done;</a:t>
                      </a:r>
                      <a:r>
                        <a:rPr lang="en-GB" sz="1400" b="0" i="0" u="none" strike="noStrike" baseline="0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 to help understand task)</a:t>
                      </a:r>
                      <a:endParaRPr lang="en-GB" sz="1600" b="0" i="0" u="none" strike="noStrike" dirty="0">
                        <a:solidFill>
                          <a:schemeClr val="accent2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13.7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chemeClr val="accent2"/>
                          </a:solidFill>
                          <a:latin typeface="Calibri"/>
                          <a:ea typeface="+mn-ea"/>
                          <a:cs typeface="+mn-cs"/>
                        </a:rPr>
                        <a:t>6.9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Other </a:t>
                      </a:r>
                      <a:r>
                        <a:rPr lang="en-GB" sz="1400" b="0" i="0" u="none" strike="noStrike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(e.g. advantages</a:t>
                      </a:r>
                      <a:r>
                        <a:rPr lang="en-GB" sz="1400" b="0" i="0" u="none" strike="noStrike" baseline="0" dirty="0" smtClean="0">
                          <a:solidFill>
                            <a:schemeClr val="accent2"/>
                          </a:solidFill>
                          <a:latin typeface="Calibri"/>
                        </a:rPr>
                        <a:t> for teachers; to improve grade)</a:t>
                      </a:r>
                      <a:endParaRPr lang="en-GB" sz="1400" b="0" i="0" u="none" strike="noStrike" dirty="0">
                        <a:solidFill>
                          <a:schemeClr val="accent2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400" name="TextBox 6"/>
          <p:cNvSpPr txBox="1">
            <a:spLocks noChangeArrowheads="1"/>
          </p:cNvSpPr>
          <p:nvPr/>
        </p:nvSpPr>
        <p:spPr bwMode="auto">
          <a:xfrm>
            <a:off x="1547813" y="836613"/>
            <a:ext cx="5581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Questionnaire after handing in first assignment: benefits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799431" y="3969544"/>
            <a:ext cx="5400675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0825" y="1196975"/>
          <a:ext cx="8640960" cy="526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393"/>
                <a:gridCol w="1960554"/>
                <a:gridCol w="2251006"/>
                <a:gridCol w="2251007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Themes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Challenges of</a:t>
                      </a:r>
                    </a:p>
                    <a:p>
                      <a:pPr algn="ctr"/>
                      <a:r>
                        <a:rPr lang="en-GB" dirty="0" smtClean="0"/>
                        <a:t>Peer Support    </a:t>
                      </a:r>
                    </a:p>
                    <a:p>
                      <a:pPr algn="ctr"/>
                      <a:r>
                        <a:rPr lang="en-GB" dirty="0" smtClean="0"/>
                        <a:t> (n=105)  % 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Challenges </a:t>
                      </a:r>
                      <a:r>
                        <a:rPr lang="en-GB" baseline="0" dirty="0" smtClean="0"/>
                        <a:t>of</a:t>
                      </a:r>
                    </a:p>
                    <a:p>
                      <a:pPr algn="ctr"/>
                      <a:r>
                        <a:rPr lang="en-GB" baseline="0" dirty="0" smtClean="0"/>
                        <a:t>Peer Assessment  (n=90)  %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Themes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Dealing with different points of view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Dealing with different points of view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Discomfort with peers in the role of tutor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19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Discomfort with peers in the role of tutor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Loss of focus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Loss of focus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924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Discomfort with working with other people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Discomfort with working with other people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9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Different styles / skills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Different styles / skills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9599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Problems of access / time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Problems of access / time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599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Unequal contribution to the peer group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Unequal contribution to the peer group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95996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marL="0" algn="ctr" defTabSz="914400" rtl="0" eaLnBrk="1" fontAlgn="b" latinLnBrk="0" hangingPunct="1"/>
                      <a:endParaRPr lang="en-GB" sz="16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Appropriate tools for assessment / framework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414" name="TextBox 6"/>
          <p:cNvSpPr txBox="1">
            <a:spLocks noChangeArrowheads="1"/>
          </p:cNvSpPr>
          <p:nvPr/>
        </p:nvSpPr>
        <p:spPr bwMode="auto">
          <a:xfrm>
            <a:off x="1331913" y="692150"/>
            <a:ext cx="691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/>
              <a:t>Questionnaire after handing in first assignment: challenges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800225" y="3824288"/>
            <a:ext cx="5256213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Conclusion + Discussion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291512" cy="4679950"/>
          </a:xfrm>
        </p:spPr>
        <p:txBody>
          <a:bodyPr/>
          <a:lstStyle/>
          <a:p>
            <a:r>
              <a:rPr lang="en-US" sz="2400" dirty="0" smtClean="0"/>
              <a:t>The ability to engage in critical partnerships, whether fixed or fluid, is something which needs to be </a:t>
            </a:r>
            <a:r>
              <a:rPr lang="en-US" sz="2400" dirty="0" smtClean="0"/>
              <a:t>developed</a:t>
            </a:r>
            <a:endParaRPr lang="en-US" sz="2400" dirty="0" smtClean="0"/>
          </a:p>
          <a:p>
            <a:r>
              <a:rPr lang="en-US" sz="2400" dirty="0" smtClean="0"/>
              <a:t>Peer assessment and peer support allow for discussion to take place. This appears to help students to develop skills in writing and in peer support</a:t>
            </a:r>
          </a:p>
          <a:p>
            <a:r>
              <a:rPr lang="en-US" sz="2400" dirty="0" smtClean="0"/>
              <a:t>As </a:t>
            </a:r>
            <a:r>
              <a:rPr lang="en-US" sz="2400" dirty="0" err="1" smtClean="0"/>
              <a:t>Minjeong</a:t>
            </a:r>
            <a:r>
              <a:rPr lang="en-US" sz="2400" dirty="0" smtClean="0"/>
              <a:t> (2009) states where the student who is acting as assessor and student being assessed are able to engage in a learning conversation where both are active participants, this subsequently leads to better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765175"/>
          </a:xfrm>
        </p:spPr>
        <p:txBody>
          <a:bodyPr/>
          <a:lstStyle/>
          <a:p>
            <a:r>
              <a:rPr lang="en-GB" smtClean="0"/>
              <a:t>Future Research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318000"/>
          </a:xfrm>
        </p:spPr>
        <p:txBody>
          <a:bodyPr/>
          <a:lstStyle/>
          <a:p>
            <a:r>
              <a:rPr lang="en-GB" smtClean="0"/>
              <a:t>Interviews to ascertain whether the perceived challenges to peer support and peer assessment were actually experienced by the students</a:t>
            </a:r>
          </a:p>
          <a:p>
            <a:r>
              <a:rPr lang="en-GB" smtClean="0"/>
              <a:t>Use the themes emerging from the questionnaires and interviews to develop a more focused instrument for inquiry (next year’s cohort)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692697"/>
            <a:ext cx="8229600" cy="792088"/>
          </a:xfrm>
        </p:spPr>
        <p:txBody>
          <a:bodyPr/>
          <a:lstStyle/>
          <a:p>
            <a:r>
              <a:rPr lang="en-GB" dirty="0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39233"/>
          </a:xfrm>
        </p:spPr>
        <p:txBody>
          <a:bodyPr>
            <a:normAutofit lnSpcReduction="10000"/>
          </a:bodyPr>
          <a:lstStyle/>
          <a:p>
            <a:r>
              <a:rPr lang="en-GB" sz="1200" dirty="0" err="1" smtClean="0"/>
              <a:t>Dochy</a:t>
            </a:r>
            <a:r>
              <a:rPr lang="en-GB" sz="1200" dirty="0" smtClean="0"/>
              <a:t>, F., </a:t>
            </a:r>
            <a:r>
              <a:rPr lang="en-GB" sz="1200" dirty="0" err="1" smtClean="0"/>
              <a:t>Segers</a:t>
            </a:r>
            <a:r>
              <a:rPr lang="en-GB" sz="1200" dirty="0" smtClean="0"/>
              <a:t>, M. and </a:t>
            </a:r>
            <a:r>
              <a:rPr lang="en-GB" sz="1200" dirty="0" err="1" smtClean="0"/>
              <a:t>Sluisjmans</a:t>
            </a:r>
            <a:r>
              <a:rPr lang="en-GB" sz="1200" dirty="0" smtClean="0"/>
              <a:t>, D.(1999), The use of self-, peer and co-assessment in higher education: a review. Studies in Higher Education 24: 3, 331-350</a:t>
            </a:r>
          </a:p>
          <a:p>
            <a:endParaRPr lang="en-GB" sz="1200" dirty="0" smtClean="0"/>
          </a:p>
          <a:p>
            <a:r>
              <a:rPr lang="en-GB" sz="1200" dirty="0" smtClean="0"/>
              <a:t>Elwood, J. and </a:t>
            </a:r>
            <a:r>
              <a:rPr lang="en-GB" sz="1200" dirty="0" err="1" smtClean="0"/>
              <a:t>Klenowski</a:t>
            </a:r>
            <a:r>
              <a:rPr lang="en-GB" sz="1200" dirty="0" smtClean="0"/>
              <a:t>, V. (2002) Creating Communities of Shared Practice: the Challenges of Assessment Use in Learning and Teaching, Assessment and Evaluation in Higher Education, 27:3</a:t>
            </a:r>
          </a:p>
          <a:p>
            <a:endParaRPr lang="en-GB" sz="1200" dirty="0" smtClean="0"/>
          </a:p>
          <a:p>
            <a:r>
              <a:rPr lang="en-GB" sz="1200" dirty="0" err="1" smtClean="0"/>
              <a:t>Lindblom-Ylänne</a:t>
            </a:r>
            <a:r>
              <a:rPr lang="en-GB" sz="1200" dirty="0" smtClean="0"/>
              <a:t>, S., </a:t>
            </a:r>
            <a:r>
              <a:rPr lang="en-GB" sz="1200" dirty="0" err="1" smtClean="0"/>
              <a:t>Pihlajamäki</a:t>
            </a:r>
            <a:r>
              <a:rPr lang="en-GB" sz="1200" dirty="0" smtClean="0"/>
              <a:t> H., and </a:t>
            </a:r>
            <a:r>
              <a:rPr lang="en-GB" sz="1200" dirty="0" err="1" smtClean="0"/>
              <a:t>Kotkas</a:t>
            </a:r>
            <a:r>
              <a:rPr lang="en-GB" sz="1200" dirty="0" smtClean="0"/>
              <a:t>, T. (2006) Self-, Peer- and Teacher-Assessment of Student Essays, Active Learning in Higher Education, 7 (1): 51-62</a:t>
            </a:r>
          </a:p>
          <a:p>
            <a:pPr>
              <a:buNone/>
            </a:pPr>
            <a:endParaRPr lang="en-GB" sz="1200" dirty="0" smtClean="0"/>
          </a:p>
          <a:p>
            <a:r>
              <a:rPr lang="en-GB" sz="1200" dirty="0" err="1" smtClean="0"/>
              <a:t>Minjeong</a:t>
            </a:r>
            <a:r>
              <a:rPr lang="en-GB" sz="1200" dirty="0" smtClean="0"/>
              <a:t>, K. (2009) The Impact of an Elaborated </a:t>
            </a:r>
            <a:r>
              <a:rPr lang="en-GB" sz="1200" dirty="0" err="1" smtClean="0"/>
              <a:t>Assessee’s</a:t>
            </a:r>
            <a:r>
              <a:rPr lang="en-GB" sz="1200" dirty="0" smtClean="0"/>
              <a:t> Role in Peer Assessment, Assessment and Evaluation in Higher Education, 34 (1): 105-114</a:t>
            </a:r>
          </a:p>
          <a:p>
            <a:endParaRPr lang="en-GB" sz="1200" dirty="0" smtClean="0"/>
          </a:p>
          <a:p>
            <a:r>
              <a:rPr lang="en-GB" sz="1200" dirty="0" smtClean="0"/>
              <a:t>Parsons , M. and Stephenson , M (2005) Developing Reflective Practice in Student Teachers: Collaboration and Critical Partnerships. Teachers and Teaching, 11:1, 95-116</a:t>
            </a:r>
          </a:p>
          <a:p>
            <a:endParaRPr lang="en-GB" sz="1200" dirty="0" smtClean="0"/>
          </a:p>
          <a:p>
            <a:r>
              <a:rPr lang="en-GB" sz="1200" dirty="0" err="1" smtClean="0"/>
              <a:t>Sluijsmans</a:t>
            </a:r>
            <a:r>
              <a:rPr lang="en-GB" sz="1200" dirty="0" smtClean="0"/>
              <a:t>,  J., Brand-</a:t>
            </a:r>
            <a:r>
              <a:rPr lang="en-GB" sz="1200" dirty="0" err="1" smtClean="0"/>
              <a:t>Gruwl</a:t>
            </a:r>
            <a:r>
              <a:rPr lang="en-GB" sz="1200" dirty="0" smtClean="0"/>
              <a:t>. S., van </a:t>
            </a:r>
            <a:r>
              <a:rPr lang="en-GB" sz="1200" dirty="0" err="1" smtClean="0"/>
              <a:t>Merriemboer</a:t>
            </a:r>
            <a:r>
              <a:rPr lang="en-GB" sz="1200" dirty="0" smtClean="0"/>
              <a:t>, J.G., and </a:t>
            </a:r>
            <a:r>
              <a:rPr lang="en-GB" sz="1200" dirty="0" err="1" smtClean="0"/>
              <a:t>Bastiaens</a:t>
            </a:r>
            <a:r>
              <a:rPr lang="en-GB" sz="1200" dirty="0" smtClean="0"/>
              <a:t>, T.J. (2003) The Training of Peer assessment Skills to Promote the Development of Reflection Skills in Teacher education, Studies in Educational Evaluation, 29: 23-42 </a:t>
            </a:r>
          </a:p>
          <a:p>
            <a:endParaRPr lang="en-GB" sz="1200" dirty="0" smtClean="0"/>
          </a:p>
          <a:p>
            <a:r>
              <a:rPr lang="en-GB" sz="1200" dirty="0" smtClean="0"/>
              <a:t>Smyth, Karen (2004) 'The benefits of students learning about critical evaluation rather than being </a:t>
            </a:r>
            <a:r>
              <a:rPr lang="en-GB" sz="1200" dirty="0" err="1" smtClean="0"/>
              <a:t>summatively</a:t>
            </a:r>
            <a:r>
              <a:rPr lang="en-GB" sz="1200" dirty="0" smtClean="0"/>
              <a:t> judged', </a:t>
            </a:r>
            <a:r>
              <a:rPr lang="en-GB" sz="1200" i="1" dirty="0" smtClean="0"/>
              <a:t>Assessment &amp; Evaluation in Higher Education</a:t>
            </a:r>
            <a:r>
              <a:rPr lang="en-GB" sz="1200" dirty="0" smtClean="0"/>
              <a:t>, 29 (3):370 -378.</a:t>
            </a:r>
          </a:p>
          <a:p>
            <a:pPr>
              <a:buNone/>
            </a:pPr>
            <a:endParaRPr lang="en-GB" sz="1200" dirty="0" smtClean="0"/>
          </a:p>
          <a:p>
            <a:r>
              <a:rPr lang="en-GB" sz="1200" dirty="0" smtClean="0"/>
              <a:t>Timperley, H., Wilson, A., </a:t>
            </a:r>
            <a:r>
              <a:rPr lang="en-GB" sz="1200" dirty="0" err="1" smtClean="0"/>
              <a:t>Barrar</a:t>
            </a:r>
            <a:r>
              <a:rPr lang="en-GB" sz="1200" dirty="0" smtClean="0"/>
              <a:t>, H., and Fung, I. (2007) </a:t>
            </a:r>
            <a:r>
              <a:rPr lang="en-GB" sz="1200" i="1" dirty="0" smtClean="0"/>
              <a:t>Teacher Professional Learning and Development: Best Evidence Synthesis Iteration (BES)</a:t>
            </a:r>
            <a:r>
              <a:rPr lang="en-GB" sz="1200" dirty="0" smtClean="0"/>
              <a:t>. Education Counts, New Zealand</a:t>
            </a:r>
          </a:p>
          <a:p>
            <a:endParaRPr lang="en-GB" sz="12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620713"/>
            <a:ext cx="3168650" cy="765175"/>
          </a:xfrm>
        </p:spPr>
        <p:txBody>
          <a:bodyPr/>
          <a:lstStyle/>
          <a:p>
            <a:pPr eaLnBrk="1" hangingPunct="1"/>
            <a:r>
              <a:rPr lang="en-GB" smtClean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4318000"/>
          </a:xfrm>
        </p:spPr>
        <p:txBody>
          <a:bodyPr/>
          <a:lstStyle/>
          <a:p>
            <a:r>
              <a:rPr lang="en-GB" smtClean="0"/>
              <a:t>Action Research</a:t>
            </a:r>
          </a:p>
          <a:p>
            <a:r>
              <a:rPr lang="en-GB" smtClean="0"/>
              <a:t>Theoretical background</a:t>
            </a:r>
          </a:p>
          <a:p>
            <a:r>
              <a:rPr lang="en-GB" smtClean="0"/>
              <a:t>Developing critical partnerships</a:t>
            </a:r>
          </a:p>
          <a:p>
            <a:r>
              <a:rPr lang="en-GB" smtClean="0"/>
              <a:t>Peer support / assessment tasks</a:t>
            </a:r>
          </a:p>
          <a:p>
            <a:r>
              <a:rPr lang="en-GB" smtClean="0"/>
              <a:t>Research methods</a:t>
            </a:r>
          </a:p>
          <a:p>
            <a:r>
              <a:rPr lang="en-GB" smtClean="0"/>
              <a:t>Results</a:t>
            </a:r>
          </a:p>
          <a:p>
            <a:r>
              <a:rPr lang="en-GB" smtClean="0"/>
              <a:t>Conclusion + Discussion</a:t>
            </a:r>
          </a:p>
          <a:p>
            <a:r>
              <a:rPr lang="en-GB" smtClean="0"/>
              <a:t>Future research</a:t>
            </a:r>
          </a:p>
          <a:p>
            <a:r>
              <a:rPr lang="en-GB" smtClean="0"/>
              <a:t>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en-US"/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1763713" y="476250"/>
            <a:ext cx="5761037" cy="4824413"/>
            <a:chOff x="2123728" y="620688"/>
            <a:chExt cx="5616624" cy="4680520"/>
          </a:xfrm>
        </p:grpSpPr>
        <p:sp>
          <p:nvSpPr>
            <p:cNvPr id="6" name="Oval 5"/>
            <p:cNvSpPr/>
            <p:nvPr/>
          </p:nvSpPr>
          <p:spPr>
            <a:xfrm>
              <a:off x="3996452" y="620688"/>
              <a:ext cx="1799981" cy="10796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Identifying </a:t>
              </a:r>
              <a:r>
                <a:rPr lang="en-GB" sz="1200" dirty="0">
                  <a:latin typeface="Arial" pitchFamily="34" charset="0"/>
                  <a:cs typeface="Arial" pitchFamily="34" charset="0"/>
                </a:rPr>
                <a:t>students’ learning needs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4067647" y="4221562"/>
              <a:ext cx="1799981" cy="10796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Reflecting on the impact of the strategies</a:t>
              </a:r>
              <a:endParaRPr lang="en-GB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940371" y="3140375"/>
              <a:ext cx="1799981" cy="108118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Engaging our students in new learning experiences</a:t>
              </a:r>
              <a:endParaRPr lang="en-GB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123728" y="1629488"/>
              <a:ext cx="1799981" cy="10796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Developing our own skills as tutors</a:t>
              </a:r>
              <a:endParaRPr lang="en-GB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796433" y="1557100"/>
              <a:ext cx="1799982" cy="10796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Putting strategies in place to address the learning needs</a:t>
              </a:r>
              <a:endParaRPr lang="en-GB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123728" y="3212763"/>
              <a:ext cx="1799981" cy="10796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GB" sz="1200" dirty="0" smtClean="0">
                  <a:latin typeface="Arial" pitchFamily="34" charset="0"/>
                  <a:cs typeface="Arial" pitchFamily="34" charset="0"/>
                </a:rPr>
                <a:t>Re-assessing the students’ learning needs</a:t>
              </a:r>
              <a:endParaRPr lang="en-GB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Curved Down Arrow 11"/>
            <p:cNvSpPr/>
            <p:nvPr/>
          </p:nvSpPr>
          <p:spPr>
            <a:xfrm>
              <a:off x="4067647" y="1917495"/>
              <a:ext cx="1656045" cy="64686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Curved Down Arrow 12"/>
            <p:cNvSpPr/>
            <p:nvPr/>
          </p:nvSpPr>
          <p:spPr>
            <a:xfrm rot="10800000">
              <a:off x="3996452" y="3069528"/>
              <a:ext cx="1656045" cy="64686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5527675"/>
            <a:ext cx="84963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eaLnBrk="0" hangingPunct="0">
              <a:defRPr/>
            </a:pPr>
            <a:r>
              <a:rPr lang="en-GB" sz="2000" dirty="0">
                <a:latin typeface="+mn-lt"/>
                <a:ea typeface="Times New Roman" pitchFamily="18" charset="0"/>
                <a:cs typeface="Arial" pitchFamily="34" charset="0"/>
              </a:rPr>
              <a:t>Action research model based on Teacher inquiry and knowledge-building cycles to promote valued student outcomes (</a:t>
            </a:r>
            <a:r>
              <a:rPr lang="en-GB" sz="2000" dirty="0" err="1">
                <a:latin typeface="+mn-lt"/>
                <a:ea typeface="Times New Roman" pitchFamily="18" charset="0"/>
                <a:cs typeface="Arial" pitchFamily="34" charset="0"/>
              </a:rPr>
              <a:t>Timperley</a:t>
            </a:r>
            <a:r>
              <a:rPr lang="en-GB" sz="2000" dirty="0">
                <a:latin typeface="+mn-lt"/>
                <a:ea typeface="Times New Roman" pitchFamily="18" charset="0"/>
                <a:cs typeface="Arial" pitchFamily="34" charset="0"/>
              </a:rPr>
              <a:t> et al, 2007)</a:t>
            </a:r>
            <a:endParaRPr lang="en-GB" sz="2000" b="1" dirty="0">
              <a:solidFill>
                <a:srgbClr val="44204C"/>
              </a:solidFill>
              <a:latin typeface="+mn-lt"/>
              <a:ea typeface="Times New Roman" pitchFamily="18" charset="0"/>
            </a:endParaRPr>
          </a:p>
          <a:p>
            <a:pPr eaLnBrk="0" hangingPunct="0">
              <a:defRPr/>
            </a:pPr>
            <a:endParaRPr lang="en-GB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002587" cy="1152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 smtClean="0"/>
              <a:t>The importance of involving students in the assessment process</a:t>
            </a:r>
            <a:endParaRPr lang="en-GB" dirty="0"/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684213" y="2852738"/>
            <a:ext cx="7488237" cy="3384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“Building students’ knowledge of how and why assessment takes the form it does, raising awareness of ongoing as well as final processes, teaching students how they can become self- and peer- assessors, and revealing how critical thinking about assessment is an integral part of the </a:t>
            </a:r>
            <a:r>
              <a:rPr lang="en-GB" sz="2400" b="1"/>
              <a:t>learning process</a:t>
            </a:r>
            <a:r>
              <a:rPr lang="en-GB" sz="2400"/>
              <a:t>, should be the primary aim of all university tutors”.</a:t>
            </a:r>
          </a:p>
          <a:p>
            <a:r>
              <a:rPr lang="en-GB" sz="2400"/>
              <a:t>Smyth, 2004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3059113" y="333375"/>
            <a:ext cx="451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>
                <a:solidFill>
                  <a:srgbClr val="FF0000"/>
                </a:solidFill>
              </a:rPr>
              <a:t>Theoretical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188" y="981075"/>
            <a:ext cx="7726362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 smtClean="0"/>
              <a:t>The importance of involving students in the assessment process</a:t>
            </a:r>
            <a:endParaRPr lang="en-GB" dirty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684213" y="3141663"/>
            <a:ext cx="7632700" cy="1754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“Assessment is an important issue in the current developments towards more </a:t>
            </a:r>
            <a:r>
              <a:rPr lang="en-GB" b="1"/>
              <a:t>student-centred</a:t>
            </a:r>
            <a:r>
              <a:rPr lang="en-GB"/>
              <a:t> learning. Students are more responsible for their own </a:t>
            </a:r>
            <a:r>
              <a:rPr lang="en-GB" b="1"/>
              <a:t>learning process </a:t>
            </a:r>
            <a:r>
              <a:rPr lang="en-GB"/>
              <a:t>and are increasingly regarded as active participants in instructional activities”.</a:t>
            </a:r>
          </a:p>
          <a:p>
            <a:r>
              <a:rPr lang="en-GB"/>
              <a:t>Sluisjmans et al, 2003</a:t>
            </a:r>
          </a:p>
          <a:p>
            <a:endParaRPr lang="en-GB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684213" y="5084763"/>
            <a:ext cx="7632700" cy="1477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“to improve learning and indeed teaching, educational assessment must be formative in both function and purpose and must put the </a:t>
            </a:r>
            <a:r>
              <a:rPr lang="en-GB" b="1"/>
              <a:t>student at the centre </a:t>
            </a:r>
            <a:r>
              <a:rPr lang="en-GB"/>
              <a:t>of the assessment process”.</a:t>
            </a:r>
          </a:p>
          <a:p>
            <a:r>
              <a:rPr lang="en-GB"/>
              <a:t>Elwood and Klenowski, 2002</a:t>
            </a:r>
          </a:p>
          <a:p>
            <a:endParaRPr lang="en-GB"/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611188" y="2133600"/>
            <a:ext cx="7705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Peer and self assessment are valuable forms of formative  assessment  which can help students learn more effectively</a:t>
            </a:r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3059113" y="188913"/>
            <a:ext cx="451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>
                <a:solidFill>
                  <a:srgbClr val="FF0000"/>
                </a:solidFill>
              </a:rPr>
              <a:t>Theoretical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3059113" y="333375"/>
            <a:ext cx="451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>
                <a:solidFill>
                  <a:srgbClr val="FF0000"/>
                </a:solidFill>
              </a:rPr>
              <a:t>Theoretical Background</a:t>
            </a: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algn="ctr"/>
            <a:r>
              <a:rPr lang="en-GB" sz="3200" smtClean="0"/>
              <a:t>Preparing students to engage in peer assessment</a:t>
            </a: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468313" y="4724400"/>
            <a:ext cx="8351837" cy="1512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In a study of peer, self and tutor assessment among 11 students, it was found that</a:t>
            </a:r>
          </a:p>
          <a:p>
            <a:r>
              <a:rPr lang="en-GB"/>
              <a:t>marking criteria and instructions given to students enhanced the accuracy of self- and peer-assessment.</a:t>
            </a:r>
          </a:p>
          <a:p>
            <a:r>
              <a:rPr lang="en-GB"/>
              <a:t>Lindblom-Ylanne et al, 2006</a:t>
            </a: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468313" y="2492375"/>
            <a:ext cx="8280400" cy="17541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Dochy et al, 1999 made the following points amongst others:</a:t>
            </a:r>
          </a:p>
          <a:p>
            <a:r>
              <a:rPr lang="en-GB"/>
              <a:t>Training in self or peer assessment skills is important</a:t>
            </a:r>
          </a:p>
          <a:p>
            <a:r>
              <a:rPr lang="en-GB"/>
              <a:t>Self assessment can be used formatively and students should be encouraged to see it as such.</a:t>
            </a:r>
          </a:p>
          <a:p>
            <a:r>
              <a:rPr lang="en-GB"/>
              <a:t>In peer assessment it is best if the criteria is determined beforehand jointly by staff and students.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981075"/>
            <a:ext cx="8229600" cy="1143000"/>
          </a:xfrm>
        </p:spPr>
        <p:txBody>
          <a:bodyPr/>
          <a:lstStyle/>
          <a:p>
            <a:r>
              <a:rPr lang="en-GB" smtClean="0"/>
              <a:t>Why critical partnerships?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188" y="2205038"/>
            <a:ext cx="7993062" cy="341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</a:rPr>
              <a:t>Critical partnerships can be defined as those where constructive feedback is given. Positive features can be identified and also potential for improvement.</a:t>
            </a:r>
          </a:p>
          <a:p>
            <a:pPr>
              <a:defRPr/>
            </a:pPr>
            <a:endParaRPr lang="en-GB" sz="2400" dirty="0">
              <a:latin typeface="+mj-lt"/>
            </a:endParaRPr>
          </a:p>
          <a:p>
            <a:pPr>
              <a:defRPr/>
            </a:pPr>
            <a:r>
              <a:rPr lang="en-GB" sz="2400" dirty="0">
                <a:latin typeface="+mj-lt"/>
              </a:rPr>
              <a:t>Critical partnerships can help students to engage in the process of reflection on their practice at a much higher cognitive level.</a:t>
            </a:r>
          </a:p>
          <a:p>
            <a:pPr>
              <a:defRPr/>
            </a:pPr>
            <a:endParaRPr lang="en-GB" sz="2400" dirty="0">
              <a:latin typeface="+mj-lt"/>
            </a:endParaRPr>
          </a:p>
          <a:p>
            <a:pPr>
              <a:defRPr/>
            </a:pPr>
            <a:r>
              <a:rPr lang="en-GB" sz="2400" dirty="0">
                <a:latin typeface="+mj-lt"/>
              </a:rPr>
              <a:t>Parsons and Stephenson, 2005</a:t>
            </a:r>
          </a:p>
        </p:txBody>
      </p:sp>
      <p:sp>
        <p:nvSpPr>
          <p:cNvPr id="9220" name="TextBox 7"/>
          <p:cNvSpPr txBox="1">
            <a:spLocks noChangeArrowheads="1"/>
          </p:cNvSpPr>
          <p:nvPr/>
        </p:nvSpPr>
        <p:spPr bwMode="auto">
          <a:xfrm>
            <a:off x="3059113" y="188913"/>
            <a:ext cx="4511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i="1">
                <a:solidFill>
                  <a:srgbClr val="FF0000"/>
                </a:solidFill>
              </a:rPr>
              <a:t>Theoretical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12738" y="1066800"/>
            <a:ext cx="8229600" cy="1143000"/>
          </a:xfrm>
        </p:spPr>
        <p:txBody>
          <a:bodyPr/>
          <a:lstStyle/>
          <a:p>
            <a:pPr algn="ctr"/>
            <a:r>
              <a:rPr lang="en-GB" smtClean="0"/>
              <a:t>Developing Critical Partnerships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539750" y="2636838"/>
            <a:ext cx="2808288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Mathematics:</a:t>
            </a:r>
          </a:p>
          <a:p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Activities undertaken in groups of 2-4</a:t>
            </a:r>
          </a:p>
          <a:p>
            <a:pPr>
              <a:buFont typeface="Arial" charset="0"/>
              <a:buChar char="•"/>
            </a:pPr>
            <a:r>
              <a:rPr lang="en-GB"/>
              <a:t> Groups were fluid</a:t>
            </a:r>
          </a:p>
          <a:p>
            <a:pPr>
              <a:buFont typeface="Arial" charset="0"/>
              <a:buChar char="•"/>
            </a:pPr>
            <a:r>
              <a:rPr lang="en-GB"/>
              <a:t> Makeup of groups in different ways:</a:t>
            </a:r>
          </a:p>
          <a:p>
            <a:pPr lvl="1">
              <a:buFontTx/>
              <a:buChar char="-"/>
            </a:pPr>
            <a:r>
              <a:rPr lang="en-GB"/>
              <a:t> Student choice</a:t>
            </a:r>
          </a:p>
          <a:p>
            <a:pPr lvl="1">
              <a:buFontTx/>
              <a:buChar char="-"/>
            </a:pPr>
            <a:r>
              <a:rPr lang="en-GB"/>
              <a:t> Tutor choice</a:t>
            </a:r>
          </a:p>
          <a:p>
            <a:pPr lvl="1">
              <a:buFontTx/>
              <a:buChar char="-"/>
            </a:pPr>
            <a:r>
              <a:rPr lang="en-GB"/>
              <a:t> Random allocation</a:t>
            </a:r>
          </a:p>
          <a:p>
            <a:pPr lvl="1">
              <a:buFontTx/>
              <a:buChar char="-"/>
            </a:pPr>
            <a:endParaRPr lang="en-GB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211638" y="2636838"/>
            <a:ext cx="4032250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Science:</a:t>
            </a:r>
          </a:p>
          <a:p>
            <a:pPr>
              <a:buFont typeface="Arial" charset="0"/>
              <a:buChar char="•"/>
            </a:pPr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Introduction to critical partnerships</a:t>
            </a:r>
          </a:p>
          <a:p>
            <a:pPr>
              <a:buFont typeface="Arial" charset="0"/>
              <a:buChar char="•"/>
            </a:pPr>
            <a:r>
              <a:rPr lang="en-GB"/>
              <a:t> Allocation of critical partnerships by tutor</a:t>
            </a:r>
          </a:p>
          <a:p>
            <a:pPr>
              <a:buFont typeface="Arial" charset="0"/>
              <a:buChar char="•"/>
            </a:pPr>
            <a:r>
              <a:rPr lang="en-GB"/>
              <a:t> Partnerships just for writing tasks (other activities: different group allocations were used)</a:t>
            </a:r>
          </a:p>
          <a:p>
            <a:pPr>
              <a:buFont typeface="Arial" charset="0"/>
              <a:buChar char="•"/>
            </a:pPr>
            <a:r>
              <a:rPr lang="en-GB"/>
              <a:t> Discussions on process of critical partnerships</a:t>
            </a:r>
          </a:p>
          <a:p>
            <a:pPr>
              <a:buFont typeface="Arial" charset="0"/>
              <a:buChar char="•"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229600" cy="1143000"/>
          </a:xfrm>
        </p:spPr>
        <p:txBody>
          <a:bodyPr/>
          <a:lstStyle/>
          <a:p>
            <a:pPr algn="ctr"/>
            <a:r>
              <a:rPr lang="en-GB" smtClean="0"/>
              <a:t>Peer Support / Assessment Tasks</a:t>
            </a:r>
            <a:r>
              <a:rPr lang="en-GB" sz="3200" smtClean="0"/>
              <a:t/>
            </a:r>
            <a:br>
              <a:rPr lang="en-GB" sz="3200" smtClean="0"/>
            </a:br>
            <a:r>
              <a:rPr lang="en-GB" sz="3200" smtClean="0"/>
              <a:t>Some examples: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333375" y="2406650"/>
            <a:ext cx="3673475" cy="3508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Mathematics:</a:t>
            </a:r>
          </a:p>
          <a:p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Marking of exemplar assignment using level descriptors, including discussion and plenary</a:t>
            </a:r>
          </a:p>
          <a:p>
            <a:pPr>
              <a:buFont typeface="Arial" charset="0"/>
              <a:buChar char="•"/>
            </a:pPr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Peer assessment and learning conversations on practice assignment</a:t>
            </a:r>
          </a:p>
          <a:p>
            <a:pPr>
              <a:buFont typeface="Arial" charset="0"/>
              <a:buChar char="•"/>
            </a:pPr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Peer discussion on synopsis for first university assignment</a:t>
            </a:r>
          </a:p>
          <a:p>
            <a:pPr>
              <a:buFont typeface="Arial" charset="0"/>
              <a:buChar char="•"/>
            </a:pPr>
            <a:endParaRPr lang="en-GB"/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4427538" y="2420938"/>
            <a:ext cx="4032250" cy="3508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Science:</a:t>
            </a:r>
          </a:p>
          <a:p>
            <a:pPr>
              <a:buFont typeface="Arial" charset="0"/>
              <a:buChar char="•"/>
            </a:pPr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 Peer assessment and learning conversations on practice assignment</a:t>
            </a:r>
          </a:p>
          <a:p>
            <a:pPr>
              <a:buFont typeface="Arial" charset="0"/>
              <a:buChar char="•"/>
            </a:pPr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Peer discussion on synopsis for first university assignment</a:t>
            </a:r>
          </a:p>
          <a:p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Marking of exemplar assignment using level descriptors, including discussion and plenary</a:t>
            </a:r>
          </a:p>
          <a:p>
            <a:pPr>
              <a:buFont typeface="Arial" charset="0"/>
              <a:buChar char="•"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&amp;#x0D;&amp;#x0A;&amp;#x0D;&amp;#x0A;Speaker’s name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Title&amp;quot;&quot;/&gt;&lt;property id=&quot;20307&quot; value=&quot;258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1780</Words>
  <Application>Microsoft Office PowerPoint</Application>
  <PresentationFormat>On-screen Show (4:3)</PresentationFormat>
  <Paragraphs>289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Critical Partnerships: Using Peer Support to Develop Skills in Writing at Masters Level  Sue Forsythe Maarten Tas </vt:lpstr>
      <vt:lpstr>Overview</vt:lpstr>
      <vt:lpstr>Slide 3</vt:lpstr>
      <vt:lpstr>The importance of involving students in the assessment process</vt:lpstr>
      <vt:lpstr>The importance of involving students in the assessment process</vt:lpstr>
      <vt:lpstr>Preparing students to engage in peer assessment</vt:lpstr>
      <vt:lpstr>Why critical partnerships?</vt:lpstr>
      <vt:lpstr>Developing Critical Partnerships</vt:lpstr>
      <vt:lpstr>Peer Support / Assessment Tasks Some examples:</vt:lpstr>
      <vt:lpstr>Research Methods</vt:lpstr>
      <vt:lpstr>Slide 11</vt:lpstr>
      <vt:lpstr>Slide 12</vt:lpstr>
      <vt:lpstr>Slide 13</vt:lpstr>
      <vt:lpstr>Conclusion + Discussion</vt:lpstr>
      <vt:lpstr>Future Research</vt:lpstr>
      <vt:lpstr>References</vt:lpstr>
    </vt:vector>
  </TitlesOfParts>
  <Company>University of Leicester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syst33</dc:creator>
  <cp:lastModifiedBy>maarten</cp:lastModifiedBy>
  <cp:revision>26</cp:revision>
  <dcterms:created xsi:type="dcterms:W3CDTF">2008-02-22T15:40:42Z</dcterms:created>
  <dcterms:modified xsi:type="dcterms:W3CDTF">2011-05-16T05:58:09Z</dcterms:modified>
</cp:coreProperties>
</file>