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870" autoAdjust="0"/>
  </p:normalViewPr>
  <p:slideViewPr>
    <p:cSldViewPr>
      <p:cViewPr varScale="1">
        <p:scale>
          <a:sx n="75" d="100"/>
          <a:sy n="75" d="100"/>
        </p:scale>
        <p:origin x="-19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44457-AEC2-4BA2-8851-CBC65A8F68F3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EF9C2-3109-4488-ABC2-CE8A088B5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82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EF9C2-3109-4488-ABC2-CE8A088B57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0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EF9C2-3109-4488-ABC2-CE8A088B57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0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EF9C2-3109-4488-ABC2-CE8A088B57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80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EF9C2-3109-4488-ABC2-CE8A088B57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80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EF9C2-3109-4488-ABC2-CE8A088B57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80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EF9C2-3109-4488-ABC2-CE8A088B57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8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6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7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0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4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38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77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3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02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5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6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C7B05-8741-48BB-9337-740113E4B1A8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C11E1-B2F0-4556-BD65-29C53F04C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5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6" y="16044"/>
            <a:ext cx="3114675" cy="2876550"/>
          </a:xfrm>
          <a:prstGeom prst="rect">
            <a:avLst/>
          </a:prstGeom>
        </p:spPr>
      </p:pic>
      <p:sp>
        <p:nvSpPr>
          <p:cNvPr id="5" name="Title 4"/>
          <p:cNvSpPr txBox="1">
            <a:spLocks noGrp="1"/>
          </p:cNvSpPr>
          <p:nvPr>
            <p:ph type="ctrTitle"/>
          </p:nvPr>
        </p:nvSpPr>
        <p:spPr>
          <a:xfrm>
            <a:off x="323528" y="2708920"/>
            <a:ext cx="860139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Learners First School Direct – About Us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8985" y="4293096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Approximately 130 schools in and around Rotherham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Collective approach to improving standards across the board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Learners First Schools Partnership existed prior to School Direct starting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Structures for high quality training in place ready to be developed further for S.D.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‘Mission’</a:t>
            </a:r>
          </a:p>
        </p:txBody>
      </p:sp>
    </p:spTree>
    <p:extLst>
      <p:ext uri="{BB962C8B-B14F-4D97-AF65-F5344CB8AC3E}">
        <p14:creationId xmlns:p14="http://schemas.microsoft.com/office/powerpoint/2010/main" val="111916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6" y="16044"/>
            <a:ext cx="3114675" cy="2876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356" y="3140968"/>
            <a:ext cx="8602116" cy="309634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800" b="1" dirty="0" smtClean="0"/>
              <a:t>Mission</a:t>
            </a:r>
            <a:br>
              <a:rPr lang="en-GB" sz="2800" b="1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• all students making at least good progress</a:t>
            </a:r>
            <a:br>
              <a:rPr lang="en-GB" sz="2800" dirty="0"/>
            </a:b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• no underperforming cohorts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• all teachers delivering at least good learning and</a:t>
            </a:r>
            <a:br>
              <a:rPr lang="en-GB" sz="2800" dirty="0"/>
            </a:br>
            <a:r>
              <a:rPr lang="en-GB" sz="2800" dirty="0"/>
              <a:t>•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all schools moving to at least the next level of successful performance</a:t>
            </a:r>
          </a:p>
        </p:txBody>
      </p:sp>
    </p:spTree>
    <p:extLst>
      <p:ext uri="{BB962C8B-B14F-4D97-AF65-F5344CB8AC3E}">
        <p14:creationId xmlns:p14="http://schemas.microsoft.com/office/powerpoint/2010/main" val="244904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44"/>
            <a:ext cx="3114675" cy="2876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2708920"/>
            <a:ext cx="858158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000" dirty="0" smtClean="0"/>
              <a:t>Learners First School Direct – Our Model</a:t>
            </a:r>
            <a:endParaRPr lang="en-GB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9847" y="4221088"/>
            <a:ext cx="89172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Creation of a central ‘pool’ of trainees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Interviewed by Heads / SLT members from various schools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Looking to create a collective identity through planners, induction, twilight, experiences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Training Plan – weekly twilights to ensure we know what trainees are doing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Centralised recruitment and allocation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Centralised Training Plan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Bespoke mini-training experiences across partnership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Expectation to employ – large number of schools to </a:t>
            </a:r>
            <a:r>
              <a:rPr lang="en-GB" dirty="0" smtClean="0"/>
              <a:t>fulfil where </a:t>
            </a:r>
            <a:r>
              <a:rPr lang="en-GB" dirty="0"/>
              <a:t>possible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8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44"/>
            <a:ext cx="3114675" cy="2876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2079" y="418267"/>
            <a:ext cx="590465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Learners First School Direct </a:t>
            </a:r>
          </a:p>
          <a:p>
            <a:r>
              <a:rPr lang="en-GB" sz="4000" dirty="0" smtClean="0"/>
              <a:t>The Training Plan</a:t>
            </a:r>
            <a:endParaRPr lang="en-GB" sz="4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20888"/>
            <a:ext cx="9153128" cy="24975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" y="5085184"/>
            <a:ext cx="91439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Designed and led by group of strategic partners, including 7 or 8 schools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Almost weekly to Easter, with impact evaluation activities designed to enhance professional files &amp; raise standards for host school staff in terms of mini-presentations to departments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Non-negotiable and fully compulsory part of training year – QA procedures built 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Innovative – SEND element built into primary plan and to be put into secondary where possible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53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44"/>
            <a:ext cx="3114675" cy="2876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5013176"/>
            <a:ext cx="792858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000" dirty="0" smtClean="0"/>
              <a:t>Learners First School Direct – Hurdles</a:t>
            </a:r>
            <a:endParaRPr lang="en-GB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708920"/>
            <a:ext cx="89665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S.D. rushed into by 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Application process chaotic for first few months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Misinformation – many potential candidates have struggled to find the correct information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Drop outs (more to come in September?)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Role negotiation with university – tough at times, but we all want the same outcomes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Recruitment to maths and science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0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44"/>
            <a:ext cx="3114675" cy="2876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003" y="5808608"/>
            <a:ext cx="858927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000" dirty="0" smtClean="0"/>
              <a:t>Learners First School Direct – The Future</a:t>
            </a:r>
            <a:endParaRPr lang="en-GB" sz="4000" dirty="0"/>
          </a:p>
        </p:txBody>
      </p:sp>
      <p:pic>
        <p:nvPicPr>
          <p:cNvPr id="6" name="Diagram 1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008" y="404663"/>
            <a:ext cx="3405355" cy="180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583341" y="2212875"/>
            <a:ext cx="3817950" cy="1576165"/>
            <a:chOff x="2401" y="10753"/>
            <a:chExt cx="7417" cy="2458"/>
          </a:xfrm>
        </p:grpSpPr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2741" y="10753"/>
              <a:ext cx="6740" cy="2458"/>
              <a:chOff x="1713" y="11381"/>
              <a:chExt cx="8820" cy="2700"/>
            </a:xfrm>
          </p:grpSpPr>
          <p:grpSp>
            <p:nvGrpSpPr>
              <p:cNvPr id="10" name="Group 8"/>
              <p:cNvGrpSpPr>
                <a:grpSpLocks/>
              </p:cNvGrpSpPr>
              <p:nvPr/>
            </p:nvGrpSpPr>
            <p:grpSpPr bwMode="auto">
              <a:xfrm>
                <a:off x="1713" y="11381"/>
                <a:ext cx="8820" cy="2699"/>
                <a:chOff x="1713" y="6636"/>
                <a:chExt cx="8820" cy="2699"/>
              </a:xfrm>
            </p:grpSpPr>
            <p:sp>
              <p:nvSpPr>
                <p:cNvPr id="13" name="Rectangle 12"/>
                <p:cNvSpPr>
                  <a:spLocks noChangeArrowheads="1"/>
                </p:cNvSpPr>
                <p:nvPr/>
              </p:nvSpPr>
              <p:spPr bwMode="auto">
                <a:xfrm>
                  <a:off x="1713" y="6636"/>
                  <a:ext cx="8820" cy="900"/>
                </a:xfrm>
                <a:prstGeom prst="rect">
                  <a:avLst/>
                </a:prstGeom>
                <a:solidFill>
                  <a:srgbClr val="339966"/>
                </a:solidFill>
                <a:ln w="2857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sz="3200" b="0">
                    <a:latin typeface="Arial" charset="0"/>
                  </a:endParaRPr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1713" y="7536"/>
                  <a:ext cx="8820" cy="900"/>
                </a:xfrm>
                <a:prstGeom prst="rect">
                  <a:avLst/>
                </a:prstGeom>
                <a:solidFill>
                  <a:srgbClr val="FF7C80"/>
                </a:solidFill>
                <a:ln w="190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sz="3200" b="0">
                    <a:latin typeface="Arial" charset="0"/>
                  </a:endParaRPr>
                </a:p>
              </p:txBody>
            </p:sp>
            <p:sp>
              <p:nvSpPr>
                <p:cNvPr id="15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3" y="8435"/>
                  <a:ext cx="8820" cy="900"/>
                </a:xfrm>
                <a:prstGeom prst="rect">
                  <a:avLst/>
                </a:prstGeom>
                <a:solidFill>
                  <a:srgbClr val="FFCC00"/>
                </a:solidFill>
                <a:ln w="2857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GB" sz="3200" b="0">
                    <a:latin typeface="Arial" charset="0"/>
                  </a:endParaRPr>
                </a:p>
              </p:txBody>
            </p:sp>
            <p:sp>
              <p:nvSpPr>
                <p:cNvPr id="16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93" y="6815"/>
                  <a:ext cx="504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algn="ctr"/>
                  <a:r>
                    <a:rPr lang="en-GB" sz="1000" b="0">
                      <a:ea typeface="Times New Roman" pitchFamily="18" charset="0"/>
                      <a:cs typeface="Calibri" pitchFamily="34" charset="0"/>
                    </a:rPr>
                    <a:t>Recently Qualified Teachers (RQTs)</a:t>
                  </a:r>
                  <a:endParaRPr lang="en-GB" sz="3200" b="0">
                    <a:latin typeface="Arial" charset="0"/>
                    <a:ea typeface="Times New Roman" pitchFamily="18" charset="0"/>
                    <a:cs typeface="Calibri" pitchFamily="34" charset="0"/>
                  </a:endParaRPr>
                </a:p>
              </p:txBody>
            </p:sp>
          </p:grp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2613" y="13181"/>
                <a:ext cx="6840" cy="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/>
                <a:r>
                  <a:rPr lang="en-GB" sz="1000" dirty="0">
                    <a:ea typeface="Times New Roman" pitchFamily="18" charset="0"/>
                    <a:cs typeface="Calibri" pitchFamily="34" charset="0"/>
                  </a:rPr>
                  <a:t>PRE-ENTRY TO THE PROFESSION</a:t>
                </a:r>
                <a:endParaRPr lang="en-GB" sz="800" b="0" dirty="0">
                  <a:latin typeface="Arial" charset="0"/>
                  <a:ea typeface="Times New Roman" pitchFamily="18" charset="0"/>
                  <a:cs typeface="Calibri" pitchFamily="34" charset="0"/>
                </a:endParaRPr>
              </a:p>
              <a:p>
                <a:pPr algn="ctr"/>
                <a:r>
                  <a:rPr lang="en-GB" sz="1000" b="0" dirty="0">
                    <a:ea typeface="Times New Roman" pitchFamily="18" charset="0"/>
                    <a:cs typeface="Calibri" pitchFamily="34" charset="0"/>
                  </a:rPr>
                  <a:t>Initial Teacher Training </a:t>
                </a:r>
                <a:r>
                  <a:rPr lang="en-GB" sz="1000" b="0" dirty="0" smtClean="0">
                    <a:ea typeface="Times New Roman" pitchFamily="18" charset="0"/>
                    <a:cs typeface="Calibri" pitchFamily="34" charset="0"/>
                  </a:rPr>
                  <a:t>(PGCE</a:t>
                </a:r>
                <a:r>
                  <a:rPr lang="en-GB" sz="1000" b="0" dirty="0">
                    <a:ea typeface="Times New Roman" pitchFamily="18" charset="0"/>
                    <a:cs typeface="Calibri" pitchFamily="34" charset="0"/>
                  </a:rPr>
                  <a:t>, School Direct)</a:t>
                </a:r>
                <a:endParaRPr lang="en-GB" sz="3200" b="0" dirty="0">
                  <a:latin typeface="Arial" charset="0"/>
                  <a:ea typeface="Times New Roman" pitchFamily="18" charset="0"/>
                  <a:cs typeface="Calibri" pitchFamily="34" charset="0"/>
                </a:endParaRPr>
              </a:p>
            </p:txBody>
          </p: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4000" y="12440"/>
                <a:ext cx="4553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/>
                <a:r>
                  <a:rPr lang="en-GB" sz="1000" b="0">
                    <a:ea typeface="Times New Roman" pitchFamily="18" charset="0"/>
                    <a:cs typeface="Calibri" pitchFamily="34" charset="0"/>
                  </a:rPr>
                  <a:t>Newly Qualified Teachers (NQTs)</a:t>
                </a:r>
                <a:endParaRPr lang="en-GB" sz="3200" b="0">
                  <a:latin typeface="Arial" charset="0"/>
                  <a:ea typeface="Times New Roman" pitchFamily="18" charset="0"/>
                  <a:cs typeface="Calibri" pitchFamily="34" charset="0"/>
                </a:endParaRPr>
              </a:p>
            </p:txBody>
          </p:sp>
        </p:grp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401" y="10753"/>
              <a:ext cx="741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56388" y="3996125"/>
            <a:ext cx="86647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Continue to raise standards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Developing career progression already in place – S.D. underpins what already existed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Expand S.D. provision – but only where expectation to employ isn’t concrete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Introductions between schools and trainees looking for jobs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Possible creation of a ‘pool ‘ of teachers once qualified in order to retain for Rotherham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5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358</Words>
  <Application>Microsoft Office PowerPoint</Application>
  <PresentationFormat>On-screen Show (4:3)</PresentationFormat>
  <Paragraphs>45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Learners First School Direct – About Us</vt:lpstr>
      <vt:lpstr>Mission  • all students making at least good progress • no underperforming cohorts • all teachers delivering at least good learning and • all schools moving to at least the next level of successful performance</vt:lpstr>
      <vt:lpstr>PowerPoint Presentation</vt:lpstr>
      <vt:lpstr>PowerPoint Presentation</vt:lpstr>
      <vt:lpstr>PowerPoint Presentation</vt:lpstr>
      <vt:lpstr>PowerPoint Presentation</vt:lpstr>
    </vt:vector>
  </TitlesOfParts>
  <Company>WSSC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Learners First School Direct - Suzanne Bywater</dc:title>
  <dc:creator>Bywater, Suzanne</dc:creator>
  <cp:lastModifiedBy>robert.donnelly</cp:lastModifiedBy>
  <cp:revision>13</cp:revision>
  <dcterms:created xsi:type="dcterms:W3CDTF">2013-06-19T10:38:55Z</dcterms:created>
  <dcterms:modified xsi:type="dcterms:W3CDTF">2013-07-04T08:35:40Z</dcterms:modified>
</cp:coreProperties>
</file>