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0"/>
  </p:notesMasterIdLst>
  <p:sldIdLst>
    <p:sldId id="256" r:id="rId2"/>
    <p:sldId id="257" r:id="rId3"/>
    <p:sldId id="264" r:id="rId4"/>
    <p:sldId id="263" r:id="rId5"/>
    <p:sldId id="265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618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D4757-FA68-4AB9-859F-CC15217838BA}" type="datetimeFigureOut">
              <a:rPr lang="en-US" smtClean="0"/>
              <a:pPr/>
              <a:t>5/31/2010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FE23E-FF6E-4A1C-BFC0-3BB594665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FE23E-FF6E-4A1C-BFC0-3BB5946659B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FE23E-FF6E-4A1C-BFC0-3BB5946659BC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FE23E-FF6E-4A1C-BFC0-3BB5946659BC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FE23E-FF6E-4A1C-BFC0-3BB5946659B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FE23E-FF6E-4A1C-BFC0-3BB5946659BC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FE23E-FF6E-4A1C-BFC0-3BB5946659BC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FE23E-FF6E-4A1C-BFC0-3BB5946659BC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FE23E-FF6E-4A1C-BFC0-3BB5946659BC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5/31/2010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5/31/2010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5/31/2010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5/31/2010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5/31/2010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5/31/2010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5/31/2010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5/31/2010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5/31/2010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5/31/2010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9EB8-4BC9-48A9-8878-4ADAC2C2C651}" type="datetimeFigureOut">
              <a:rPr lang="en-US" smtClean="0"/>
              <a:pPr/>
              <a:t>5/31/2010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209EB8-4BC9-48A9-8878-4ADAC2C2C651}" type="datetimeFigureOut">
              <a:rPr lang="en-US" smtClean="0"/>
              <a:pPr/>
              <a:t>5/31/2010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8D2FAB-61C2-4AB6-AF67-F329AFCEFCEE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8172480" cy="2786081"/>
          </a:xfrm>
        </p:spPr>
        <p:txBody>
          <a:bodyPr>
            <a:normAutofit/>
          </a:bodyPr>
          <a:lstStyle/>
          <a:p>
            <a:r>
              <a:rPr lang="en-GB" dirty="0" smtClean="0"/>
              <a:t>TEAN 2010</a:t>
            </a:r>
            <a:br>
              <a:rPr lang="en-GB" dirty="0" smtClean="0"/>
            </a:br>
            <a:r>
              <a:rPr lang="en-GB" sz="4800" dirty="0" smtClean="0"/>
              <a:t>“The Importance of Education”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3643314"/>
            <a:ext cx="7854696" cy="1752600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Friday 21</a:t>
            </a:r>
            <a:r>
              <a:rPr lang="en-GB" baseline="30000" dirty="0" smtClean="0"/>
              <a:t>st</a:t>
            </a:r>
            <a:r>
              <a:rPr lang="en-GB" dirty="0" smtClean="0"/>
              <a:t> May</a:t>
            </a:r>
          </a:p>
          <a:p>
            <a:r>
              <a:rPr lang="en-GB" dirty="0" smtClean="0"/>
              <a:t>Glasgow Caledonian University</a:t>
            </a:r>
            <a:endParaRPr lang="en-GB" dirty="0"/>
          </a:p>
        </p:txBody>
      </p:sp>
      <p:pic>
        <p:nvPicPr>
          <p:cNvPr id="9" name="Picture 2" descr="http://upload.wikimedia.org/wikipedia/en/5/52/Edge_Hill_University_logo.png"/>
          <p:cNvPicPr>
            <a:picLocks noChangeAspect="1" noChangeArrowheads="1"/>
          </p:cNvPicPr>
          <p:nvPr/>
        </p:nvPicPr>
        <p:blipFill>
          <a:blip r:embed="rId3" cstate="print"/>
          <a:srcRect l="-2700" t="11811" r="2700" b="11811"/>
          <a:stretch>
            <a:fillRect/>
          </a:stretch>
        </p:blipFill>
        <p:spPr bwMode="auto">
          <a:xfrm>
            <a:off x="7000892" y="5500702"/>
            <a:ext cx="1773761" cy="928694"/>
          </a:xfrm>
          <a:prstGeom prst="rect">
            <a:avLst/>
          </a:prstGeom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71546"/>
            <a:ext cx="9144000" cy="4143380"/>
          </a:xfrm>
          <a:prstGeom prst="rect">
            <a:avLst/>
          </a:prstGeom>
          <a:gradFill>
            <a:gsLst>
              <a:gs pos="0">
                <a:schemeClr val="bg2">
                  <a:lumMod val="90000"/>
                  <a:alpha val="0"/>
                </a:schemeClr>
              </a:gs>
              <a:gs pos="100000">
                <a:srgbClr val="85C2FF">
                  <a:alpha val="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Edge Hill University</a:t>
            </a:r>
            <a:endParaRPr lang="en-GB" dirty="0"/>
          </a:p>
        </p:txBody>
      </p:sp>
      <p:pic>
        <p:nvPicPr>
          <p:cNvPr id="4" name="Picture 2" descr="http://upload.wikimedia.org/wikipedia/en/5/52/Edge_Hill_University_logo.png"/>
          <p:cNvPicPr>
            <a:picLocks noChangeAspect="1" noChangeArrowheads="1"/>
          </p:cNvPicPr>
          <p:nvPr/>
        </p:nvPicPr>
        <p:blipFill>
          <a:blip r:embed="rId3" cstate="print"/>
          <a:srcRect l="-2700" t="11811" r="2700" b="11811"/>
          <a:stretch>
            <a:fillRect/>
          </a:stretch>
        </p:blipFill>
        <p:spPr bwMode="auto">
          <a:xfrm>
            <a:off x="7072330" y="714356"/>
            <a:ext cx="1773761" cy="928694"/>
          </a:xfrm>
          <a:prstGeom prst="rect">
            <a:avLst/>
          </a:prstGeom>
          <a:noFill/>
        </p:spPr>
      </p:pic>
      <p:pic>
        <p:nvPicPr>
          <p:cNvPr id="5" name="Picture 4" descr="http://www.panoramio.com/photos/original/4095839.jpg"/>
          <p:cNvPicPr>
            <a:picLocks noChangeAspect="1" noChangeArrowheads="1"/>
          </p:cNvPicPr>
          <p:nvPr/>
        </p:nvPicPr>
        <p:blipFill>
          <a:blip r:embed="rId4" cstate="print"/>
          <a:srcRect t="23622" b="33071"/>
          <a:stretch>
            <a:fillRect/>
          </a:stretch>
        </p:blipFill>
        <p:spPr bwMode="auto">
          <a:xfrm>
            <a:off x="0" y="4056063"/>
            <a:ext cx="9144000" cy="280193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 err="1" smtClean="0"/>
              <a:t>Dawne</a:t>
            </a:r>
            <a:r>
              <a:rPr lang="en-GB" sz="2200" dirty="0" smtClean="0"/>
              <a:t> Bell</a:t>
            </a:r>
          </a:p>
          <a:p>
            <a:pPr>
              <a:buNone/>
            </a:pPr>
            <a:r>
              <a:rPr lang="en-GB" sz="1400" dirty="0" smtClean="0"/>
              <a:t>	Senior Lecturer in Design and Technology,</a:t>
            </a:r>
          </a:p>
          <a:p>
            <a:pPr>
              <a:buNone/>
            </a:pPr>
            <a:r>
              <a:rPr lang="en-GB" sz="1400" dirty="0" smtClean="0"/>
              <a:t>	PGCE (Flexible) Design and Technology Course Leader</a:t>
            </a:r>
          </a:p>
          <a:p>
            <a:endParaRPr lang="en-GB" sz="1200" dirty="0" smtClean="0"/>
          </a:p>
          <a:p>
            <a:r>
              <a:rPr lang="en-GB" sz="2200" dirty="0" smtClean="0"/>
              <a:t>David Wooff</a:t>
            </a:r>
          </a:p>
          <a:p>
            <a:pPr>
              <a:buNone/>
            </a:pPr>
            <a:r>
              <a:rPr lang="en-GB" sz="1400" dirty="0" smtClean="0"/>
              <a:t>	Senior Lecturer in Design and Technology,</a:t>
            </a:r>
          </a:p>
          <a:p>
            <a:pPr>
              <a:buNone/>
            </a:pPr>
            <a:r>
              <a:rPr lang="en-GB" sz="1400" dirty="0" smtClean="0"/>
              <a:t>	</a:t>
            </a:r>
            <a:r>
              <a:rPr lang="en-GB" sz="1400" dirty="0" err="1" smtClean="0"/>
              <a:t>B.Sc</a:t>
            </a:r>
            <a:r>
              <a:rPr lang="en-GB" sz="1400" dirty="0" smtClean="0"/>
              <a:t> (Hons) Design and Technology (with QTS) Course Leader</a:t>
            </a:r>
          </a:p>
          <a:p>
            <a:endParaRPr lang="en-GB" sz="1200" dirty="0" smtClean="0"/>
          </a:p>
          <a:p>
            <a:r>
              <a:rPr lang="en-GB" sz="2200" dirty="0" smtClean="0"/>
              <a:t>Christopher Hughes</a:t>
            </a:r>
          </a:p>
          <a:p>
            <a:pPr>
              <a:buNone/>
            </a:pPr>
            <a:r>
              <a:rPr lang="en-GB" sz="1400" dirty="0" smtClean="0"/>
              <a:t>	Independent Consultant</a:t>
            </a:r>
          </a:p>
          <a:p>
            <a:endParaRPr lang="en-GB" sz="1400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MTL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 smtClean="0"/>
              <a:t>The Masters in Teaching and Learning (MTL) grew out of the </a:t>
            </a:r>
          </a:p>
          <a:p>
            <a:pPr>
              <a:buNone/>
            </a:pPr>
            <a:r>
              <a:rPr lang="en-GB" dirty="0" smtClean="0"/>
              <a:t>recommendations of the McKinsey report (2007); </a:t>
            </a:r>
            <a:r>
              <a:rPr lang="en-GB" i="1" dirty="0" smtClean="0"/>
              <a:t>How the </a:t>
            </a:r>
          </a:p>
          <a:p>
            <a:pPr>
              <a:buNone/>
            </a:pPr>
            <a:r>
              <a:rPr lang="en-GB" i="1" dirty="0" smtClean="0"/>
              <a:t>World’s Best Performing School Systems Come Out on Top</a:t>
            </a:r>
            <a:r>
              <a:rPr lang="en-GB" dirty="0" smtClean="0"/>
              <a:t>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b="1" i="1" dirty="0" smtClean="0"/>
              <a:t>"Our aim is that every teacher over time should have the new </a:t>
            </a:r>
          </a:p>
          <a:p>
            <a:pPr>
              <a:buNone/>
            </a:pPr>
            <a:r>
              <a:rPr lang="en-GB" b="1" i="1" dirty="0" smtClean="0"/>
              <a:t>masters in teaching and learning. It will raise the status of </a:t>
            </a:r>
          </a:p>
          <a:p>
            <a:pPr>
              <a:buNone/>
            </a:pPr>
            <a:r>
              <a:rPr lang="en-GB" b="1" i="1" dirty="0" smtClean="0"/>
              <a:t>teachers and ensure that they get the recognition that they </a:t>
            </a:r>
          </a:p>
          <a:p>
            <a:pPr>
              <a:buNone/>
            </a:pPr>
            <a:r>
              <a:rPr lang="en-GB" b="1" i="1" dirty="0" smtClean="0"/>
              <a:t>deserve."</a:t>
            </a:r>
          </a:p>
          <a:p>
            <a:pPr algn="r">
              <a:buNone/>
            </a:pPr>
            <a:r>
              <a:rPr lang="en-GB" dirty="0" smtClean="0"/>
              <a:t>Ed Balls</a:t>
            </a:r>
          </a:p>
          <a:p>
            <a:pPr algn="r">
              <a:buNone/>
            </a:pPr>
            <a:r>
              <a:rPr lang="en-GB" sz="2100" dirty="0" smtClean="0"/>
              <a:t>Speaking at the Association of </a:t>
            </a:r>
          </a:p>
          <a:p>
            <a:pPr algn="r">
              <a:buNone/>
            </a:pPr>
            <a:r>
              <a:rPr lang="en-GB" sz="2100" dirty="0" smtClean="0"/>
              <a:t>School and College Leaders' (ASCL) conference, Brighton</a:t>
            </a:r>
          </a:p>
          <a:p>
            <a:pPr algn="r">
              <a:buNone/>
            </a:pPr>
            <a:r>
              <a:rPr lang="en-GB" sz="2100" dirty="0" smtClean="0"/>
              <a:t> (Source Education Guardian Friday 7 March 2008)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5" name="Picture 2" descr="http://upload.wikimedia.org/wikipedia/en/5/52/Edge_Hill_University_logo.png"/>
          <p:cNvPicPr>
            <a:picLocks noChangeAspect="1" noChangeArrowheads="1"/>
          </p:cNvPicPr>
          <p:nvPr/>
        </p:nvPicPr>
        <p:blipFill>
          <a:blip r:embed="rId3" cstate="print"/>
          <a:srcRect l="-2700" t="11811" r="2700" b="11811"/>
          <a:stretch>
            <a:fillRect/>
          </a:stretch>
        </p:blipFill>
        <p:spPr bwMode="auto">
          <a:xfrm>
            <a:off x="7072330" y="714356"/>
            <a:ext cx="1773761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MTL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dirty="0" smtClean="0"/>
              <a:t>Edge Hill is one of eight universities working with local </a:t>
            </a:r>
          </a:p>
          <a:p>
            <a:pPr>
              <a:buNone/>
            </a:pPr>
            <a:r>
              <a:rPr lang="en-GB" dirty="0" smtClean="0"/>
              <a:t>authorities and schools to deliver the MTL in the North </a:t>
            </a:r>
          </a:p>
          <a:p>
            <a:pPr marL="0" indent="0">
              <a:buNone/>
            </a:pPr>
            <a:r>
              <a:rPr lang="en-GB" dirty="0" smtClean="0"/>
              <a:t>West of England where all Newly Qualified Teachers (NQT) in maintained schools (who took up teaching posts in </a:t>
            </a:r>
          </a:p>
          <a:p>
            <a:pPr>
              <a:buNone/>
            </a:pPr>
            <a:r>
              <a:rPr lang="en-GB" dirty="0" smtClean="0"/>
              <a:t>September 2009) are eligible to sign up for the first </a:t>
            </a:r>
          </a:p>
          <a:p>
            <a:pPr>
              <a:buNone/>
            </a:pPr>
            <a:r>
              <a:rPr lang="en-GB" dirty="0" smtClean="0"/>
              <a:t>programme.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Our interest in MTL originates from our involvement </a:t>
            </a:r>
          </a:p>
          <a:p>
            <a:pPr>
              <a:buNone/>
            </a:pPr>
            <a:r>
              <a:rPr lang="en-GB" dirty="0" smtClean="0"/>
              <a:t>with the programme and from the perspective of our </a:t>
            </a:r>
          </a:p>
          <a:p>
            <a:pPr>
              <a:buNone/>
            </a:pPr>
            <a:r>
              <a:rPr lang="en-GB" dirty="0" smtClean="0"/>
              <a:t>work in Initial Teacher Training (ITT).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6" name="Picture 2" descr="http://upload.wikimedia.org/wikipedia/en/5/52/Edge_Hill_University_logo.png"/>
          <p:cNvPicPr>
            <a:picLocks noChangeAspect="1" noChangeArrowheads="1"/>
          </p:cNvPicPr>
          <p:nvPr/>
        </p:nvPicPr>
        <p:blipFill>
          <a:blip r:embed="rId3" cstate="print"/>
          <a:srcRect l="-2700" t="11811" r="2700" b="11811"/>
          <a:stretch>
            <a:fillRect/>
          </a:stretch>
        </p:blipFill>
        <p:spPr bwMode="auto">
          <a:xfrm>
            <a:off x="7072330" y="714356"/>
            <a:ext cx="1773761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MTL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In this format the MTL is a three-year, classroom based </a:t>
            </a:r>
          </a:p>
          <a:p>
            <a:pPr>
              <a:buNone/>
            </a:pPr>
            <a:r>
              <a:rPr lang="en-GB" dirty="0" smtClean="0"/>
              <a:t>programme, the first phase of which is being offered to </a:t>
            </a:r>
          </a:p>
          <a:p>
            <a:pPr>
              <a:buNone/>
            </a:pPr>
            <a:r>
              <a:rPr lang="en-GB" dirty="0" smtClean="0"/>
              <a:t>NQT’s. </a:t>
            </a:r>
          </a:p>
          <a:p>
            <a:pPr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MTL is also available to NQTs in “</a:t>
            </a:r>
            <a:r>
              <a:rPr lang="en-GB" i="1" dirty="0" smtClean="0"/>
              <a:t>national challenge</a:t>
            </a:r>
            <a:r>
              <a:rPr lang="en-GB" dirty="0" smtClean="0"/>
              <a:t>” schools across the country (those with sub 30% five A* to C grades including Maths and English at GCSE level) - prior to the general election it was the then government’s aim to roll out MTL nationally in 2012.</a:t>
            </a:r>
            <a:endParaRPr lang="en-GB" dirty="0"/>
          </a:p>
        </p:txBody>
      </p:sp>
      <p:pic>
        <p:nvPicPr>
          <p:cNvPr id="4" name="Picture 2" descr="http://upload.wikimedia.org/wikipedia/en/5/52/Edge_Hill_University_logo.png"/>
          <p:cNvPicPr>
            <a:picLocks noChangeAspect="1" noChangeArrowheads="1"/>
          </p:cNvPicPr>
          <p:nvPr/>
        </p:nvPicPr>
        <p:blipFill>
          <a:blip r:embed="rId3" cstate="print"/>
          <a:srcRect l="-2700" t="11811" r="2700" b="11811"/>
          <a:stretch>
            <a:fillRect/>
          </a:stretch>
        </p:blipFill>
        <p:spPr bwMode="auto">
          <a:xfrm>
            <a:off x="7072330" y="714356"/>
            <a:ext cx="1773761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About the roundtable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session will be 30 minutes in duration.</a:t>
            </a:r>
          </a:p>
          <a:p>
            <a:r>
              <a:rPr lang="en-GB" dirty="0" smtClean="0"/>
              <a:t>We aim to provide an opportunity for all participants to  share their perspectives on MTL and explain what they hope to gain from attendance at the session.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Our role is to steer the discussion to help ensure everyone has the opportunity to contribute to the session.</a:t>
            </a:r>
          </a:p>
          <a:p>
            <a:r>
              <a:rPr lang="en-GB" dirty="0" smtClean="0"/>
              <a:t>We will note key points and salient issues in the discussion and share these with delegates via the TEAN website.</a:t>
            </a:r>
          </a:p>
          <a:p>
            <a:endParaRPr lang="en-GB" dirty="0" smtClean="0"/>
          </a:p>
        </p:txBody>
      </p:sp>
      <p:pic>
        <p:nvPicPr>
          <p:cNvPr id="4" name="Picture 2" descr="http://upload.wikimedia.org/wikipedia/en/5/52/Edge_Hill_University_logo.png"/>
          <p:cNvPicPr>
            <a:picLocks noChangeAspect="1" noChangeArrowheads="1"/>
          </p:cNvPicPr>
          <p:nvPr/>
        </p:nvPicPr>
        <p:blipFill>
          <a:blip r:embed="rId3" cstate="print"/>
          <a:srcRect l="-2700" t="11811" r="2700" b="11811"/>
          <a:stretch>
            <a:fillRect/>
          </a:stretch>
        </p:blipFill>
        <p:spPr bwMode="auto">
          <a:xfrm>
            <a:off x="7072330" y="714356"/>
            <a:ext cx="1773761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What next?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r>
              <a:rPr lang="en-GB" dirty="0" smtClean="0"/>
              <a:t>Share contact details.</a:t>
            </a:r>
          </a:p>
          <a:p>
            <a:r>
              <a:rPr lang="en-GB" dirty="0" smtClean="0"/>
              <a:t>Publish key points from this session on the TEAN website .</a:t>
            </a:r>
          </a:p>
          <a:p>
            <a:r>
              <a:rPr lang="en-GB" dirty="0" smtClean="0"/>
              <a:t>Create a ‘notice board’ area for participants of this workshop (and other interested parties) to feed forward their questions, queries and experiences of MTL.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pic>
        <p:nvPicPr>
          <p:cNvPr id="4" name="Picture 2" descr="http://upload.wikimedia.org/wikipedia/en/5/52/Edge_Hill_University_logo.png"/>
          <p:cNvPicPr>
            <a:picLocks noChangeAspect="1" noChangeArrowheads="1"/>
          </p:cNvPicPr>
          <p:nvPr/>
        </p:nvPicPr>
        <p:blipFill>
          <a:blip r:embed="rId3" cstate="print"/>
          <a:srcRect l="-2700" t="11811" r="2700" b="11811"/>
          <a:stretch>
            <a:fillRect/>
          </a:stretch>
        </p:blipFill>
        <p:spPr bwMode="auto">
          <a:xfrm>
            <a:off x="7072330" y="714356"/>
            <a:ext cx="1773761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Thank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err="1" smtClean="0"/>
              <a:t>Dawne</a:t>
            </a:r>
            <a:r>
              <a:rPr lang="en-GB" sz="2400" dirty="0" smtClean="0"/>
              <a:t> Bell </a:t>
            </a:r>
          </a:p>
          <a:p>
            <a:pPr>
              <a:buNone/>
            </a:pPr>
            <a:r>
              <a:rPr lang="en-GB" sz="2400" i="1" u="sng" dirty="0" smtClean="0"/>
              <a:t>belld@edgehill.ac.uk </a:t>
            </a:r>
          </a:p>
          <a:p>
            <a:pPr>
              <a:buNone/>
            </a:pPr>
            <a:endParaRPr lang="en-GB" sz="2400" i="1" dirty="0" smtClean="0"/>
          </a:p>
          <a:p>
            <a:pPr>
              <a:buNone/>
            </a:pPr>
            <a:r>
              <a:rPr lang="en-GB" sz="2400" dirty="0" smtClean="0"/>
              <a:t>David Wooff </a:t>
            </a:r>
          </a:p>
          <a:p>
            <a:pPr>
              <a:buNone/>
            </a:pPr>
            <a:r>
              <a:rPr lang="en-GB" sz="2400" i="1" u="sng" dirty="0" smtClean="0"/>
              <a:t>wooffd@edgehill.ac.uk</a:t>
            </a:r>
          </a:p>
          <a:p>
            <a:pPr>
              <a:buNone/>
            </a:pPr>
            <a:endParaRPr lang="en-GB" sz="2400" i="1" dirty="0" smtClean="0"/>
          </a:p>
          <a:p>
            <a:pPr>
              <a:buNone/>
            </a:pPr>
            <a:r>
              <a:rPr lang="en-GB" sz="2400" dirty="0" smtClean="0"/>
              <a:t>Christopher Hughes </a:t>
            </a:r>
          </a:p>
          <a:p>
            <a:pPr>
              <a:buNone/>
            </a:pPr>
            <a:r>
              <a:rPr lang="en-GB" sz="2400" i="1" u="sng" dirty="0" smtClean="0"/>
              <a:t>chughes22@fsmail.net</a:t>
            </a:r>
          </a:p>
          <a:p>
            <a:pPr>
              <a:buNone/>
            </a:pPr>
            <a:endParaRPr lang="en-GB" sz="2400" dirty="0" smtClean="0"/>
          </a:p>
        </p:txBody>
      </p:sp>
      <p:pic>
        <p:nvPicPr>
          <p:cNvPr id="4" name="Picture 2" descr="http://upload.wikimedia.org/wikipedia/en/5/52/Edge_Hill_University_logo.png"/>
          <p:cNvPicPr>
            <a:picLocks noChangeAspect="1" noChangeArrowheads="1"/>
          </p:cNvPicPr>
          <p:nvPr/>
        </p:nvPicPr>
        <p:blipFill>
          <a:blip r:embed="rId3" cstate="print"/>
          <a:srcRect l="-2700" t="11811" r="2700" b="11811"/>
          <a:stretch>
            <a:fillRect/>
          </a:stretch>
        </p:blipFill>
        <p:spPr bwMode="auto">
          <a:xfrm>
            <a:off x="7072330" y="714356"/>
            <a:ext cx="1773761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518</TotalTime>
  <Words>420</Words>
  <Application>Microsoft Office PowerPoint</Application>
  <PresentationFormat>On-screen Show (4:3)</PresentationFormat>
  <Paragraphs>77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TEAN 2010 “The Importance of Education”</vt:lpstr>
      <vt:lpstr>Edge Hill University</vt:lpstr>
      <vt:lpstr>MTL</vt:lpstr>
      <vt:lpstr>MTL</vt:lpstr>
      <vt:lpstr>MTL</vt:lpstr>
      <vt:lpstr>About the roundtable</vt:lpstr>
      <vt:lpstr>What next?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TEAN 2010 “The Importance of Education”</dc:title>
  <dc:creator>Dawne</dc:creator>
  <cp:lastModifiedBy>Wooffy</cp:lastModifiedBy>
  <cp:revision>13</cp:revision>
  <dcterms:created xsi:type="dcterms:W3CDTF">2010-04-22T16:07:08Z</dcterms:created>
  <dcterms:modified xsi:type="dcterms:W3CDTF">2010-05-31T21:07:34Z</dcterms:modified>
</cp:coreProperties>
</file>