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24"/>
  </p:notesMasterIdLst>
  <p:handoutMasterIdLst>
    <p:handoutMasterId r:id="rId25"/>
  </p:handoutMasterIdLst>
  <p:sldIdLst>
    <p:sldId id="322" r:id="rId2"/>
    <p:sldId id="316" r:id="rId3"/>
    <p:sldId id="339" r:id="rId4"/>
    <p:sldId id="330" r:id="rId5"/>
    <p:sldId id="331" r:id="rId6"/>
    <p:sldId id="333" r:id="rId7"/>
    <p:sldId id="334" r:id="rId8"/>
    <p:sldId id="335" r:id="rId9"/>
    <p:sldId id="336" r:id="rId10"/>
    <p:sldId id="337" r:id="rId11"/>
    <p:sldId id="338" r:id="rId12"/>
    <p:sldId id="340" r:id="rId13"/>
    <p:sldId id="341" r:id="rId14"/>
    <p:sldId id="342" r:id="rId15"/>
    <p:sldId id="343" r:id="rId16"/>
    <p:sldId id="344" r:id="rId17"/>
    <p:sldId id="345" r:id="rId18"/>
    <p:sldId id="346" r:id="rId19"/>
    <p:sldId id="347" r:id="rId20"/>
    <p:sldId id="327" r:id="rId21"/>
    <p:sldId id="321" r:id="rId22"/>
    <p:sldId id="328" r:id="rId23"/>
  </p:sldIdLst>
  <p:sldSz cx="9144000" cy="6858000" type="screen4x3"/>
  <p:notesSz cx="6735763" cy="98663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71" autoAdjust="0"/>
    <p:restoredTop sz="94728" autoAdjust="0"/>
  </p:normalViewPr>
  <p:slideViewPr>
    <p:cSldViewPr>
      <p:cViewPr>
        <p:scale>
          <a:sx n="50" d="100"/>
          <a:sy n="50" d="100"/>
        </p:scale>
        <p:origin x="-2058" y="-8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06" y="-72"/>
      </p:cViewPr>
      <p:guideLst>
        <p:guide orient="horz" pos="3108"/>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2825" tIns="46412" rIns="92825" bIns="46412" numCol="1" anchor="t" anchorCtr="0" compatLnSpc="1">
            <a:prstTxWarp prst="textNoShape">
              <a:avLst/>
            </a:prstTxWarp>
          </a:bodyPr>
          <a:lstStyle>
            <a:lvl1pPr defTabSz="928688" eaLnBrk="0" hangingPunct="0">
              <a:defRPr sz="1200"/>
            </a:lvl1pPr>
          </a:lstStyle>
          <a:p>
            <a:endParaRPr lang="en-GB"/>
          </a:p>
        </p:txBody>
      </p:sp>
      <p:sp>
        <p:nvSpPr>
          <p:cNvPr id="2560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2825" tIns="46412" rIns="92825" bIns="46412" numCol="1" anchor="t" anchorCtr="0" compatLnSpc="1">
            <a:prstTxWarp prst="textNoShape">
              <a:avLst/>
            </a:prstTxWarp>
          </a:bodyPr>
          <a:lstStyle>
            <a:lvl1pPr algn="r" defTabSz="928688" eaLnBrk="0" hangingPunct="0">
              <a:defRPr sz="1200"/>
            </a:lvl1pPr>
          </a:lstStyle>
          <a:p>
            <a:endParaRPr lang="en-GB"/>
          </a:p>
        </p:txBody>
      </p:sp>
      <p:sp>
        <p:nvSpPr>
          <p:cNvPr id="25604" name="Rectangle 4"/>
          <p:cNvSpPr>
            <a:spLocks noGrp="1" noChangeArrowheads="1"/>
          </p:cNvSpPr>
          <p:nvPr>
            <p:ph type="ftr" sz="quarter" idx="2"/>
          </p:nvPr>
        </p:nvSpPr>
        <p:spPr bwMode="auto">
          <a:xfrm>
            <a:off x="0" y="9372600"/>
            <a:ext cx="2917825" cy="493713"/>
          </a:xfrm>
          <a:prstGeom prst="rect">
            <a:avLst/>
          </a:prstGeom>
          <a:noFill/>
          <a:ln w="9525">
            <a:noFill/>
            <a:miter lim="800000"/>
            <a:headEnd/>
            <a:tailEnd/>
          </a:ln>
          <a:effectLst/>
        </p:spPr>
        <p:txBody>
          <a:bodyPr vert="horz" wrap="square" lIns="92825" tIns="46412" rIns="92825" bIns="46412" numCol="1" anchor="b" anchorCtr="0" compatLnSpc="1">
            <a:prstTxWarp prst="textNoShape">
              <a:avLst/>
            </a:prstTxWarp>
          </a:bodyPr>
          <a:lstStyle>
            <a:lvl1pPr defTabSz="928688" eaLnBrk="0" hangingPunct="0">
              <a:defRPr sz="1200"/>
            </a:lvl1pPr>
          </a:lstStyle>
          <a:p>
            <a:endParaRPr lang="en-GB"/>
          </a:p>
        </p:txBody>
      </p:sp>
      <p:sp>
        <p:nvSpPr>
          <p:cNvPr id="2560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2825" tIns="46412" rIns="92825" bIns="46412" numCol="1" anchor="b" anchorCtr="0" compatLnSpc="1">
            <a:prstTxWarp prst="textNoShape">
              <a:avLst/>
            </a:prstTxWarp>
          </a:bodyPr>
          <a:lstStyle>
            <a:lvl1pPr algn="r" defTabSz="928688" eaLnBrk="0" hangingPunct="0">
              <a:defRPr sz="1200"/>
            </a:lvl1pPr>
          </a:lstStyle>
          <a:p>
            <a:fld id="{94EB4209-0AA9-48FE-863D-F212DBFE00DC}"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05125" cy="525463"/>
          </a:xfrm>
          <a:prstGeom prst="rect">
            <a:avLst/>
          </a:prstGeom>
          <a:noFill/>
          <a:ln w="9525">
            <a:noFill/>
            <a:miter lim="800000"/>
            <a:headEnd/>
            <a:tailEnd/>
          </a:ln>
          <a:effectLst/>
        </p:spPr>
        <p:txBody>
          <a:bodyPr vert="horz" wrap="square" lIns="90764" tIns="45383" rIns="90764" bIns="45383" numCol="1" anchor="t" anchorCtr="0" compatLnSpc="1">
            <a:prstTxWarp prst="textNoShape">
              <a:avLst/>
            </a:prstTxWarp>
          </a:bodyPr>
          <a:lstStyle>
            <a:lvl1pPr defTabSz="908050">
              <a:defRPr sz="1200"/>
            </a:lvl1pPr>
          </a:lstStyle>
          <a:p>
            <a:endParaRPr lang="en-GB"/>
          </a:p>
        </p:txBody>
      </p:sp>
      <p:sp>
        <p:nvSpPr>
          <p:cNvPr id="57347" name="Rectangle 3"/>
          <p:cNvSpPr>
            <a:spLocks noGrp="1" noChangeArrowheads="1"/>
          </p:cNvSpPr>
          <p:nvPr>
            <p:ph type="dt" idx="1"/>
          </p:nvPr>
        </p:nvSpPr>
        <p:spPr bwMode="auto">
          <a:xfrm>
            <a:off x="3800475" y="0"/>
            <a:ext cx="2905125" cy="525463"/>
          </a:xfrm>
          <a:prstGeom prst="rect">
            <a:avLst/>
          </a:prstGeom>
          <a:noFill/>
          <a:ln w="9525">
            <a:noFill/>
            <a:miter lim="800000"/>
            <a:headEnd/>
            <a:tailEnd/>
          </a:ln>
          <a:effectLst/>
        </p:spPr>
        <p:txBody>
          <a:bodyPr vert="horz" wrap="square" lIns="90764" tIns="45383" rIns="90764" bIns="45383" numCol="1" anchor="t" anchorCtr="0" compatLnSpc="1">
            <a:prstTxWarp prst="textNoShape">
              <a:avLst/>
            </a:prstTxWarp>
          </a:bodyPr>
          <a:lstStyle>
            <a:lvl1pPr algn="r" defTabSz="908050">
              <a:defRPr sz="1200"/>
            </a:lvl1pPr>
          </a:lstStyle>
          <a:p>
            <a:endParaRPr lang="en-GB"/>
          </a:p>
        </p:txBody>
      </p:sp>
      <p:sp>
        <p:nvSpPr>
          <p:cNvPr id="57348" name="Rectangle 4"/>
          <p:cNvSpPr>
            <a:spLocks noGrp="1" noRot="1" noChangeAspect="1" noChangeArrowheads="1" noTextEdit="1"/>
          </p:cNvSpPr>
          <p:nvPr>
            <p:ph type="sldImg" idx="2"/>
          </p:nvPr>
        </p:nvSpPr>
        <p:spPr bwMode="auto">
          <a:xfrm>
            <a:off x="903288" y="752475"/>
            <a:ext cx="4900612" cy="3675063"/>
          </a:xfrm>
          <a:prstGeom prst="rect">
            <a:avLst/>
          </a:prstGeom>
          <a:noFill/>
          <a:ln w="9525">
            <a:solidFill>
              <a:srgbClr val="000000"/>
            </a:solidFill>
            <a:miter lim="800000"/>
            <a:headEnd/>
            <a:tailEnd/>
          </a:ln>
          <a:effectLst/>
        </p:spPr>
      </p:sp>
      <p:sp>
        <p:nvSpPr>
          <p:cNvPr id="57349" name="Rectangle 5"/>
          <p:cNvSpPr>
            <a:spLocks noGrp="1" noChangeArrowheads="1"/>
          </p:cNvSpPr>
          <p:nvPr>
            <p:ph type="body" sz="quarter" idx="3"/>
          </p:nvPr>
        </p:nvSpPr>
        <p:spPr bwMode="auto">
          <a:xfrm>
            <a:off x="893763" y="4651375"/>
            <a:ext cx="4919662" cy="4500563"/>
          </a:xfrm>
          <a:prstGeom prst="rect">
            <a:avLst/>
          </a:prstGeom>
          <a:noFill/>
          <a:ln w="9525">
            <a:noFill/>
            <a:miter lim="800000"/>
            <a:headEnd/>
            <a:tailEnd/>
          </a:ln>
          <a:effectLst/>
        </p:spPr>
        <p:txBody>
          <a:bodyPr vert="horz" wrap="square" lIns="90764" tIns="45383" rIns="90764" bIns="45383"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7350" name="Rectangle 6"/>
          <p:cNvSpPr>
            <a:spLocks noGrp="1" noChangeArrowheads="1"/>
          </p:cNvSpPr>
          <p:nvPr>
            <p:ph type="ftr" sz="quarter" idx="4"/>
          </p:nvPr>
        </p:nvSpPr>
        <p:spPr bwMode="auto">
          <a:xfrm>
            <a:off x="0" y="9378950"/>
            <a:ext cx="2905125" cy="449263"/>
          </a:xfrm>
          <a:prstGeom prst="rect">
            <a:avLst/>
          </a:prstGeom>
          <a:noFill/>
          <a:ln w="9525">
            <a:noFill/>
            <a:miter lim="800000"/>
            <a:headEnd/>
            <a:tailEnd/>
          </a:ln>
          <a:effectLst/>
        </p:spPr>
        <p:txBody>
          <a:bodyPr vert="horz" wrap="square" lIns="90764" tIns="45383" rIns="90764" bIns="45383" numCol="1" anchor="b" anchorCtr="0" compatLnSpc="1">
            <a:prstTxWarp prst="textNoShape">
              <a:avLst/>
            </a:prstTxWarp>
          </a:bodyPr>
          <a:lstStyle>
            <a:lvl1pPr defTabSz="908050">
              <a:defRPr sz="1200"/>
            </a:lvl1pPr>
          </a:lstStyle>
          <a:p>
            <a:endParaRPr lang="en-GB"/>
          </a:p>
        </p:txBody>
      </p:sp>
      <p:sp>
        <p:nvSpPr>
          <p:cNvPr id="57351" name="Rectangle 7"/>
          <p:cNvSpPr>
            <a:spLocks noGrp="1" noChangeArrowheads="1"/>
          </p:cNvSpPr>
          <p:nvPr>
            <p:ph type="sldNum" sz="quarter" idx="5"/>
          </p:nvPr>
        </p:nvSpPr>
        <p:spPr bwMode="auto">
          <a:xfrm>
            <a:off x="3800475" y="9378950"/>
            <a:ext cx="2905125" cy="449263"/>
          </a:xfrm>
          <a:prstGeom prst="rect">
            <a:avLst/>
          </a:prstGeom>
          <a:noFill/>
          <a:ln w="9525">
            <a:noFill/>
            <a:miter lim="800000"/>
            <a:headEnd/>
            <a:tailEnd/>
          </a:ln>
          <a:effectLst/>
        </p:spPr>
        <p:txBody>
          <a:bodyPr vert="horz" wrap="square" lIns="90764" tIns="45383" rIns="90764" bIns="45383" numCol="1" anchor="b" anchorCtr="0" compatLnSpc="1">
            <a:prstTxWarp prst="textNoShape">
              <a:avLst/>
            </a:prstTxWarp>
          </a:bodyPr>
          <a:lstStyle>
            <a:lvl1pPr algn="r" defTabSz="908050">
              <a:defRPr sz="1200"/>
            </a:lvl1pPr>
          </a:lstStyle>
          <a:p>
            <a:fld id="{86C30E12-635E-4758-A0E4-FBBDB59A7A31}"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Box 4"/>
          <p:cNvSpPr txBox="1"/>
          <p:nvPr userDrawn="1"/>
        </p:nvSpPr>
        <p:spPr>
          <a:xfrm>
            <a:off x="6732240" y="6525344"/>
            <a:ext cx="2448272" cy="276999"/>
          </a:xfrm>
          <a:prstGeom prst="rect">
            <a:avLst/>
          </a:prstGeom>
          <a:noFill/>
        </p:spPr>
        <p:txBody>
          <a:bodyPr wrap="square" rtlCol="0">
            <a:spAutoFit/>
          </a:bodyPr>
          <a:lstStyle/>
          <a:p>
            <a:r>
              <a:rPr lang="en-GB" sz="1200" baseline="0" dirty="0" smtClean="0"/>
              <a:t>TEAN Conference April 2011</a:t>
            </a:r>
            <a:endParaRPr lang="en-US" sz="12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8199" name="Picture 7" descr="powerpoint templ"/>
          <p:cNvPicPr>
            <a:picLocks noChangeAspect="1" noChangeArrowheads="1"/>
          </p:cNvPicPr>
          <p:nvPr/>
        </p:nvPicPr>
        <p:blipFill>
          <a:blip r:embed="rId13" cstate="print"/>
          <a:srcRect/>
          <a:stretch>
            <a:fillRect/>
          </a:stretch>
        </p:blipFill>
        <p:spPr bwMode="auto">
          <a:xfrm>
            <a:off x="0" y="0"/>
            <a:ext cx="9144000" cy="1422400"/>
          </a:xfrm>
          <a:prstGeom prst="rect">
            <a:avLst/>
          </a:prstGeom>
          <a:noFill/>
        </p:spPr>
      </p:pic>
      <p:sp>
        <p:nvSpPr>
          <p:cNvPr id="8200" name="Text Box 8"/>
          <p:cNvSpPr txBox="1">
            <a:spLocks noChangeArrowheads="1"/>
          </p:cNvSpPr>
          <p:nvPr/>
        </p:nvSpPr>
        <p:spPr bwMode="auto">
          <a:xfrm>
            <a:off x="1332558" y="6523038"/>
            <a:ext cx="2519362" cy="274637"/>
          </a:xfrm>
          <a:prstGeom prst="rect">
            <a:avLst/>
          </a:prstGeom>
          <a:noFill/>
          <a:ln w="9525">
            <a:noFill/>
            <a:miter lim="800000"/>
            <a:headEnd/>
            <a:tailEnd/>
          </a:ln>
          <a:effectLst/>
        </p:spPr>
        <p:txBody>
          <a:bodyPr>
            <a:spAutoFit/>
          </a:bodyPr>
          <a:lstStyle/>
          <a:p>
            <a:pPr algn="l">
              <a:spcBef>
                <a:spcPct val="50000"/>
              </a:spcBef>
            </a:pPr>
            <a:r>
              <a:rPr lang="en-GB" sz="1200" b="1" dirty="0">
                <a:latin typeface="Times New Roman" pitchFamily="18" charset="0"/>
              </a:rPr>
              <a:t>Dr Tom Hesketh </a:t>
            </a:r>
            <a:r>
              <a:rPr lang="en-GB" sz="1200" b="1" dirty="0" smtClean="0">
                <a:latin typeface="Times New Roman" pitchFamily="18" charset="0"/>
              </a:rPr>
              <a:t>– Director     </a:t>
            </a:r>
            <a:endParaRPr lang="en-US" sz="1200" b="1" dirty="0">
              <a:latin typeface="Times New Roman" pitchFamily="18" charset="0"/>
            </a:endParaRPr>
          </a:p>
        </p:txBody>
      </p:sp>
      <p:pic>
        <p:nvPicPr>
          <p:cNvPr id="8" name="Picture 15" descr="RTU-logo"/>
          <p:cNvPicPr>
            <a:picLocks noChangeAspect="1" noChangeArrowheads="1"/>
          </p:cNvPicPr>
          <p:nvPr userDrawn="1"/>
        </p:nvPicPr>
        <p:blipFill>
          <a:blip r:embed="rId14" cstate="print"/>
          <a:srcRect/>
          <a:stretch>
            <a:fillRect/>
          </a:stretch>
        </p:blipFill>
        <p:spPr bwMode="auto">
          <a:xfrm>
            <a:off x="133350" y="5962650"/>
            <a:ext cx="1143000" cy="801688"/>
          </a:xfrm>
          <a:prstGeom prst="rect">
            <a:avLst/>
          </a:prstGeom>
          <a:solidFill>
            <a:srgbClr val="FFFFCC"/>
          </a:solidFill>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8229600" cy="4536504"/>
          </a:xfrm>
        </p:spPr>
        <p:txBody>
          <a:bodyPr/>
          <a:lstStyle/>
          <a:p>
            <a:r>
              <a:rPr lang="en-GB" sz="3600" b="1" dirty="0" smtClean="0">
                <a:latin typeface="Times New Roman" pitchFamily="18" charset="0"/>
                <a:cs typeface="Times New Roman" pitchFamily="18" charset="0"/>
              </a:rPr>
              <a:t>The Centrality of Teacher Efficacy</a:t>
            </a:r>
          </a:p>
          <a:p>
            <a:pPr>
              <a:buNone/>
            </a:pPr>
            <a:endParaRPr lang="en-GB" sz="2000" dirty="0" smtClean="0">
              <a:latin typeface="Times New Roman" pitchFamily="18" charset="0"/>
              <a:cs typeface="Times New Roman" pitchFamily="18" charset="0"/>
            </a:endParaRPr>
          </a:p>
          <a:p>
            <a:pPr>
              <a:buNone/>
            </a:pPr>
            <a:r>
              <a:rPr lang="en-GB" sz="3600" dirty="0" smtClean="0">
                <a:latin typeface="Times New Roman" pitchFamily="18" charset="0"/>
                <a:cs typeface="Times New Roman" pitchFamily="18" charset="0"/>
              </a:rPr>
              <a:t>	-	McKinsey I</a:t>
            </a:r>
          </a:p>
          <a:p>
            <a:pPr>
              <a:buNone/>
            </a:pPr>
            <a:r>
              <a:rPr lang="en-GB" sz="3600" dirty="0" smtClean="0">
                <a:latin typeface="Times New Roman" pitchFamily="18" charset="0"/>
                <a:cs typeface="Times New Roman" pitchFamily="18" charset="0"/>
              </a:rPr>
              <a:t>	-	McKinsey II</a:t>
            </a:r>
          </a:p>
          <a:p>
            <a:pPr>
              <a:buNone/>
            </a:pPr>
            <a:r>
              <a:rPr lang="en-GB" sz="3600" dirty="0" smtClean="0">
                <a:latin typeface="Times New Roman" pitchFamily="18" charset="0"/>
                <a:cs typeface="Times New Roman" pitchFamily="18" charset="0"/>
              </a:rPr>
              <a:t>	-	McKinsey III</a:t>
            </a:r>
          </a:p>
          <a:p>
            <a:pPr>
              <a:buNone/>
            </a:pPr>
            <a:r>
              <a:rPr lang="en-GB" sz="3600" dirty="0" smtClean="0">
                <a:latin typeface="Times New Roman" pitchFamily="18" charset="0"/>
                <a:cs typeface="Times New Roman" pitchFamily="18" charset="0"/>
              </a:rPr>
              <a:t>		Capturing the Leadership Premium</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7" name="Straight Connector 6"/>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9" name="TextBox 8"/>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0" name="Straight Connector 9"/>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2" name="Straight Connector 11"/>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5975648" y="3111351"/>
            <a:ext cx="2916832" cy="461665"/>
          </a:xfrm>
          <a:prstGeom prst="rect">
            <a:avLst/>
          </a:prstGeom>
          <a:noFill/>
        </p:spPr>
        <p:txBody>
          <a:bodyPr wrap="square" rtlCol="0">
            <a:spAutoFit/>
          </a:bodyPr>
          <a:lstStyle/>
          <a:p>
            <a:r>
              <a:rPr lang="en-GB" dirty="0" smtClean="0"/>
              <a:t>Contrived Collegiality</a:t>
            </a:r>
            <a:endParaRPr lang="en-US" dirty="0"/>
          </a:p>
        </p:txBody>
      </p:sp>
      <p:cxnSp>
        <p:nvCxnSpPr>
          <p:cNvPr id="14" name="Straight Connector 13"/>
          <p:cNvCxnSpPr/>
          <p:nvPr/>
        </p:nvCxnSpPr>
        <p:spPr bwMode="auto">
          <a:xfrm flipV="1">
            <a:off x="5652120" y="3337942"/>
            <a:ext cx="323528" cy="493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6228184" y="4263479"/>
            <a:ext cx="2268760" cy="461665"/>
          </a:xfrm>
          <a:prstGeom prst="rect">
            <a:avLst/>
          </a:prstGeom>
          <a:noFill/>
        </p:spPr>
        <p:txBody>
          <a:bodyPr wrap="square" rtlCol="0">
            <a:spAutoFit/>
          </a:bodyPr>
          <a:lstStyle/>
          <a:p>
            <a:r>
              <a:rPr lang="en-GB" dirty="0" smtClean="0"/>
              <a:t>Training Sects</a:t>
            </a:r>
            <a:endParaRPr lang="en-US" dirty="0"/>
          </a:p>
        </p:txBody>
      </p:sp>
      <p:cxnSp>
        <p:nvCxnSpPr>
          <p:cNvPr id="16" name="Straight Connector 15"/>
          <p:cNvCxnSpPr/>
          <p:nvPr/>
        </p:nvCxnSpPr>
        <p:spPr bwMode="auto">
          <a:xfrm>
            <a:off x="5633070" y="4221088"/>
            <a:ext cx="557014" cy="2012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95536" y="4509120"/>
            <a:ext cx="2160240" cy="830997"/>
          </a:xfrm>
          <a:prstGeom prst="rect">
            <a:avLst/>
          </a:prstGeom>
          <a:noFill/>
        </p:spPr>
        <p:txBody>
          <a:bodyPr wrap="square" rtlCol="0">
            <a:spAutoFit/>
          </a:bodyPr>
          <a:lstStyle/>
          <a:p>
            <a:r>
              <a:rPr lang="en-GB" dirty="0" smtClean="0"/>
              <a:t>Bounded stand </a:t>
            </a:r>
          </a:p>
          <a:p>
            <a:r>
              <a:rPr lang="en-GB" dirty="0" smtClean="0"/>
              <a:t>alone school</a:t>
            </a:r>
            <a:endParaRPr lang="en-US" dirty="0"/>
          </a:p>
        </p:txBody>
      </p:sp>
      <p:cxnSp>
        <p:nvCxnSpPr>
          <p:cNvPr id="18" name="Straight Connector 17"/>
          <p:cNvCxnSpPr/>
          <p:nvPr/>
        </p:nvCxnSpPr>
        <p:spPr bwMode="auto">
          <a:xfrm rot="10800000" flipV="1">
            <a:off x="2536728" y="4368856"/>
            <a:ext cx="739128" cy="28428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868144" y="1700808"/>
            <a:ext cx="3168352" cy="830997"/>
          </a:xfrm>
          <a:prstGeom prst="rect">
            <a:avLst/>
          </a:prstGeom>
          <a:noFill/>
        </p:spPr>
        <p:txBody>
          <a:bodyPr wrap="square" rtlCol="0">
            <a:spAutoFit/>
          </a:bodyPr>
          <a:lstStyle/>
          <a:p>
            <a:r>
              <a:rPr lang="en-GB" dirty="0" smtClean="0"/>
              <a:t>University Centred Knowledge Creation</a:t>
            </a:r>
            <a:endParaRPr lang="en-US" dirty="0"/>
          </a:p>
        </p:txBody>
      </p:sp>
      <p:cxnSp>
        <p:nvCxnSpPr>
          <p:cNvPr id="20" name="Straight Connector 19"/>
          <p:cNvCxnSpPr/>
          <p:nvPr/>
        </p:nvCxnSpPr>
        <p:spPr bwMode="auto">
          <a:xfrm flipV="1">
            <a:off x="5273030" y="2420888"/>
            <a:ext cx="504056"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Oval 20"/>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7" name="Straight Connector 6"/>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9" name="TextBox 8"/>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0" name="Straight Connector 9"/>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2" name="Straight Connector 11"/>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5975648" y="3111351"/>
            <a:ext cx="2916832" cy="461665"/>
          </a:xfrm>
          <a:prstGeom prst="rect">
            <a:avLst/>
          </a:prstGeom>
          <a:noFill/>
        </p:spPr>
        <p:txBody>
          <a:bodyPr wrap="square" rtlCol="0">
            <a:spAutoFit/>
          </a:bodyPr>
          <a:lstStyle/>
          <a:p>
            <a:r>
              <a:rPr lang="en-GB" dirty="0" smtClean="0"/>
              <a:t>Contrived Collegiality</a:t>
            </a:r>
            <a:endParaRPr lang="en-US" dirty="0"/>
          </a:p>
        </p:txBody>
      </p:sp>
      <p:cxnSp>
        <p:nvCxnSpPr>
          <p:cNvPr id="14" name="Straight Connector 13"/>
          <p:cNvCxnSpPr/>
          <p:nvPr/>
        </p:nvCxnSpPr>
        <p:spPr bwMode="auto">
          <a:xfrm flipV="1">
            <a:off x="5652120" y="3337942"/>
            <a:ext cx="323528" cy="493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6228184" y="4263479"/>
            <a:ext cx="2268760" cy="461665"/>
          </a:xfrm>
          <a:prstGeom prst="rect">
            <a:avLst/>
          </a:prstGeom>
          <a:noFill/>
        </p:spPr>
        <p:txBody>
          <a:bodyPr wrap="square" rtlCol="0">
            <a:spAutoFit/>
          </a:bodyPr>
          <a:lstStyle/>
          <a:p>
            <a:r>
              <a:rPr lang="en-GB" dirty="0" smtClean="0"/>
              <a:t>Training Sects</a:t>
            </a:r>
            <a:endParaRPr lang="en-US" dirty="0"/>
          </a:p>
        </p:txBody>
      </p:sp>
      <p:cxnSp>
        <p:nvCxnSpPr>
          <p:cNvPr id="16" name="Straight Connector 15"/>
          <p:cNvCxnSpPr/>
          <p:nvPr/>
        </p:nvCxnSpPr>
        <p:spPr bwMode="auto">
          <a:xfrm>
            <a:off x="5633070" y="4221088"/>
            <a:ext cx="557014" cy="2012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95536" y="4509120"/>
            <a:ext cx="2160240" cy="830997"/>
          </a:xfrm>
          <a:prstGeom prst="rect">
            <a:avLst/>
          </a:prstGeom>
          <a:noFill/>
        </p:spPr>
        <p:txBody>
          <a:bodyPr wrap="square" rtlCol="0">
            <a:spAutoFit/>
          </a:bodyPr>
          <a:lstStyle/>
          <a:p>
            <a:r>
              <a:rPr lang="en-GB" dirty="0" smtClean="0"/>
              <a:t>Bounded stand </a:t>
            </a:r>
          </a:p>
          <a:p>
            <a:r>
              <a:rPr lang="en-GB" dirty="0" smtClean="0"/>
              <a:t>alone school</a:t>
            </a:r>
            <a:endParaRPr lang="en-US" dirty="0"/>
          </a:p>
        </p:txBody>
      </p:sp>
      <p:cxnSp>
        <p:nvCxnSpPr>
          <p:cNvPr id="18" name="Straight Connector 17"/>
          <p:cNvCxnSpPr/>
          <p:nvPr/>
        </p:nvCxnSpPr>
        <p:spPr bwMode="auto">
          <a:xfrm rot="10800000" flipV="1">
            <a:off x="2536728" y="4368856"/>
            <a:ext cx="739128" cy="28428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868144" y="1700808"/>
            <a:ext cx="3168352" cy="830997"/>
          </a:xfrm>
          <a:prstGeom prst="rect">
            <a:avLst/>
          </a:prstGeom>
          <a:noFill/>
        </p:spPr>
        <p:txBody>
          <a:bodyPr wrap="square" rtlCol="0">
            <a:spAutoFit/>
          </a:bodyPr>
          <a:lstStyle/>
          <a:p>
            <a:r>
              <a:rPr lang="en-GB" dirty="0" smtClean="0"/>
              <a:t>University Centred Knowledge Creation</a:t>
            </a:r>
            <a:endParaRPr lang="en-US" dirty="0"/>
          </a:p>
        </p:txBody>
      </p:sp>
      <p:cxnSp>
        <p:nvCxnSpPr>
          <p:cNvPr id="20" name="Straight Connector 19"/>
          <p:cNvCxnSpPr/>
          <p:nvPr/>
        </p:nvCxnSpPr>
        <p:spPr bwMode="auto">
          <a:xfrm flipV="1">
            <a:off x="5273030" y="2420888"/>
            <a:ext cx="504056"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TextBox 20"/>
          <p:cNvSpPr txBox="1"/>
          <p:nvPr/>
        </p:nvSpPr>
        <p:spPr>
          <a:xfrm>
            <a:off x="5111552" y="5517232"/>
            <a:ext cx="3276872" cy="830997"/>
          </a:xfrm>
          <a:prstGeom prst="rect">
            <a:avLst/>
          </a:prstGeom>
          <a:noFill/>
        </p:spPr>
        <p:txBody>
          <a:bodyPr wrap="square" rtlCol="0">
            <a:spAutoFit/>
          </a:bodyPr>
          <a:lstStyle/>
          <a:p>
            <a:r>
              <a:rPr lang="en-GB" dirty="0" smtClean="0"/>
              <a:t>‘Researchers Research:</a:t>
            </a:r>
          </a:p>
          <a:p>
            <a:r>
              <a:rPr lang="en-GB" dirty="0" smtClean="0"/>
              <a:t>Teachers Teach’ Mindset</a:t>
            </a:r>
            <a:endParaRPr lang="en-US" dirty="0"/>
          </a:p>
        </p:txBody>
      </p:sp>
      <p:cxnSp>
        <p:nvCxnSpPr>
          <p:cNvPr id="22" name="Straight Connector 21"/>
          <p:cNvCxnSpPr/>
          <p:nvPr/>
        </p:nvCxnSpPr>
        <p:spPr bwMode="auto">
          <a:xfrm rot="16200000" flipH="1">
            <a:off x="5004048" y="4941168"/>
            <a:ext cx="792088"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Oval 22"/>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cxnSp>
        <p:nvCxnSpPr>
          <p:cNvPr id="11" name="Straight Connector 10"/>
          <p:cNvCxnSpPr/>
          <p:nvPr/>
        </p:nvCxnSpPr>
        <p:spPr bwMode="auto">
          <a:xfrm rot="10800000">
            <a:off x="2123728" y="3717032"/>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51520" y="3429000"/>
            <a:ext cx="1872208" cy="523220"/>
          </a:xfrm>
          <a:prstGeom prst="rect">
            <a:avLst/>
          </a:prstGeom>
          <a:noFill/>
        </p:spPr>
        <p:txBody>
          <a:bodyPr wrap="square" rtlCol="0">
            <a:spAutoFit/>
          </a:bodyPr>
          <a:lstStyle/>
          <a:p>
            <a:r>
              <a:rPr lang="en-GB" sz="2800" dirty="0" smtClean="0"/>
              <a:t>Pupil Voice</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cxnSp>
        <p:nvCxnSpPr>
          <p:cNvPr id="11" name="Straight Connector 10"/>
          <p:cNvCxnSpPr/>
          <p:nvPr/>
        </p:nvCxnSpPr>
        <p:spPr bwMode="auto">
          <a:xfrm rot="10800000">
            <a:off x="2123728" y="3717032"/>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51520" y="3429000"/>
            <a:ext cx="1872208" cy="523220"/>
          </a:xfrm>
          <a:prstGeom prst="rect">
            <a:avLst/>
          </a:prstGeom>
          <a:noFill/>
        </p:spPr>
        <p:txBody>
          <a:bodyPr wrap="square" rtlCol="0">
            <a:spAutoFit/>
          </a:bodyPr>
          <a:lstStyle/>
          <a:p>
            <a:r>
              <a:rPr lang="en-GB" sz="2800" dirty="0" smtClean="0"/>
              <a:t>Pupil Voice</a:t>
            </a:r>
            <a:endParaRPr lang="en-US" sz="2800" dirty="0"/>
          </a:p>
        </p:txBody>
      </p:sp>
      <p:cxnSp>
        <p:nvCxnSpPr>
          <p:cNvPr id="13" name="Straight Connector 12"/>
          <p:cNvCxnSpPr/>
          <p:nvPr/>
        </p:nvCxnSpPr>
        <p:spPr bwMode="auto">
          <a:xfrm rot="10800000">
            <a:off x="2392710" y="2564904"/>
            <a:ext cx="1080120"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1520" y="2060848"/>
            <a:ext cx="3528392" cy="523220"/>
          </a:xfrm>
          <a:prstGeom prst="rect">
            <a:avLst/>
          </a:prstGeom>
          <a:noFill/>
        </p:spPr>
        <p:txBody>
          <a:bodyPr wrap="square" rtlCol="0">
            <a:spAutoFit/>
          </a:bodyPr>
          <a:lstStyle/>
          <a:p>
            <a:r>
              <a:rPr lang="en-GB" sz="2800" dirty="0" smtClean="0"/>
              <a:t>Authentic Collegiality</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cxnSp>
        <p:nvCxnSpPr>
          <p:cNvPr id="11" name="Straight Connector 10"/>
          <p:cNvCxnSpPr/>
          <p:nvPr/>
        </p:nvCxnSpPr>
        <p:spPr bwMode="auto">
          <a:xfrm rot="10800000">
            <a:off x="2123728" y="3717032"/>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51520" y="3429000"/>
            <a:ext cx="1872208" cy="523220"/>
          </a:xfrm>
          <a:prstGeom prst="rect">
            <a:avLst/>
          </a:prstGeom>
          <a:noFill/>
        </p:spPr>
        <p:txBody>
          <a:bodyPr wrap="square" rtlCol="0">
            <a:spAutoFit/>
          </a:bodyPr>
          <a:lstStyle/>
          <a:p>
            <a:r>
              <a:rPr lang="en-GB" sz="2800" dirty="0" smtClean="0"/>
              <a:t>Pupil Voice</a:t>
            </a:r>
            <a:endParaRPr lang="en-US" sz="2800" dirty="0"/>
          </a:p>
        </p:txBody>
      </p:sp>
      <p:cxnSp>
        <p:nvCxnSpPr>
          <p:cNvPr id="13" name="Straight Connector 12"/>
          <p:cNvCxnSpPr/>
          <p:nvPr/>
        </p:nvCxnSpPr>
        <p:spPr bwMode="auto">
          <a:xfrm rot="10800000">
            <a:off x="2392710" y="2564904"/>
            <a:ext cx="1080120"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1520" y="2060848"/>
            <a:ext cx="3528392" cy="523220"/>
          </a:xfrm>
          <a:prstGeom prst="rect">
            <a:avLst/>
          </a:prstGeom>
          <a:noFill/>
        </p:spPr>
        <p:txBody>
          <a:bodyPr wrap="square" rtlCol="0">
            <a:spAutoFit/>
          </a:bodyPr>
          <a:lstStyle/>
          <a:p>
            <a:r>
              <a:rPr lang="en-GB" sz="2800" dirty="0" smtClean="0"/>
              <a:t>Authentic Collegiality</a:t>
            </a:r>
            <a:endParaRPr lang="en-US" sz="2800" dirty="0"/>
          </a:p>
        </p:txBody>
      </p:sp>
      <p:cxnSp>
        <p:nvCxnSpPr>
          <p:cNvPr id="15" name="Straight Connector 14"/>
          <p:cNvCxnSpPr/>
          <p:nvPr/>
        </p:nvCxnSpPr>
        <p:spPr bwMode="auto">
          <a:xfrm rot="16200000" flipH="1">
            <a:off x="5239122" y="4653137"/>
            <a:ext cx="432049"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TextBox 15"/>
          <p:cNvSpPr txBox="1"/>
          <p:nvPr/>
        </p:nvSpPr>
        <p:spPr>
          <a:xfrm>
            <a:off x="5616624" y="5139189"/>
            <a:ext cx="3347864" cy="954107"/>
          </a:xfrm>
          <a:prstGeom prst="rect">
            <a:avLst/>
          </a:prstGeom>
          <a:noFill/>
        </p:spPr>
        <p:txBody>
          <a:bodyPr wrap="square" rtlCol="0">
            <a:spAutoFit/>
          </a:bodyPr>
          <a:lstStyle/>
          <a:p>
            <a:r>
              <a:rPr lang="en-GB" sz="2800" dirty="0" smtClean="0"/>
              <a:t>Professional Learning Communities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cxnSp>
        <p:nvCxnSpPr>
          <p:cNvPr id="11" name="Straight Connector 10"/>
          <p:cNvCxnSpPr/>
          <p:nvPr/>
        </p:nvCxnSpPr>
        <p:spPr bwMode="auto">
          <a:xfrm rot="10800000">
            <a:off x="2123728" y="3717032"/>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51520" y="3429000"/>
            <a:ext cx="1872208" cy="523220"/>
          </a:xfrm>
          <a:prstGeom prst="rect">
            <a:avLst/>
          </a:prstGeom>
          <a:noFill/>
        </p:spPr>
        <p:txBody>
          <a:bodyPr wrap="square" rtlCol="0">
            <a:spAutoFit/>
          </a:bodyPr>
          <a:lstStyle/>
          <a:p>
            <a:r>
              <a:rPr lang="en-GB" sz="2800" dirty="0" smtClean="0"/>
              <a:t>Pupil Voice</a:t>
            </a:r>
            <a:endParaRPr lang="en-US" sz="2800" dirty="0"/>
          </a:p>
        </p:txBody>
      </p:sp>
      <p:cxnSp>
        <p:nvCxnSpPr>
          <p:cNvPr id="13" name="Straight Connector 12"/>
          <p:cNvCxnSpPr/>
          <p:nvPr/>
        </p:nvCxnSpPr>
        <p:spPr bwMode="auto">
          <a:xfrm rot="10800000">
            <a:off x="2392710" y="2564904"/>
            <a:ext cx="1080120"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1520" y="2060848"/>
            <a:ext cx="3528392" cy="523220"/>
          </a:xfrm>
          <a:prstGeom prst="rect">
            <a:avLst/>
          </a:prstGeom>
          <a:noFill/>
        </p:spPr>
        <p:txBody>
          <a:bodyPr wrap="square" rtlCol="0">
            <a:spAutoFit/>
          </a:bodyPr>
          <a:lstStyle/>
          <a:p>
            <a:r>
              <a:rPr lang="en-GB" sz="2800" dirty="0" smtClean="0"/>
              <a:t>Authentic Collegiality</a:t>
            </a:r>
            <a:endParaRPr lang="en-US" sz="2800" dirty="0"/>
          </a:p>
        </p:txBody>
      </p:sp>
      <p:cxnSp>
        <p:nvCxnSpPr>
          <p:cNvPr id="15" name="Straight Connector 14"/>
          <p:cNvCxnSpPr/>
          <p:nvPr/>
        </p:nvCxnSpPr>
        <p:spPr bwMode="auto">
          <a:xfrm rot="16200000" flipH="1">
            <a:off x="5239122" y="4653137"/>
            <a:ext cx="432049"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TextBox 15"/>
          <p:cNvSpPr txBox="1"/>
          <p:nvPr/>
        </p:nvSpPr>
        <p:spPr>
          <a:xfrm>
            <a:off x="5616624" y="5139189"/>
            <a:ext cx="3347864" cy="954107"/>
          </a:xfrm>
          <a:prstGeom prst="rect">
            <a:avLst/>
          </a:prstGeom>
          <a:noFill/>
        </p:spPr>
        <p:txBody>
          <a:bodyPr wrap="square" rtlCol="0">
            <a:spAutoFit/>
          </a:bodyPr>
          <a:lstStyle/>
          <a:p>
            <a:r>
              <a:rPr lang="en-GB" sz="2800" dirty="0" smtClean="0"/>
              <a:t>Professional Learning Communities</a:t>
            </a:r>
            <a:endParaRPr lang="en-US" sz="2800" dirty="0"/>
          </a:p>
        </p:txBody>
      </p:sp>
      <p:cxnSp>
        <p:nvCxnSpPr>
          <p:cNvPr id="17" name="Straight Connector 16"/>
          <p:cNvCxnSpPr/>
          <p:nvPr/>
        </p:nvCxnSpPr>
        <p:spPr bwMode="auto">
          <a:xfrm>
            <a:off x="5652120" y="3789040"/>
            <a:ext cx="576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6300192" y="2909262"/>
            <a:ext cx="2736304" cy="1815882"/>
          </a:xfrm>
          <a:prstGeom prst="rect">
            <a:avLst/>
          </a:prstGeom>
          <a:noFill/>
        </p:spPr>
        <p:txBody>
          <a:bodyPr wrap="square" rtlCol="0">
            <a:spAutoFit/>
          </a:bodyPr>
          <a:lstStyle/>
          <a:p>
            <a:r>
              <a:rPr lang="en-GB" sz="2800" dirty="0" smtClean="0"/>
              <a:t>Teacher Centred Knowledge Creation through Partnerships</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3275856" y="2636912"/>
            <a:ext cx="2376264" cy="2304256"/>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Collaboration</a:t>
            </a:r>
            <a:r>
              <a:rPr kumimoji="0" lang="en-GB" sz="2800" b="0" i="0" u="none" strike="noStrike" cap="none" normalizeH="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dirty="0" smtClean="0">
                <a:ln>
                  <a:noFill/>
                </a:ln>
                <a:solidFill>
                  <a:schemeClr val="tx1"/>
                </a:solidFill>
                <a:effectLst/>
                <a:cs typeface="Times New Roman" pitchFamily="18" charset="0"/>
              </a:rPr>
              <a:t>&amp;</a:t>
            </a:r>
          </a:p>
          <a:p>
            <a:pPr marL="0" marR="0" indent="0" algn="ctr" defTabSz="914400" rtl="0" eaLnBrk="1" fontAlgn="base" latinLnBrk="0" hangingPunct="1">
              <a:lnSpc>
                <a:spcPct val="100000"/>
              </a:lnSpc>
              <a:spcBef>
                <a:spcPct val="0"/>
              </a:spcBef>
              <a:spcAft>
                <a:spcPct val="0"/>
              </a:spcAft>
              <a:buClrTx/>
              <a:buSzTx/>
              <a:buFontTx/>
              <a:buNone/>
              <a:tabLst/>
            </a:pPr>
            <a:r>
              <a:rPr lang="en-GB" sz="2800" baseline="0" dirty="0" smtClean="0">
                <a:cs typeface="Times New Roman" pitchFamily="18" charset="0"/>
              </a:rPr>
              <a:t>Connectivity</a:t>
            </a:r>
            <a:endParaRPr kumimoji="0" lang="en-GB" sz="2800" b="0" i="0" u="none" strike="noStrike" cap="none" normalizeH="0" baseline="0" dirty="0" smtClean="0">
              <a:ln>
                <a:noFill/>
              </a:ln>
              <a:solidFill>
                <a:schemeClr val="tx1"/>
              </a:solidFill>
              <a:effectLst/>
              <a:cs typeface="Times New Roman" pitchFamily="18" charset="0"/>
            </a:endParaRPr>
          </a:p>
        </p:txBody>
      </p:sp>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Towards</a:t>
            </a:r>
            <a:endParaRPr lang="en-US" sz="3200" b="1" dirty="0"/>
          </a:p>
        </p:txBody>
      </p:sp>
      <p:cxnSp>
        <p:nvCxnSpPr>
          <p:cNvPr id="7" name="Straight Connector 6"/>
          <p:cNvCxnSpPr/>
          <p:nvPr/>
        </p:nvCxnSpPr>
        <p:spPr bwMode="auto">
          <a:xfrm rot="10800000" flipV="1">
            <a:off x="2483768" y="4293096"/>
            <a:ext cx="917054"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395536" y="4509120"/>
            <a:ext cx="2232248" cy="954107"/>
          </a:xfrm>
          <a:prstGeom prst="rect">
            <a:avLst/>
          </a:prstGeom>
          <a:noFill/>
        </p:spPr>
        <p:txBody>
          <a:bodyPr wrap="square" rtlCol="0">
            <a:spAutoFit/>
          </a:bodyPr>
          <a:lstStyle/>
          <a:p>
            <a:r>
              <a:rPr lang="en-GB" sz="2800" dirty="0" smtClean="0"/>
              <a:t>Learner </a:t>
            </a:r>
            <a:r>
              <a:rPr lang="en-GB" sz="2800" dirty="0" err="1" smtClean="0"/>
              <a:t>Centredness</a:t>
            </a:r>
            <a:endParaRPr lang="en-US" sz="2800" dirty="0"/>
          </a:p>
        </p:txBody>
      </p:sp>
      <p:cxnSp>
        <p:nvCxnSpPr>
          <p:cNvPr id="9" name="Straight Connector 8"/>
          <p:cNvCxnSpPr/>
          <p:nvPr/>
        </p:nvCxnSpPr>
        <p:spPr bwMode="auto">
          <a:xfrm flipV="1">
            <a:off x="5201022" y="2295922"/>
            <a:ext cx="648072"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5868144" y="1772816"/>
            <a:ext cx="2952328" cy="523220"/>
          </a:xfrm>
          <a:prstGeom prst="rect">
            <a:avLst/>
          </a:prstGeom>
          <a:noFill/>
        </p:spPr>
        <p:txBody>
          <a:bodyPr wrap="square" rtlCol="0">
            <a:spAutoFit/>
          </a:bodyPr>
          <a:lstStyle/>
          <a:p>
            <a:r>
              <a:rPr lang="en-GB" sz="2800" dirty="0" smtClean="0"/>
              <a:t>Personalisation</a:t>
            </a:r>
            <a:endParaRPr lang="en-US" sz="2800" dirty="0"/>
          </a:p>
        </p:txBody>
      </p:sp>
      <p:cxnSp>
        <p:nvCxnSpPr>
          <p:cNvPr id="11" name="Straight Connector 10"/>
          <p:cNvCxnSpPr/>
          <p:nvPr/>
        </p:nvCxnSpPr>
        <p:spPr bwMode="auto">
          <a:xfrm rot="10800000">
            <a:off x="2123728" y="3717032"/>
            <a:ext cx="11521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51520" y="3429000"/>
            <a:ext cx="1872208" cy="523220"/>
          </a:xfrm>
          <a:prstGeom prst="rect">
            <a:avLst/>
          </a:prstGeom>
          <a:noFill/>
        </p:spPr>
        <p:txBody>
          <a:bodyPr wrap="square" rtlCol="0">
            <a:spAutoFit/>
          </a:bodyPr>
          <a:lstStyle/>
          <a:p>
            <a:r>
              <a:rPr lang="en-GB" sz="2800" dirty="0" smtClean="0"/>
              <a:t>Pupil Voice</a:t>
            </a:r>
            <a:endParaRPr lang="en-US" sz="2800" dirty="0"/>
          </a:p>
        </p:txBody>
      </p:sp>
      <p:cxnSp>
        <p:nvCxnSpPr>
          <p:cNvPr id="13" name="Straight Connector 12"/>
          <p:cNvCxnSpPr/>
          <p:nvPr/>
        </p:nvCxnSpPr>
        <p:spPr bwMode="auto">
          <a:xfrm rot="10800000">
            <a:off x="2392710" y="2564904"/>
            <a:ext cx="1080120" cy="5760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1520" y="2060848"/>
            <a:ext cx="3528392" cy="523220"/>
          </a:xfrm>
          <a:prstGeom prst="rect">
            <a:avLst/>
          </a:prstGeom>
          <a:noFill/>
        </p:spPr>
        <p:txBody>
          <a:bodyPr wrap="square" rtlCol="0">
            <a:spAutoFit/>
          </a:bodyPr>
          <a:lstStyle/>
          <a:p>
            <a:r>
              <a:rPr lang="en-GB" sz="2800" dirty="0" smtClean="0"/>
              <a:t>Authentic Collegiality</a:t>
            </a:r>
            <a:endParaRPr lang="en-US" sz="2800" dirty="0"/>
          </a:p>
        </p:txBody>
      </p:sp>
      <p:cxnSp>
        <p:nvCxnSpPr>
          <p:cNvPr id="15" name="Straight Connector 14"/>
          <p:cNvCxnSpPr/>
          <p:nvPr/>
        </p:nvCxnSpPr>
        <p:spPr bwMode="auto">
          <a:xfrm rot="16200000" flipH="1">
            <a:off x="5239122" y="4653137"/>
            <a:ext cx="432049"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TextBox 15"/>
          <p:cNvSpPr txBox="1"/>
          <p:nvPr/>
        </p:nvSpPr>
        <p:spPr>
          <a:xfrm>
            <a:off x="5616624" y="5139189"/>
            <a:ext cx="3347864" cy="954107"/>
          </a:xfrm>
          <a:prstGeom prst="rect">
            <a:avLst/>
          </a:prstGeom>
          <a:noFill/>
        </p:spPr>
        <p:txBody>
          <a:bodyPr wrap="square" rtlCol="0">
            <a:spAutoFit/>
          </a:bodyPr>
          <a:lstStyle/>
          <a:p>
            <a:r>
              <a:rPr lang="en-GB" sz="2800" dirty="0" smtClean="0"/>
              <a:t>Professional Learning Communities</a:t>
            </a:r>
            <a:endParaRPr lang="en-US" sz="2800" dirty="0"/>
          </a:p>
        </p:txBody>
      </p:sp>
      <p:cxnSp>
        <p:nvCxnSpPr>
          <p:cNvPr id="17" name="Straight Connector 16"/>
          <p:cNvCxnSpPr/>
          <p:nvPr/>
        </p:nvCxnSpPr>
        <p:spPr bwMode="auto">
          <a:xfrm>
            <a:off x="5652120" y="3789040"/>
            <a:ext cx="576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6300192" y="2909262"/>
            <a:ext cx="2736304" cy="1815882"/>
          </a:xfrm>
          <a:prstGeom prst="rect">
            <a:avLst/>
          </a:prstGeom>
          <a:noFill/>
        </p:spPr>
        <p:txBody>
          <a:bodyPr wrap="square" rtlCol="0">
            <a:spAutoFit/>
          </a:bodyPr>
          <a:lstStyle/>
          <a:p>
            <a:r>
              <a:rPr lang="en-GB" sz="2800" dirty="0" smtClean="0"/>
              <a:t>Teacher Centred Knowledge Creation through Partnerships</a:t>
            </a:r>
            <a:endParaRPr lang="en-US" sz="2800" dirty="0"/>
          </a:p>
        </p:txBody>
      </p:sp>
      <p:cxnSp>
        <p:nvCxnSpPr>
          <p:cNvPr id="19" name="Straight Connector 18"/>
          <p:cNvCxnSpPr/>
          <p:nvPr/>
        </p:nvCxnSpPr>
        <p:spPr bwMode="auto">
          <a:xfrm rot="5400000">
            <a:off x="3717429" y="5200625"/>
            <a:ext cx="739130" cy="1821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1259632" y="5858108"/>
            <a:ext cx="4032448" cy="523220"/>
          </a:xfrm>
          <a:prstGeom prst="rect">
            <a:avLst/>
          </a:prstGeom>
          <a:noFill/>
        </p:spPr>
        <p:txBody>
          <a:bodyPr wrap="square" rtlCol="0">
            <a:spAutoFit/>
          </a:bodyPr>
          <a:lstStyle/>
          <a:p>
            <a:r>
              <a:rPr lang="en-GB" sz="2800" dirty="0" smtClean="0"/>
              <a:t>Learning enriched schools</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7293496" cy="1138138"/>
          </a:xfrm>
        </p:spPr>
        <p:txBody>
          <a:bodyPr/>
          <a:lstStyle/>
          <a:p>
            <a:pPr algn="l"/>
            <a:r>
              <a:rPr lang="en-GB" sz="3600" b="1" dirty="0" smtClean="0">
                <a:latin typeface="Times New Roman" pitchFamily="18" charset="0"/>
                <a:cs typeface="Times New Roman" pitchFamily="18" charset="0"/>
              </a:rPr>
              <a:t>Capturing the </a:t>
            </a:r>
            <a:br>
              <a:rPr lang="en-GB" sz="3600" b="1" dirty="0" smtClean="0">
                <a:latin typeface="Times New Roman" pitchFamily="18" charset="0"/>
                <a:cs typeface="Times New Roman" pitchFamily="18" charset="0"/>
              </a:rPr>
            </a:br>
            <a:r>
              <a:rPr lang="en-GB" sz="3600" b="1" dirty="0" smtClean="0">
                <a:latin typeface="Times New Roman" pitchFamily="18" charset="0"/>
                <a:cs typeface="Times New Roman" pitchFamily="18" charset="0"/>
              </a:rPr>
              <a:t>Leadership Premium</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51520" y="2060848"/>
            <a:ext cx="8640960" cy="3773016"/>
          </a:xfrm>
        </p:spPr>
        <p:txBody>
          <a:bodyPr/>
          <a:lstStyle/>
          <a:p>
            <a:pPr marL="0" indent="0">
              <a:buNone/>
            </a:pPr>
            <a:r>
              <a:rPr lang="en-GB" sz="2400" b="1" i="1" dirty="0" smtClean="0">
                <a:latin typeface="Times New Roman" pitchFamily="18" charset="0"/>
                <a:cs typeface="Times New Roman" pitchFamily="18" charset="0"/>
              </a:rPr>
              <a:t>“High performing principals are motivated mainly by their ability to make a difference ... (they) focus more on instructional leadership and developing teachers ... (they) are more likely to report that they enjoy teaching ... (they) are distinguished less by who they are and more by what they do ...(they) work the same hours as other principals but spend more time working on different things ... (they) walk the halls more, spend more time coaching teachers ... (they) find supporting the improvement of other schools and leaders attractive and do this more frequently than other principals”.</a:t>
            </a:r>
            <a:endParaRPr lang="en-US" sz="24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080120"/>
          </a:xfrm>
        </p:spPr>
        <p:txBody>
          <a:bodyPr/>
          <a:lstStyle/>
          <a:p>
            <a:pPr algn="l"/>
            <a:r>
              <a:rPr lang="en-GB" sz="3200" b="1" dirty="0" smtClean="0">
                <a:latin typeface="Times New Roman" pitchFamily="18" charset="0"/>
                <a:cs typeface="Times New Roman" pitchFamily="18" charset="0"/>
              </a:rPr>
              <a:t>The Knowledge Creating </a:t>
            </a:r>
            <a:br>
              <a:rPr lang="en-GB" sz="3200" b="1" dirty="0" smtClean="0">
                <a:latin typeface="Times New Roman" pitchFamily="18" charset="0"/>
                <a:cs typeface="Times New Roman" pitchFamily="18" charset="0"/>
              </a:rPr>
            </a:br>
            <a:r>
              <a:rPr lang="en-GB" sz="3200" b="1" dirty="0" smtClean="0">
                <a:latin typeface="Times New Roman" pitchFamily="18" charset="0"/>
                <a:cs typeface="Times New Roman" pitchFamily="18" charset="0"/>
              </a:rPr>
              <a:t>school	</a:t>
            </a:r>
            <a:r>
              <a:rPr lang="en-GB" sz="3200" dirty="0" smtClean="0">
                <a:latin typeface="Times New Roman" pitchFamily="18" charset="0"/>
                <a:cs typeface="Times New Roman" pitchFamily="18" charset="0"/>
              </a:rPr>
              <a:t>			</a:t>
            </a:r>
            <a:r>
              <a:rPr lang="en-GB" sz="3200" i="1" dirty="0" smtClean="0">
                <a:latin typeface="Times New Roman" pitchFamily="18" charset="0"/>
                <a:cs typeface="Times New Roman" pitchFamily="18" charset="0"/>
              </a:rPr>
              <a:t>(David Hargreaves)</a:t>
            </a:r>
            <a:endParaRPr lang="en-US" sz="3200" i="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76264"/>
            <a:ext cx="8229600" cy="3773016"/>
          </a:xfrm>
        </p:spPr>
        <p:txBody>
          <a:bodyPr/>
          <a:lstStyle/>
          <a:p>
            <a:r>
              <a:rPr lang="en-GB" sz="2800" dirty="0" smtClean="0">
                <a:latin typeface="Times New Roman" pitchFamily="18" charset="0"/>
                <a:cs typeface="Times New Roman" pitchFamily="18" charset="0"/>
              </a:rPr>
              <a:t>Investigates the state of its intellectual capital</a:t>
            </a:r>
          </a:p>
          <a:p>
            <a:pPr>
              <a:buNone/>
            </a:pPr>
            <a:endParaRPr lang="en-GB" sz="20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Manages the process of creating new professional knowledge</a:t>
            </a:r>
          </a:p>
          <a:p>
            <a:pPr>
              <a:buNone/>
            </a:pPr>
            <a:endParaRPr lang="en-GB" sz="20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Validates the professional knowledge created</a:t>
            </a:r>
          </a:p>
          <a:p>
            <a:pPr>
              <a:buNone/>
            </a:pPr>
            <a:endParaRPr lang="en-GB" sz="20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Disseminates the created professional knowledge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248" y="917848"/>
            <a:ext cx="6563072" cy="1143000"/>
          </a:xfrm>
        </p:spPr>
        <p:txBody>
          <a:bodyPr/>
          <a:lstStyle/>
          <a:p>
            <a:pPr algn="l"/>
            <a:r>
              <a:rPr lang="en-GB" b="1" dirty="0" smtClean="0">
                <a:latin typeface="Times New Roman" pitchFamily="18" charset="0"/>
                <a:cs typeface="Times New Roman" pitchFamily="18" charset="0"/>
              </a:rPr>
              <a:t>Knowledge Base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89248" y="2032248"/>
            <a:ext cx="7499176" cy="3701008"/>
          </a:xfrm>
        </p:spPr>
        <p:txBody>
          <a:bodyPr/>
          <a:lstStyle/>
          <a:p>
            <a:r>
              <a:rPr lang="en-GB" dirty="0" err="1" smtClean="0">
                <a:latin typeface="Times New Roman" pitchFamily="18" charset="0"/>
                <a:cs typeface="Times New Roman" pitchFamily="18" charset="0"/>
              </a:rPr>
              <a:t>Metacognition</a:t>
            </a:r>
            <a:r>
              <a:rPr lang="en-GB" dirty="0" smtClean="0">
                <a:latin typeface="Times New Roman" pitchFamily="18" charset="0"/>
                <a:cs typeface="Times New Roman" pitchFamily="18" charset="0"/>
              </a:rPr>
              <a:t> and Cognition</a:t>
            </a:r>
          </a:p>
          <a:p>
            <a:r>
              <a:rPr lang="en-GB" dirty="0" smtClean="0">
                <a:latin typeface="Times New Roman" pitchFamily="18" charset="0"/>
                <a:cs typeface="Times New Roman" pitchFamily="18" charset="0"/>
              </a:rPr>
              <a:t>Motivation</a:t>
            </a:r>
          </a:p>
          <a:p>
            <a:r>
              <a:rPr lang="en-GB" dirty="0" smtClean="0">
                <a:latin typeface="Times New Roman" pitchFamily="18" charset="0"/>
                <a:cs typeface="Times New Roman" pitchFamily="18" charset="0"/>
              </a:rPr>
              <a:t>Affective</a:t>
            </a:r>
          </a:p>
          <a:p>
            <a:r>
              <a:rPr lang="en-GB" dirty="0" smtClean="0">
                <a:latin typeface="Times New Roman" pitchFamily="18" charset="0"/>
                <a:cs typeface="Times New Roman" pitchFamily="18" charset="0"/>
              </a:rPr>
              <a:t>Developmental</a:t>
            </a:r>
          </a:p>
          <a:p>
            <a:r>
              <a:rPr lang="en-GB" dirty="0" smtClean="0">
                <a:latin typeface="Times New Roman" pitchFamily="18" charset="0"/>
                <a:cs typeface="Times New Roman" pitchFamily="18" charset="0"/>
              </a:rPr>
              <a:t>Personal and Social</a:t>
            </a:r>
          </a:p>
          <a:p>
            <a:r>
              <a:rPr lang="en-GB" dirty="0" smtClean="0">
                <a:latin typeface="Times New Roman" pitchFamily="18" charset="0"/>
                <a:cs typeface="Times New Roman" pitchFamily="18" charset="0"/>
              </a:rPr>
              <a:t>Individual Differences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496944" cy="4713387"/>
          </a:xfrm>
        </p:spPr>
        <p:txBody>
          <a:bodyPr/>
          <a:lstStyle/>
          <a:p>
            <a:pPr marL="95250" indent="0">
              <a:buNone/>
            </a:pPr>
            <a:r>
              <a:rPr lang="en-GB" sz="3600" i="1" dirty="0" smtClean="0">
                <a:latin typeface="Times New Roman" pitchFamily="18" charset="0"/>
                <a:cs typeface="Times New Roman" pitchFamily="18" charset="0"/>
              </a:rPr>
              <a:t>“Only if teachers can be pioneers of new approaches; involved in both testing and validating techniques for teaching and learning will the education system rise to the challenges it faces.  Renewing and rejuvenating teaching as a profession also depends on this shift.”</a:t>
            </a:r>
            <a:endParaRPr lang="en-GB" dirty="0" smtClean="0">
              <a:latin typeface="Times New Roman" pitchFamily="18" charset="0"/>
              <a:cs typeface="Times New Roman" pitchFamily="18" charset="0"/>
            </a:endParaRPr>
          </a:p>
          <a:p>
            <a:pPr marL="95250" indent="0">
              <a:buNone/>
            </a:pPr>
            <a:r>
              <a:rPr lang="en-GB"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(David Hargreaves)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sp>
        <p:nvSpPr>
          <p:cNvPr id="6" name="Oval 5"/>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6" name="TextBox 5"/>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24" name="Straight Connector 23"/>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7" name="Oval 6"/>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18" name="TextBox 17"/>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20" name="Straight Connector 19"/>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TextBox 20"/>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22" name="TextBox 21"/>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23" name="Straight Connector 22"/>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Oval 8"/>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7" name="Straight Connector 6"/>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9" name="TextBox 8"/>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0" name="Straight Connector 9"/>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2" name="Straight Connector 11"/>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Oval 12"/>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7" name="Straight Connector 6"/>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9" name="TextBox 8"/>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0" name="Straight Connector 9"/>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2" name="Straight Connector 11"/>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5975648" y="3111351"/>
            <a:ext cx="2916832" cy="461665"/>
          </a:xfrm>
          <a:prstGeom prst="rect">
            <a:avLst/>
          </a:prstGeom>
          <a:noFill/>
        </p:spPr>
        <p:txBody>
          <a:bodyPr wrap="square" rtlCol="0">
            <a:spAutoFit/>
          </a:bodyPr>
          <a:lstStyle/>
          <a:p>
            <a:r>
              <a:rPr lang="en-GB" dirty="0" smtClean="0"/>
              <a:t>Contrived Collegiality</a:t>
            </a:r>
            <a:endParaRPr lang="en-US" dirty="0"/>
          </a:p>
        </p:txBody>
      </p:sp>
      <p:cxnSp>
        <p:nvCxnSpPr>
          <p:cNvPr id="14" name="Straight Connector 13"/>
          <p:cNvCxnSpPr/>
          <p:nvPr/>
        </p:nvCxnSpPr>
        <p:spPr bwMode="auto">
          <a:xfrm flipV="1">
            <a:off x="5652120" y="3337942"/>
            <a:ext cx="323528" cy="493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Oval 14"/>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5" name="TextBox 4"/>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7" name="Straight Connector 6"/>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9" name="TextBox 8"/>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0" name="Straight Connector 9"/>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2" name="Straight Connector 11"/>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5975648" y="3111351"/>
            <a:ext cx="2916832" cy="461665"/>
          </a:xfrm>
          <a:prstGeom prst="rect">
            <a:avLst/>
          </a:prstGeom>
          <a:noFill/>
        </p:spPr>
        <p:txBody>
          <a:bodyPr wrap="square" rtlCol="0">
            <a:spAutoFit/>
          </a:bodyPr>
          <a:lstStyle/>
          <a:p>
            <a:r>
              <a:rPr lang="en-GB" dirty="0" smtClean="0"/>
              <a:t>Contrived Collegiality</a:t>
            </a:r>
            <a:endParaRPr lang="en-US" dirty="0"/>
          </a:p>
        </p:txBody>
      </p:sp>
      <p:cxnSp>
        <p:nvCxnSpPr>
          <p:cNvPr id="14" name="Straight Connector 13"/>
          <p:cNvCxnSpPr/>
          <p:nvPr/>
        </p:nvCxnSpPr>
        <p:spPr bwMode="auto">
          <a:xfrm flipV="1">
            <a:off x="5652120" y="3337942"/>
            <a:ext cx="323528" cy="493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6228184" y="4263479"/>
            <a:ext cx="2268760" cy="461665"/>
          </a:xfrm>
          <a:prstGeom prst="rect">
            <a:avLst/>
          </a:prstGeom>
          <a:noFill/>
        </p:spPr>
        <p:txBody>
          <a:bodyPr wrap="square" rtlCol="0">
            <a:spAutoFit/>
          </a:bodyPr>
          <a:lstStyle/>
          <a:p>
            <a:r>
              <a:rPr lang="en-GB" dirty="0" smtClean="0"/>
              <a:t>Training Sects</a:t>
            </a:r>
            <a:endParaRPr lang="en-US" dirty="0"/>
          </a:p>
        </p:txBody>
      </p:sp>
      <p:cxnSp>
        <p:nvCxnSpPr>
          <p:cNvPr id="16" name="Straight Connector 15"/>
          <p:cNvCxnSpPr/>
          <p:nvPr/>
        </p:nvCxnSpPr>
        <p:spPr bwMode="auto">
          <a:xfrm>
            <a:off x="5633070" y="4221088"/>
            <a:ext cx="557014" cy="2012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Oval 16"/>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836712"/>
            <a:ext cx="5472608" cy="584775"/>
          </a:xfrm>
          <a:prstGeom prst="rect">
            <a:avLst/>
          </a:prstGeom>
          <a:noFill/>
        </p:spPr>
        <p:txBody>
          <a:bodyPr wrap="square" rtlCol="0">
            <a:spAutoFit/>
          </a:bodyPr>
          <a:lstStyle/>
          <a:p>
            <a:r>
              <a:rPr lang="en-GB" sz="3200" b="1" dirty="0" smtClean="0">
                <a:cs typeface="Times New Roman" pitchFamily="18" charset="0"/>
              </a:rPr>
              <a:t>Pathways to Teacher Efficacy</a:t>
            </a:r>
            <a:endParaRPr lang="en-US" sz="3200" b="1" dirty="0">
              <a:cs typeface="Times New Roman" pitchFamily="18" charset="0"/>
            </a:endParaRPr>
          </a:p>
        </p:txBody>
      </p:sp>
      <p:sp>
        <p:nvSpPr>
          <p:cNvPr id="7" name="TextBox 6"/>
          <p:cNvSpPr txBox="1"/>
          <p:nvPr/>
        </p:nvSpPr>
        <p:spPr>
          <a:xfrm>
            <a:off x="179512" y="1340768"/>
            <a:ext cx="3096344" cy="584775"/>
          </a:xfrm>
          <a:prstGeom prst="rect">
            <a:avLst/>
          </a:prstGeom>
          <a:noFill/>
        </p:spPr>
        <p:txBody>
          <a:bodyPr wrap="square" rtlCol="0">
            <a:spAutoFit/>
          </a:bodyPr>
          <a:lstStyle/>
          <a:p>
            <a:r>
              <a:rPr lang="en-GB" sz="3200" b="1" dirty="0" smtClean="0"/>
              <a:t>Away From</a:t>
            </a:r>
            <a:endParaRPr lang="en-US" sz="3200" b="1" dirty="0"/>
          </a:p>
        </p:txBody>
      </p:sp>
      <p:cxnSp>
        <p:nvCxnSpPr>
          <p:cNvPr id="9" name="Straight Connector 8"/>
          <p:cNvCxnSpPr/>
          <p:nvPr/>
        </p:nvCxnSpPr>
        <p:spPr bwMode="auto">
          <a:xfrm rot="16200000" flipV="1">
            <a:off x="3164071" y="2885167"/>
            <a:ext cx="131972" cy="23561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251520" y="2165955"/>
            <a:ext cx="3168352" cy="830997"/>
          </a:xfrm>
          <a:prstGeom prst="rect">
            <a:avLst/>
          </a:prstGeom>
          <a:noFill/>
        </p:spPr>
        <p:txBody>
          <a:bodyPr wrap="square" rtlCol="0">
            <a:spAutoFit/>
          </a:bodyPr>
          <a:lstStyle/>
          <a:p>
            <a:r>
              <a:rPr lang="en-GB" dirty="0" smtClean="0"/>
              <a:t>Secret Garden/ ‘Privatised’ classrooms</a:t>
            </a:r>
            <a:endParaRPr lang="en-US" dirty="0"/>
          </a:p>
        </p:txBody>
      </p:sp>
      <p:sp>
        <p:nvSpPr>
          <p:cNvPr id="11" name="TextBox 10"/>
          <p:cNvSpPr txBox="1"/>
          <p:nvPr/>
        </p:nvSpPr>
        <p:spPr>
          <a:xfrm>
            <a:off x="323528" y="3390091"/>
            <a:ext cx="1835696" cy="830997"/>
          </a:xfrm>
          <a:prstGeom prst="rect">
            <a:avLst/>
          </a:prstGeom>
          <a:noFill/>
        </p:spPr>
        <p:txBody>
          <a:bodyPr wrap="square" rtlCol="0">
            <a:spAutoFit/>
          </a:bodyPr>
          <a:lstStyle/>
          <a:p>
            <a:r>
              <a:rPr lang="en-GB" dirty="0" err="1" smtClean="0"/>
              <a:t>AutonomousTeacher</a:t>
            </a:r>
            <a:endParaRPr lang="en-US" dirty="0"/>
          </a:p>
        </p:txBody>
      </p:sp>
      <p:cxnSp>
        <p:nvCxnSpPr>
          <p:cNvPr id="12" name="Straight Connector 11"/>
          <p:cNvCxnSpPr/>
          <p:nvPr/>
        </p:nvCxnSpPr>
        <p:spPr bwMode="auto">
          <a:xfrm rot="10800000">
            <a:off x="2123728" y="3717032"/>
            <a:ext cx="100811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1979712" y="5661248"/>
            <a:ext cx="2016224" cy="461665"/>
          </a:xfrm>
          <a:prstGeom prst="rect">
            <a:avLst/>
          </a:prstGeom>
          <a:noFill/>
        </p:spPr>
        <p:txBody>
          <a:bodyPr wrap="square" rtlCol="0">
            <a:spAutoFit/>
          </a:bodyPr>
          <a:lstStyle/>
          <a:p>
            <a:r>
              <a:rPr lang="en-GB" dirty="0" smtClean="0"/>
              <a:t>Factory Model</a:t>
            </a:r>
            <a:endParaRPr lang="en-US" dirty="0"/>
          </a:p>
        </p:txBody>
      </p:sp>
      <p:cxnSp>
        <p:nvCxnSpPr>
          <p:cNvPr id="14" name="Straight Connector 13"/>
          <p:cNvCxnSpPr/>
          <p:nvPr/>
        </p:nvCxnSpPr>
        <p:spPr bwMode="auto">
          <a:xfrm rot="5400000">
            <a:off x="2968774" y="4816202"/>
            <a:ext cx="773038" cy="77303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5975648" y="3111351"/>
            <a:ext cx="2916832" cy="461665"/>
          </a:xfrm>
          <a:prstGeom prst="rect">
            <a:avLst/>
          </a:prstGeom>
          <a:noFill/>
        </p:spPr>
        <p:txBody>
          <a:bodyPr wrap="square" rtlCol="0">
            <a:spAutoFit/>
          </a:bodyPr>
          <a:lstStyle/>
          <a:p>
            <a:r>
              <a:rPr lang="en-GB" dirty="0" smtClean="0"/>
              <a:t>Contrived Collegiality</a:t>
            </a:r>
            <a:endParaRPr lang="en-US" dirty="0"/>
          </a:p>
        </p:txBody>
      </p:sp>
      <p:cxnSp>
        <p:nvCxnSpPr>
          <p:cNvPr id="16" name="Straight Connector 15"/>
          <p:cNvCxnSpPr/>
          <p:nvPr/>
        </p:nvCxnSpPr>
        <p:spPr bwMode="auto">
          <a:xfrm flipV="1">
            <a:off x="5652120" y="3337942"/>
            <a:ext cx="323528" cy="493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6228184" y="4263479"/>
            <a:ext cx="2268760" cy="461665"/>
          </a:xfrm>
          <a:prstGeom prst="rect">
            <a:avLst/>
          </a:prstGeom>
          <a:noFill/>
        </p:spPr>
        <p:txBody>
          <a:bodyPr wrap="square" rtlCol="0">
            <a:spAutoFit/>
          </a:bodyPr>
          <a:lstStyle/>
          <a:p>
            <a:r>
              <a:rPr lang="en-GB" dirty="0" smtClean="0"/>
              <a:t>Training Sects</a:t>
            </a:r>
            <a:endParaRPr lang="en-US" dirty="0"/>
          </a:p>
        </p:txBody>
      </p:sp>
      <p:cxnSp>
        <p:nvCxnSpPr>
          <p:cNvPr id="18" name="Straight Connector 17"/>
          <p:cNvCxnSpPr/>
          <p:nvPr/>
        </p:nvCxnSpPr>
        <p:spPr bwMode="auto">
          <a:xfrm>
            <a:off x="5633070" y="4221088"/>
            <a:ext cx="557014" cy="2012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395536" y="4509120"/>
            <a:ext cx="2160240" cy="830997"/>
          </a:xfrm>
          <a:prstGeom prst="rect">
            <a:avLst/>
          </a:prstGeom>
          <a:noFill/>
        </p:spPr>
        <p:txBody>
          <a:bodyPr wrap="square" rtlCol="0">
            <a:spAutoFit/>
          </a:bodyPr>
          <a:lstStyle/>
          <a:p>
            <a:r>
              <a:rPr lang="en-GB" dirty="0" smtClean="0"/>
              <a:t>Bounded stand </a:t>
            </a:r>
          </a:p>
          <a:p>
            <a:r>
              <a:rPr lang="en-GB" dirty="0" smtClean="0"/>
              <a:t>alone school</a:t>
            </a:r>
            <a:endParaRPr lang="en-US" dirty="0"/>
          </a:p>
        </p:txBody>
      </p:sp>
      <p:cxnSp>
        <p:nvCxnSpPr>
          <p:cNvPr id="20" name="Straight Connector 19"/>
          <p:cNvCxnSpPr/>
          <p:nvPr/>
        </p:nvCxnSpPr>
        <p:spPr bwMode="auto">
          <a:xfrm rot="10800000" flipV="1">
            <a:off x="2536728" y="4368856"/>
            <a:ext cx="739128" cy="28428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Oval 20"/>
          <p:cNvSpPr/>
          <p:nvPr/>
        </p:nvSpPr>
        <p:spPr bwMode="auto">
          <a:xfrm>
            <a:off x="3131840" y="2492896"/>
            <a:ext cx="2592288" cy="252028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cs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Isolationism  </a:t>
            </a:r>
          </a:p>
          <a:p>
            <a:pPr marL="0" marR="0" indent="0" algn="ctr"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cs typeface="Times New Roman" pitchFamily="18" charset="0"/>
              </a:rPr>
              <a:t> Insularity</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Professional </a:t>
            </a:r>
          </a:p>
          <a:p>
            <a:pPr marL="0" marR="0" indent="0" algn="ctr" defTabSz="914400" rtl="0" eaLnBrk="1" fontAlgn="base" latinLnBrk="0" hangingPunct="1">
              <a:lnSpc>
                <a:spcPct val="100000"/>
              </a:lnSpc>
              <a:spcBef>
                <a:spcPct val="0"/>
              </a:spcBef>
              <a:spcAft>
                <a:spcPct val="0"/>
              </a:spcAft>
              <a:buClrTx/>
              <a:buSzTx/>
              <a:buFontTx/>
              <a:buNone/>
              <a:tabLst/>
            </a:pPr>
            <a:r>
              <a:rPr lang="en-GB" b="1" dirty="0" smtClean="0">
                <a:cs typeface="Times New Roman" pitchFamily="18" charset="0"/>
              </a:rPr>
              <a:t>Impoverishment</a:t>
            </a:r>
            <a:endParaRPr kumimoji="0" lang="en-GB" b="1" i="0" u="none" strike="noStrike" cap="none" normalizeH="0" baseline="0" dirty="0" smtClean="0">
              <a:ln>
                <a:noFill/>
              </a:ln>
              <a:solidFill>
                <a:schemeClr val="tx1"/>
              </a:solidFill>
              <a:effectLst/>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RTU CnaG Conference March 2010</Template>
  <TotalTime>5700</TotalTime>
  <Words>568</Words>
  <Application>Microsoft Office PowerPoint</Application>
  <PresentationFormat>On-screen Show (4:3)</PresentationFormat>
  <Paragraphs>196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vt:lpstr>
      <vt:lpstr>Slide 1</vt:lpstr>
      <vt:lpstr>Capturing the  Leadership Premium</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The Knowledge Creating  school    (David Hargreaves)</vt:lpstr>
      <vt:lpstr>Knowledge Base</vt:lpstr>
      <vt:lpstr>Slide 22</vt:lpstr>
    </vt:vector>
  </TitlesOfParts>
  <Company>Regional Training Unit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Moira Keary</dc:creator>
  <cp:lastModifiedBy> </cp:lastModifiedBy>
  <cp:revision>256</cp:revision>
  <cp:lastPrinted>2000-10-13T11:32:03Z</cp:lastPrinted>
  <dcterms:created xsi:type="dcterms:W3CDTF">2000-10-13T09:27:19Z</dcterms:created>
  <dcterms:modified xsi:type="dcterms:W3CDTF">2011-04-04T11:07:28Z</dcterms:modified>
</cp:coreProperties>
</file>