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71" r:id="rId4"/>
    <p:sldId id="265" r:id="rId5"/>
    <p:sldId id="268" r:id="rId6"/>
    <p:sldId id="264" r:id="rId7"/>
    <p:sldId id="262" r:id="rId8"/>
    <p:sldId id="263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369" autoAdjust="0"/>
  </p:normalViewPr>
  <p:slideViewPr>
    <p:cSldViewPr>
      <p:cViewPr>
        <p:scale>
          <a:sx n="50" d="100"/>
          <a:sy n="50" d="100"/>
        </p:scale>
        <p:origin x="-2299" y="-30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7E6D9-D812-469A-B437-A38B1013BC04}" type="datetimeFigureOut">
              <a:rPr lang="en-GB" smtClean="0"/>
              <a:t>25/03/2013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25023-F547-4509-9550-63F5AF45A3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9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217E-0EEF-4153-8E3E-7469AEE13412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D0839-F7A3-43E5-8E6E-A16D17EDF64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578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D0839-F7A3-43E5-8E6E-A16D17EDF64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D0839-F7A3-43E5-8E6E-A16D17EDF64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D0839-F7A3-43E5-8E6E-A16D17EDF64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715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At the time of writing the abstract,</a:t>
            </a:r>
            <a:r>
              <a:rPr lang="en-GB" baseline="0" dirty="0" smtClean="0"/>
              <a:t> our engagements with Head teachers suggested an uncertainty about the way forward with all the options available to them.</a:t>
            </a:r>
          </a:p>
          <a:p>
            <a:r>
              <a:rPr lang="en-GB" baseline="0" dirty="0" smtClean="0"/>
              <a:t>However now, some 3 months on, with everything moving at such a pace, the Head teachers we spoke to were very clear about their new position.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D0839-F7A3-43E5-8E6E-A16D17EDF64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976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At the time of writing the abstract,</a:t>
            </a:r>
            <a:r>
              <a:rPr lang="en-GB" baseline="0" dirty="0" smtClean="0"/>
              <a:t> our engagements with Head teachers suggested an uncertainty about the way forward with all the options available to them.</a:t>
            </a:r>
          </a:p>
          <a:p>
            <a:r>
              <a:rPr lang="en-GB" baseline="0" dirty="0" smtClean="0"/>
              <a:t>However now, some 3 months on, with everything moving at such a pace, the Head teachers we spoke to were very clear about their new position.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D0839-F7A3-43E5-8E6E-A16D17EDF64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976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Boutique provision </a:t>
            </a:r>
          </a:p>
          <a:p>
            <a:endParaRPr lang="en-GB" dirty="0" smtClean="0"/>
          </a:p>
          <a:p>
            <a:r>
              <a:rPr lang="en-GB" dirty="0" smtClean="0"/>
              <a:t>Theory – practice</a:t>
            </a:r>
          </a:p>
          <a:p>
            <a:endParaRPr lang="en-GB" dirty="0" smtClean="0"/>
          </a:p>
          <a:p>
            <a:r>
              <a:rPr lang="en-GB" dirty="0" smtClean="0"/>
              <a:t>Professional – technical</a:t>
            </a:r>
          </a:p>
          <a:p>
            <a:endParaRPr lang="en-GB" dirty="0" smtClean="0"/>
          </a:p>
          <a:p>
            <a:r>
              <a:rPr lang="en-GB" dirty="0" smtClean="0"/>
              <a:t>Managerial – pedagogical</a:t>
            </a:r>
          </a:p>
          <a:p>
            <a:endParaRPr lang="en-GB" dirty="0" smtClean="0"/>
          </a:p>
          <a:p>
            <a:r>
              <a:rPr lang="en-GB" dirty="0" smtClean="0"/>
              <a:t>Professional – personal</a:t>
            </a:r>
          </a:p>
          <a:p>
            <a:endParaRPr lang="en-GB" dirty="0" smtClean="0"/>
          </a:p>
          <a:p>
            <a:r>
              <a:rPr lang="en-GB" dirty="0" smtClean="0"/>
              <a:t>Leading – following</a:t>
            </a:r>
            <a:r>
              <a:rPr lang="en-GB" baseline="0" dirty="0" smtClean="0"/>
              <a:t> – controlling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D0839-F7A3-43E5-8E6E-A16D17EDF643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D0839-F7A3-43E5-8E6E-A16D17EDF643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http://www.apte.org.uk/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3465E-5E05-40F5-B628-99D0501E02B8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DC80744-172B-47C7-8810-89A8141E08AF}" type="datetimeFigureOut">
              <a:rPr lang="en-GB" smtClean="0"/>
              <a:pPr/>
              <a:t>25/03/2013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AF4AB88-E7DE-4826-A91B-1215DC7E00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ey.ac.nz/~alock/position/position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pte.org.uk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920880" cy="321388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Changing places: new position calls, identities in flux, disturbing knowledge -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Carpe diem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GB" dirty="0">
                <a:solidFill>
                  <a:schemeClr val="accent4">
                    <a:lumMod val="75000"/>
                  </a:schemeClr>
                </a:solidFill>
              </a:rPr>
            </a:br>
            <a:endParaRPr lang="en-GB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797152"/>
            <a:ext cx="3309803" cy="884557"/>
          </a:xfrm>
        </p:spPr>
        <p:txBody>
          <a:bodyPr/>
          <a:lstStyle/>
          <a:p>
            <a:pPr algn="r"/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Simon Asquith &amp;</a:t>
            </a:r>
            <a:endParaRPr lang="en-GB" dirty="0"/>
          </a:p>
          <a:p>
            <a:pPr algn="r"/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Dr d’Reen Struthers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4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024744" cy="432048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Context 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24744"/>
            <a:ext cx="7281373" cy="470788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school-led system – an ideological imperative – School Direct arrives!</a:t>
            </a:r>
          </a:p>
          <a:p>
            <a:endParaRPr lang="en-GB" dirty="0"/>
          </a:p>
          <a:p>
            <a:r>
              <a:rPr lang="en-GB" dirty="0" smtClean="0"/>
              <a:t>ITE as part of school system change – paralleling policy action through NCSL &amp; TA</a:t>
            </a:r>
          </a:p>
          <a:p>
            <a:endParaRPr lang="en-GB" dirty="0"/>
          </a:p>
          <a:p>
            <a:r>
              <a:rPr lang="en-GB" dirty="0" smtClean="0"/>
              <a:t>Impact of Local Authority changes – rise of academies, School Alliances ,… </a:t>
            </a:r>
          </a:p>
          <a:p>
            <a:endParaRPr lang="en-GB" dirty="0" smtClean="0"/>
          </a:p>
          <a:p>
            <a:r>
              <a:rPr lang="en-GB" dirty="0" smtClean="0"/>
              <a:t>Who is defining the teaching profession </a:t>
            </a:r>
          </a:p>
          <a:p>
            <a:endParaRPr lang="en-GB" dirty="0" smtClean="0"/>
          </a:p>
          <a:p>
            <a:r>
              <a:rPr lang="en-GB" dirty="0" smtClean="0"/>
              <a:t>Partnership? – Identities and positions</a:t>
            </a:r>
          </a:p>
        </p:txBody>
      </p:sp>
    </p:spTree>
    <p:extLst>
      <p:ext uri="{BB962C8B-B14F-4D97-AF65-F5344CB8AC3E}">
        <p14:creationId xmlns:p14="http://schemas.microsoft.com/office/powerpoint/2010/main" val="55600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Previously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6777317" cy="511256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We both interviewed  </a:t>
            </a:r>
          </a:p>
          <a:p>
            <a:pPr lvl="1"/>
            <a:r>
              <a:rPr lang="en-GB" sz="2800" dirty="0" smtClean="0"/>
              <a:t>2 Head Teachers about their engagement with the new Teaching Schools initiative</a:t>
            </a:r>
          </a:p>
          <a:p>
            <a:pPr lvl="1"/>
            <a:r>
              <a:rPr lang="en-GB" sz="2800" dirty="0" smtClean="0"/>
              <a:t>Each other about our changing roles</a:t>
            </a:r>
          </a:p>
          <a:p>
            <a:r>
              <a:rPr lang="en-GB" sz="3000" dirty="0" smtClean="0"/>
              <a:t> </a:t>
            </a:r>
            <a:r>
              <a:rPr lang="en-GB" sz="2800" dirty="0" smtClean="0"/>
              <a:t>Then 6 months later we returned to each interview  one of our Head Teachers</a:t>
            </a:r>
          </a:p>
          <a:p>
            <a:r>
              <a:rPr lang="en-GB" sz="2800" dirty="0" smtClean="0"/>
              <a:t>Reflexive dialogues between us</a:t>
            </a:r>
            <a:endParaRPr lang="en-GB" sz="2800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1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488832" cy="45712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Positioning, identity, knowledge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632848" cy="4824536"/>
          </a:xfrm>
        </p:spPr>
        <p:txBody>
          <a:bodyPr>
            <a:normAutofit fontScale="70000" lnSpcReduction="20000"/>
          </a:bodyPr>
          <a:lstStyle/>
          <a:p>
            <a:r>
              <a:rPr lang="en-US" sz="3800" b="1" dirty="0"/>
              <a:t>T</a:t>
            </a:r>
            <a:r>
              <a:rPr lang="en-US" sz="3800" b="1" dirty="0" smtClean="0"/>
              <a:t>eacher identity </a:t>
            </a:r>
            <a:r>
              <a:rPr lang="en-US" sz="2900" u="sng" dirty="0" smtClean="0"/>
              <a:t>Previously</a:t>
            </a:r>
            <a:r>
              <a:rPr lang="en-US" sz="2900" dirty="0" smtClean="0"/>
              <a:t>: </a:t>
            </a:r>
          </a:p>
          <a:p>
            <a:pPr marL="6858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 the </a:t>
            </a:r>
            <a:r>
              <a:rPr lang="en-US" sz="2900" dirty="0"/>
              <a:t>possession of a defined set of assets </a:t>
            </a:r>
            <a:r>
              <a:rPr lang="en-US" sz="2900" dirty="0" smtClean="0"/>
              <a:t>required for </a:t>
            </a:r>
            <a:r>
              <a:rPr lang="en-US" sz="2900" dirty="0"/>
              <a:t>the </a:t>
            </a:r>
            <a:endParaRPr lang="en-US" sz="2900" dirty="0" smtClean="0"/>
          </a:p>
          <a:p>
            <a:pPr marL="6858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  profession (</a:t>
            </a:r>
            <a:r>
              <a:rPr lang="en-US" sz="2900" dirty="0"/>
              <a:t>e.g., </a:t>
            </a:r>
            <a:r>
              <a:rPr lang="en-US" sz="2900" dirty="0" err="1"/>
              <a:t>Rosenshine</a:t>
            </a:r>
            <a:r>
              <a:rPr lang="en-US" sz="2900" dirty="0"/>
              <a:t> &amp; Stevens, 1986). </a:t>
            </a:r>
            <a:endParaRPr lang="en-US" sz="2900" dirty="0" smtClean="0"/>
          </a:p>
          <a:p>
            <a:pPr marL="68580" indent="0">
              <a:buNone/>
            </a:pPr>
            <a:endParaRPr lang="en-US" sz="1800" dirty="0"/>
          </a:p>
          <a:p>
            <a:r>
              <a:rPr lang="en-US" sz="3200" u="sng" dirty="0" smtClean="0"/>
              <a:t>Recent conceptualizations</a:t>
            </a:r>
          </a:p>
          <a:p>
            <a:pPr marL="68580" indent="0">
              <a:buNone/>
            </a:pPr>
            <a:endParaRPr lang="en-US" u="sng" dirty="0" smtClean="0"/>
          </a:p>
          <a:p>
            <a:pPr marL="68580" indent="0">
              <a:buNone/>
            </a:pPr>
            <a:endParaRPr lang="en-US" u="sng" dirty="0" smtClean="0"/>
          </a:p>
          <a:p>
            <a:r>
              <a:rPr lang="en-US" sz="3800" b="1" dirty="0" smtClean="0"/>
              <a:t>Positioning </a:t>
            </a:r>
            <a:r>
              <a:rPr lang="en-US" dirty="0" smtClean="0"/>
              <a:t>-   </a:t>
            </a:r>
            <a:r>
              <a:rPr lang="en-GB" sz="3200" dirty="0"/>
              <a:t>The Discursive Production of Selves</a:t>
            </a:r>
          </a:p>
          <a:p>
            <a:pPr marL="6858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                          </a:t>
            </a:r>
            <a:r>
              <a:rPr lang="en-GB" sz="3200" dirty="0">
                <a:solidFill>
                  <a:schemeClr val="accent4">
                    <a:lumMod val="75000"/>
                  </a:schemeClr>
                </a:solidFill>
                <a:hlinkClick r:id="rId3"/>
              </a:rPr>
              <a:t>Davies and </a:t>
            </a:r>
            <a:r>
              <a:rPr lang="en-GB" sz="3200" dirty="0" err="1">
                <a:solidFill>
                  <a:schemeClr val="accent4">
                    <a:lumMod val="75000"/>
                  </a:schemeClr>
                </a:solidFill>
                <a:hlinkClick r:id="rId3"/>
              </a:rPr>
              <a:t>Harre</a:t>
            </a:r>
            <a:r>
              <a:rPr lang="en-GB" sz="3200" dirty="0">
                <a:solidFill>
                  <a:schemeClr val="tx1"/>
                </a:solidFill>
              </a:rPr>
              <a:t> (1990</a:t>
            </a:r>
            <a:r>
              <a:rPr lang="en-GB" sz="2200" dirty="0">
                <a:solidFill>
                  <a:schemeClr val="tx1"/>
                </a:solidFill>
              </a:rPr>
              <a:t>) </a:t>
            </a:r>
            <a:endParaRPr lang="en-GB" sz="2200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en-GB" sz="2200" dirty="0">
              <a:solidFill>
                <a:schemeClr val="tx1"/>
              </a:solidFill>
            </a:endParaRPr>
          </a:p>
          <a:p>
            <a:endParaRPr lang="en-US" sz="2900" u="sng" dirty="0" smtClean="0"/>
          </a:p>
          <a:p>
            <a:r>
              <a:rPr lang="en-US" sz="3800" b="1" dirty="0" smtClean="0"/>
              <a:t>Knowledge</a:t>
            </a:r>
            <a:r>
              <a:rPr lang="en-US" sz="3800" dirty="0" smtClean="0"/>
              <a:t> - the substantive</a:t>
            </a:r>
            <a:endParaRPr lang="en-US" sz="3800" u="sng" dirty="0" smtClean="0"/>
          </a:p>
          <a:p>
            <a:pPr marL="68580" indent="0">
              <a:buNone/>
            </a:pPr>
            <a:endParaRPr lang="en-GB" sz="2200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i="1" dirty="0" smtClean="0"/>
          </a:p>
          <a:p>
            <a:pPr marL="68580" indent="0">
              <a:buNone/>
            </a:pPr>
            <a:r>
              <a:rPr lang="en-US" sz="1800" dirty="0" smtClean="0"/>
              <a:t>            </a:t>
            </a:r>
            <a:endParaRPr lang="en-US" sz="1800" dirty="0"/>
          </a:p>
          <a:p>
            <a:pPr marL="68580" indent="0">
              <a:buNone/>
            </a:pPr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49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Data analysis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896544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285484"/>
              </p:ext>
            </p:extLst>
          </p:nvPr>
        </p:nvGraphicFramePr>
        <p:xfrm>
          <a:off x="971600" y="980728"/>
          <a:ext cx="7344816" cy="5339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1536671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rgbClr val="FFFF00"/>
                          </a:solidFill>
                        </a:rPr>
                        <a:t>P (Secondary)</a:t>
                      </a:r>
                    </a:p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     Questioning notions of shared understanding</a:t>
                      </a:r>
                    </a:p>
                    <a:p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 and consistent practices across schools in </a:t>
                      </a:r>
                    </a:p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      alliance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41390">
                <a:tc>
                  <a:txBody>
                    <a:bodyPr/>
                    <a:lstStyle/>
                    <a:p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  <a:p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Flexibility of choice, kind of autonomy, sort of</a:t>
                      </a:r>
                    </a:p>
                    <a:p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  power but also full responsibility, accountability</a:t>
                      </a:r>
                    </a:p>
                    <a:p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   – concern with compliance (only persuasion)  </a:t>
                      </a:r>
                    </a:p>
                    <a:p>
                      <a:endParaRPr lang="en-GB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6523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K</a:t>
                      </a:r>
                    </a:p>
                    <a:p>
                      <a:r>
                        <a:rPr lang="en-GB" sz="2400" b="1" dirty="0" smtClean="0"/>
                        <a:t>   Whole notion of knowledge &amp; curriculum…the</a:t>
                      </a:r>
                    </a:p>
                    <a:p>
                      <a:r>
                        <a:rPr lang="en-GB" sz="2400" b="1" dirty="0" smtClean="0"/>
                        <a:t>   vacuum.. where is the lead coming</a:t>
                      </a:r>
                      <a:r>
                        <a:rPr lang="en-GB" sz="2400" b="1" baseline="0" dirty="0" smtClean="0"/>
                        <a:t> from? HEI</a:t>
                      </a:r>
                    </a:p>
                    <a:p>
                      <a:r>
                        <a:rPr lang="en-GB" sz="2400" b="1" baseline="0" dirty="0" smtClean="0"/>
                        <a:t>   accreditation ‘Rolls Royce’ model</a:t>
                      </a:r>
                      <a:endParaRPr lang="en-GB" sz="24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7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Data analysis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896544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815102"/>
              </p:ext>
            </p:extLst>
          </p:nvPr>
        </p:nvGraphicFramePr>
        <p:xfrm>
          <a:off x="971600" y="1397000"/>
          <a:ext cx="7560840" cy="4759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</a:tblGrid>
              <a:tr h="15414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kern="1200" dirty="0" smtClean="0">
                          <a:solidFill>
                            <a:srgbClr val="FFFF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P  (Primary)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  Collaboration </a:t>
                      </a: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vital; sum of parts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     More strategic v’s operational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  But still structures for sustainability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  <a:tr h="15414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24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I    </a:t>
                      </a: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No longer just a </a:t>
                      </a:r>
                      <a:r>
                        <a:rPr lang="en-GB" sz="2400" b="1" kern="120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HT</a:t>
                      </a: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 of school –  but a strategic </a:t>
                      </a:r>
                      <a:endParaRPr lang="en-GB" sz="2400" b="1" kern="1200" dirty="0" smtClean="0">
                        <a:solidFill>
                          <a:srgbClr val="000000"/>
                        </a:solidFill>
                        <a:effectLst/>
                        <a:latin typeface="Century Gothic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     lead </a:t>
                      </a: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of Alliance in </a:t>
                      </a:r>
                      <a:r>
                        <a:rPr lang="en-GB" sz="24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collaboration.</a:t>
                      </a:r>
                      <a:r>
                        <a:rPr lang="en-GB" sz="24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en-GB" sz="24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Flexibility </a:t>
                      </a: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of </a:t>
                      </a:r>
                      <a:endParaRPr lang="en-GB" sz="2400" b="1" kern="1200" dirty="0" smtClean="0">
                        <a:solidFill>
                          <a:srgbClr val="000000"/>
                        </a:solidFill>
                        <a:effectLst/>
                        <a:latin typeface="Century Gothic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     choice</a:t>
                      </a: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, autonomy, power but also full </a:t>
                      </a:r>
                      <a:endParaRPr lang="en-GB" sz="2400" b="1" kern="1200" dirty="0" smtClean="0">
                        <a:solidFill>
                          <a:srgbClr val="000000"/>
                        </a:solidFill>
                        <a:effectLst/>
                        <a:latin typeface="Century Gothic"/>
                        <a:ea typeface="Times New Roman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4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      responsibility </a:t>
                      </a:r>
                      <a:r>
                        <a:rPr lang="en-GB" sz="2400" b="1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Times New Roman"/>
                          <a:cs typeface="Arial"/>
                        </a:rPr>
                        <a:t>and accountability</a:t>
                      </a:r>
                      <a:endParaRPr lang="en-GB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/>
                </a:tc>
              </a:tr>
              <a:tr h="1541429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K</a:t>
                      </a:r>
                    </a:p>
                    <a:p>
                      <a:r>
                        <a:rPr lang="en-GB" sz="2800" b="1" dirty="0" smtClean="0"/>
                        <a:t>   </a:t>
                      </a:r>
                      <a:r>
                        <a:rPr lang="en-GB" sz="2400" b="1" dirty="0" smtClean="0"/>
                        <a:t>Where and how can subject knowledge be </a:t>
                      </a:r>
                    </a:p>
                    <a:p>
                      <a:r>
                        <a:rPr lang="en-GB" sz="2400" b="1" dirty="0" smtClean="0"/>
                        <a:t>   developed? How does knowledge exchange </a:t>
                      </a:r>
                    </a:p>
                    <a:p>
                      <a:r>
                        <a:rPr lang="en-GB" sz="2400" b="1" dirty="0" smtClean="0"/>
                        <a:t>    work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7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Key points arising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488832" cy="5472608"/>
          </a:xfrm>
        </p:spPr>
        <p:txBody>
          <a:bodyPr>
            <a:normAutofit/>
          </a:bodyPr>
          <a:lstStyle/>
          <a:p>
            <a:r>
              <a:rPr lang="en-GB" dirty="0" smtClean="0"/>
              <a:t>Roles now consolidating, new identities forming with recognition of changed power positions</a:t>
            </a:r>
          </a:p>
          <a:p>
            <a:endParaRPr lang="en-GB" dirty="0"/>
          </a:p>
          <a:p>
            <a:r>
              <a:rPr lang="en-GB" dirty="0" smtClean="0"/>
              <a:t>Knowledge is likely to be packaged and/or contested now for ITE</a:t>
            </a:r>
          </a:p>
          <a:p>
            <a:endParaRPr lang="en-GB" dirty="0"/>
          </a:p>
          <a:p>
            <a:r>
              <a:rPr lang="en-GB" dirty="0" smtClean="0"/>
              <a:t>Schools now have the ‘moral imperative’ to be involved in producing the best teachers but…</a:t>
            </a:r>
          </a:p>
          <a:p>
            <a:endParaRPr lang="en-GB" dirty="0"/>
          </a:p>
          <a:p>
            <a:r>
              <a:rPr lang="en-GB" dirty="0" smtClean="0"/>
              <a:t>Who is doing partnership to whom?</a:t>
            </a:r>
          </a:p>
          <a:p>
            <a:endParaRPr lang="en-GB" dirty="0" smtClean="0"/>
          </a:p>
          <a:p>
            <a:r>
              <a:rPr lang="en-GB" dirty="0" smtClean="0"/>
              <a:t> how are the binaries manifesting themselves? E.g. Is it managerial or pedagogical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4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38511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Questions arising?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96752"/>
            <a:ext cx="7632848" cy="5256584"/>
          </a:xfrm>
        </p:spPr>
        <p:txBody>
          <a:bodyPr>
            <a:normAutofit/>
          </a:bodyPr>
          <a:lstStyle/>
          <a:p>
            <a:r>
              <a:rPr lang="en-GB" dirty="0" smtClean="0"/>
              <a:t>What models and roles are emerging from your recent experiences of Teaching School </a:t>
            </a:r>
            <a:r>
              <a:rPr lang="en-GB" dirty="0" err="1" smtClean="0"/>
              <a:t>HTs</a:t>
            </a:r>
            <a:r>
              <a:rPr lang="en-GB" dirty="0" smtClean="0"/>
              <a:t>? </a:t>
            </a:r>
          </a:p>
          <a:p>
            <a:endParaRPr lang="en-GB" dirty="0"/>
          </a:p>
          <a:p>
            <a:r>
              <a:rPr lang="en-GB" dirty="0"/>
              <a:t>P</a:t>
            </a:r>
            <a:r>
              <a:rPr lang="en-GB" dirty="0" smtClean="0"/>
              <a:t>rofessional practice knowledge (</a:t>
            </a:r>
            <a:r>
              <a:rPr lang="en-GB" dirty="0" err="1" smtClean="0"/>
              <a:t>PPK</a:t>
            </a:r>
            <a:r>
              <a:rPr lang="en-GB" dirty="0" smtClean="0"/>
              <a:t>) of teachers is not contested but what of the </a:t>
            </a:r>
            <a:r>
              <a:rPr lang="en-GB" dirty="0" err="1" smtClean="0"/>
              <a:t>PPK</a:t>
            </a:r>
            <a:r>
              <a:rPr lang="en-GB" dirty="0" smtClean="0"/>
              <a:t> of teacher educators? </a:t>
            </a:r>
          </a:p>
          <a:p>
            <a:endParaRPr lang="en-GB" dirty="0"/>
          </a:p>
          <a:p>
            <a:r>
              <a:rPr lang="en-GB" dirty="0" smtClean="0"/>
              <a:t> What leverage does the ‘moral imperative’ agenda offer other than persuasion?</a:t>
            </a:r>
          </a:p>
          <a:p>
            <a:endParaRPr lang="en-GB" dirty="0"/>
          </a:p>
          <a:p>
            <a:r>
              <a:rPr lang="en-GB" dirty="0" smtClean="0"/>
              <a:t>Is partnership the most appropriate concept now for how schools and HEIs are positioned?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05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APTE Green Bar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60350"/>
            <a:ext cx="1439862" cy="2232025"/>
          </a:xfrm>
          <a:prstGeom prst="rect">
            <a:avLst/>
          </a:prstGeom>
          <a:noFill/>
        </p:spPr>
      </p:pic>
      <p:pic>
        <p:nvPicPr>
          <p:cNvPr id="20483" name="Picture 3" descr="APTE PP Orange Bar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365625"/>
            <a:ext cx="1439862" cy="2159719"/>
          </a:xfrm>
          <a:prstGeom prst="rect">
            <a:avLst/>
          </a:prstGeom>
          <a:noFill/>
        </p:spPr>
      </p:pic>
      <p:pic>
        <p:nvPicPr>
          <p:cNvPr id="20484" name="Picture 4" descr="APTE Logo cop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188" y="2852738"/>
            <a:ext cx="1181100" cy="1143000"/>
          </a:xfrm>
          <a:prstGeom prst="rect">
            <a:avLst/>
          </a:prstGeom>
          <a:noFill/>
        </p:spPr>
      </p:pic>
      <p:pic>
        <p:nvPicPr>
          <p:cNvPr id="20485" name="Picture 5" descr="APTE Green Bar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60350"/>
            <a:ext cx="5976938" cy="2232025"/>
          </a:xfrm>
          <a:prstGeom prst="rect">
            <a:avLst/>
          </a:prstGeom>
          <a:noFill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144584" y="476672"/>
            <a:ext cx="53990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b="1" dirty="0">
                <a:solidFill>
                  <a:srgbClr val="000000"/>
                </a:solidFill>
              </a:rPr>
              <a:t>Association for Partnership</a:t>
            </a:r>
          </a:p>
          <a:p>
            <a:pPr algn="ctr"/>
            <a:r>
              <a:rPr lang="en-GB" sz="3200" b="1" dirty="0">
                <a:solidFill>
                  <a:srgbClr val="000000"/>
                </a:solidFill>
              </a:rPr>
              <a:t> in Teacher Education</a:t>
            </a:r>
            <a:endParaRPr lang="en-US" sz="3200" b="1" dirty="0">
              <a:solidFill>
                <a:srgbClr val="000000"/>
              </a:solidFill>
            </a:endParaRPr>
          </a:p>
        </p:txBody>
      </p:sp>
      <p:pic>
        <p:nvPicPr>
          <p:cNvPr id="20487" name="Picture 7" descr="APTE PP Orange Bar cop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365625"/>
            <a:ext cx="5905500" cy="215971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813357" y="2348880"/>
            <a:ext cx="57606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 </a:t>
            </a:r>
            <a:endParaRPr lang="en-GB" sz="1200" dirty="0"/>
          </a:p>
          <a:p>
            <a:pPr algn="ctr"/>
            <a:r>
              <a:rPr lang="en-GB" sz="2800" b="1" dirty="0" smtClean="0"/>
              <a:t>Annual Conference</a:t>
            </a:r>
          </a:p>
          <a:p>
            <a:pPr algn="ctr"/>
            <a:endParaRPr lang="en-US" sz="1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n-US" sz="32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hlinkClick r:id="rId6"/>
              </a:rPr>
              <a:t>Partnerships</a:t>
            </a:r>
            <a:r>
              <a:rPr lang="en-US" sz="3200" b="1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hlinkClick r:id="rId6"/>
              </a:rPr>
              <a:t>: New Players, New Purposes, New Perspectives</a:t>
            </a:r>
            <a:endParaRPr lang="en-GB" sz="3200" b="1" i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endParaRPr lang="en-GB" sz="1200" b="1" dirty="0" smtClean="0"/>
          </a:p>
          <a:p>
            <a:pPr algn="ctr"/>
            <a:endParaRPr lang="en-GB" sz="1200" b="1" dirty="0"/>
          </a:p>
          <a:p>
            <a:pPr algn="ctr"/>
            <a:r>
              <a:rPr lang="en-GB" sz="2800" b="1" dirty="0" smtClean="0"/>
              <a:t>July 11-12  2013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56298" y="189584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www.apte.org.uk</a:t>
            </a:r>
            <a:endParaRPr lang="en-GB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813357" y="5283205"/>
            <a:ext cx="56994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s.asquith@bham.ac.uk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d.struthers@roehampton.ac.uk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632</TotalTime>
  <Words>606</Words>
  <Application>Microsoft Office PowerPoint</Application>
  <PresentationFormat>On-screen Show (4:3)</PresentationFormat>
  <Paragraphs>123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 Changing places: new position calls, identities in flux, disturbing knowledge - Carpe diem </vt:lpstr>
      <vt:lpstr>Context </vt:lpstr>
      <vt:lpstr>Previously </vt:lpstr>
      <vt:lpstr>Positioning, identity, knowledge </vt:lpstr>
      <vt:lpstr>Data analysis</vt:lpstr>
      <vt:lpstr>Data analysis</vt:lpstr>
      <vt:lpstr>Key points arising</vt:lpstr>
      <vt:lpstr>Questions arising?</vt:lpstr>
      <vt:lpstr>PowerPoint Presentation</vt:lpstr>
    </vt:vector>
  </TitlesOfParts>
  <Company>Roehampton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Carpe diem: an exploration of how some school and university staff are embracing the changes arising from the developing ‘Teaching School Alliances’</dc:title>
  <dc:creator>d'Reen</dc:creator>
  <cp:lastModifiedBy>d'Reen</cp:lastModifiedBy>
  <cp:revision>53</cp:revision>
  <cp:lastPrinted>2013-03-11T08:45:20Z</cp:lastPrinted>
  <dcterms:created xsi:type="dcterms:W3CDTF">2012-07-09T21:17:49Z</dcterms:created>
  <dcterms:modified xsi:type="dcterms:W3CDTF">2013-03-25T22:36:34Z</dcterms:modified>
</cp:coreProperties>
</file>