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257" r:id="rId3"/>
    <p:sldId id="269" r:id="rId4"/>
    <p:sldId id="274" r:id="rId5"/>
    <p:sldId id="264" r:id="rId6"/>
    <p:sldId id="277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71" r:id="rId15"/>
    <p:sldId id="270" r:id="rId16"/>
    <p:sldId id="263" r:id="rId17"/>
    <p:sldId id="276" r:id="rId18"/>
    <p:sldId id="267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Mechanical Engineering</a:t>
          </a:r>
          <a:endParaRPr lang="en-GB" dirty="0"/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Mathematics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BB75B28E-386E-43D4-958B-34B55CF2511F}" type="presOf" srcId="{23465A75-A111-41BC-9199-F98ED38A06BD}" destId="{649E5BCD-33C4-47DF-AE6C-8CF52AEA7DD7}" srcOrd="0" destOrd="0" presId="urn:microsoft.com/office/officeart/2005/8/layout/arrow5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F09AC457-E27C-49D7-898E-B948B8F3E48E}" type="presOf" srcId="{9E5E250C-887E-4025-B19F-3B0A8B217E9F}" destId="{B5F63A9A-5A9E-45E1-B444-1EF60BD3E553}" srcOrd="0" destOrd="0" presId="urn:microsoft.com/office/officeart/2005/8/layout/arrow5"/>
    <dgm:cxn modelId="{A09ED4B4-1672-4077-8C11-92EC26CEDA3D}" type="presOf" srcId="{71CE60EA-4019-4088-9387-84B79D88E92A}" destId="{190F341C-1E36-4BED-BCEF-D76056689C89}" srcOrd="0" destOrd="0" presId="urn:microsoft.com/office/officeart/2005/8/layout/arrow5"/>
    <dgm:cxn modelId="{79D94266-424F-4ADF-AA5B-47804C3B22E3}" type="presParOf" srcId="{B5F63A9A-5A9E-45E1-B444-1EF60BD3E553}" destId="{649E5BCD-33C4-47DF-AE6C-8CF52AEA7DD7}" srcOrd="0" destOrd="0" presId="urn:microsoft.com/office/officeart/2005/8/layout/arrow5"/>
    <dgm:cxn modelId="{ACB5D448-CD7E-4920-B832-9B384C050A26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Computer</a:t>
          </a:r>
        </a:p>
        <a:p>
          <a:r>
            <a:rPr lang="en-GB" dirty="0" smtClean="0"/>
            <a:t>Science</a:t>
          </a:r>
          <a:endParaRPr lang="en-GB" dirty="0"/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ICT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6348E7A3-D971-474D-8BED-FB2F140F3C08}" type="presOf" srcId="{9E5E250C-887E-4025-B19F-3B0A8B217E9F}" destId="{B5F63A9A-5A9E-45E1-B444-1EF60BD3E553}" srcOrd="0" destOrd="0" presId="urn:microsoft.com/office/officeart/2005/8/layout/arrow5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BDD73672-7BCA-44AB-8145-920A9156A45B}" type="presOf" srcId="{23465A75-A111-41BC-9199-F98ED38A06BD}" destId="{649E5BCD-33C4-47DF-AE6C-8CF52AEA7DD7}" srcOrd="0" destOrd="0" presId="urn:microsoft.com/office/officeart/2005/8/layout/arrow5"/>
    <dgm:cxn modelId="{638F2E9E-3341-4D6A-AE99-AE61A04EEC26}" type="presOf" srcId="{71CE60EA-4019-4088-9387-84B79D88E92A}" destId="{190F341C-1E36-4BED-BCEF-D76056689C89}" srcOrd="0" destOrd="0" presId="urn:microsoft.com/office/officeart/2005/8/layout/arrow5"/>
    <dgm:cxn modelId="{FC23DE35-2A12-40B1-BF0D-A548061D8600}" type="presParOf" srcId="{B5F63A9A-5A9E-45E1-B444-1EF60BD3E553}" destId="{649E5BCD-33C4-47DF-AE6C-8CF52AEA7DD7}" srcOrd="0" destOrd="0" presId="urn:microsoft.com/office/officeart/2005/8/layout/arrow5"/>
    <dgm:cxn modelId="{D76951F7-FE6F-4C01-82C9-9581962ACC2A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3AA6510B-9DA5-4341-81C0-8EE62B73116E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BFE5E250-A1DB-4BCE-B52D-C05F9B7FF0D1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Physics and</a:t>
          </a:r>
        </a:p>
        <a:p>
          <a:r>
            <a:rPr lang="en-GB" dirty="0" smtClean="0"/>
            <a:t>Astronomy</a:t>
          </a:r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Mathematics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58074AB7-0776-436E-A502-C3E5B033B17F}" type="presOf" srcId="{71CE60EA-4019-4088-9387-84B79D88E92A}" destId="{190F341C-1E36-4BED-BCEF-D76056689C89}" srcOrd="0" destOrd="0" presId="urn:microsoft.com/office/officeart/2005/8/layout/arrow5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EA3FEFD0-A5A6-42D7-9CC7-49BA553CA30F}" type="presOf" srcId="{23465A75-A111-41BC-9199-F98ED38A06BD}" destId="{649E5BCD-33C4-47DF-AE6C-8CF52AEA7DD7}" srcOrd="0" destOrd="0" presId="urn:microsoft.com/office/officeart/2005/8/layout/arrow5"/>
    <dgm:cxn modelId="{A5B666D8-F538-4314-A1E1-2138BF63F94E}" type="presOf" srcId="{9E5E250C-887E-4025-B19F-3B0A8B217E9F}" destId="{B5F63A9A-5A9E-45E1-B444-1EF60BD3E553}" srcOrd="0" destOrd="0" presId="urn:microsoft.com/office/officeart/2005/8/layout/arrow5"/>
    <dgm:cxn modelId="{CBDB0114-C7DB-4565-80BB-F0F4B90D245C}" type="presParOf" srcId="{B5F63A9A-5A9E-45E1-B444-1EF60BD3E553}" destId="{649E5BCD-33C4-47DF-AE6C-8CF52AEA7DD7}" srcOrd="0" destOrd="0" presId="urn:microsoft.com/office/officeart/2005/8/layout/arrow5"/>
    <dgm:cxn modelId="{2C056A6F-2443-4BBD-A581-7002742E3463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E4B7F9E1-ADE2-458D-82EA-07C016208E9E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137A4283-3BEA-4831-BB19-D060285924AF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B.Ed. (Primary)</a:t>
          </a:r>
          <a:endParaRPr lang="en-GB" dirty="0"/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Business</a:t>
          </a:r>
        </a:p>
        <a:p>
          <a:r>
            <a:rPr lang="en-GB" dirty="0" smtClean="0"/>
            <a:t>Education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D75EE586-6058-48E8-8A18-4B98C906F808}" type="presOf" srcId="{71CE60EA-4019-4088-9387-84B79D88E92A}" destId="{190F341C-1E36-4BED-BCEF-D76056689C89}" srcOrd="0" destOrd="0" presId="urn:microsoft.com/office/officeart/2005/8/layout/arrow5"/>
    <dgm:cxn modelId="{A963DB5B-96A0-4EC3-89D5-7028F7817C4A}" type="presOf" srcId="{23465A75-A111-41BC-9199-F98ED38A06BD}" destId="{649E5BCD-33C4-47DF-AE6C-8CF52AEA7DD7}" srcOrd="0" destOrd="0" presId="urn:microsoft.com/office/officeart/2005/8/layout/arrow5"/>
    <dgm:cxn modelId="{FCAEBC7C-1027-47FF-AA1C-0050023C91E9}" type="presOf" srcId="{9E5E250C-887E-4025-B19F-3B0A8B217E9F}" destId="{B5F63A9A-5A9E-45E1-B444-1EF60BD3E553}" srcOrd="0" destOrd="0" presId="urn:microsoft.com/office/officeart/2005/8/layout/arrow5"/>
    <dgm:cxn modelId="{9504AC35-734C-4ADF-8F9D-174956300F6D}" type="presParOf" srcId="{B5F63A9A-5A9E-45E1-B444-1EF60BD3E553}" destId="{649E5BCD-33C4-47DF-AE6C-8CF52AEA7DD7}" srcOrd="0" destOrd="0" presId="urn:microsoft.com/office/officeart/2005/8/layout/arrow5"/>
    <dgm:cxn modelId="{91FE784D-4CDE-485B-87C6-0249EA633EF8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E42F13EF-A26F-4A3B-8158-BE8F933A4CCA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D6927C66-0B4A-4D2B-9C85-587339C9E53B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Politics and Sociology</a:t>
          </a:r>
          <a:endParaRPr lang="en-GB" dirty="0"/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Food Technology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D3449CF2-8888-42BB-8BBB-3C402A57A9C5}" type="presOf" srcId="{71CE60EA-4019-4088-9387-84B79D88E92A}" destId="{190F341C-1E36-4BED-BCEF-D76056689C89}" srcOrd="0" destOrd="0" presId="urn:microsoft.com/office/officeart/2005/8/layout/arrow5"/>
    <dgm:cxn modelId="{BD893355-0EAF-459D-8BD6-D417A7C76870}" type="presOf" srcId="{23465A75-A111-41BC-9199-F98ED38A06BD}" destId="{649E5BCD-33C4-47DF-AE6C-8CF52AEA7DD7}" srcOrd="0" destOrd="0" presId="urn:microsoft.com/office/officeart/2005/8/layout/arrow5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B017AC89-6EF1-4A83-9FB6-B4B214361C04}" type="presOf" srcId="{9E5E250C-887E-4025-B19F-3B0A8B217E9F}" destId="{B5F63A9A-5A9E-45E1-B444-1EF60BD3E553}" srcOrd="0" destOrd="0" presId="urn:microsoft.com/office/officeart/2005/8/layout/arrow5"/>
    <dgm:cxn modelId="{57CE6E57-8CA2-48EC-8630-B3444BDB39AE}" type="presParOf" srcId="{B5F63A9A-5A9E-45E1-B444-1EF60BD3E553}" destId="{649E5BCD-33C4-47DF-AE6C-8CF52AEA7DD7}" srcOrd="0" destOrd="0" presId="urn:microsoft.com/office/officeart/2005/8/layout/arrow5"/>
    <dgm:cxn modelId="{59F58146-9642-4C4A-8C6A-F454C9737B11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B91C667E-02A4-4740-A3A5-BB5A847023C8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E5C85876-5662-433D-A2A4-5E25811B7186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B5467842-5752-40A3-85CA-F1A66F6BB267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E7A63C2-DDA3-4EFF-81E8-B8C0A2F2F46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5393CF-31CD-408E-B0A1-6D94DBF75D0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Qualified Teacher</a:t>
          </a:r>
          <a:endParaRPr lang="en-GB" dirty="0"/>
        </a:p>
      </dgm:t>
    </dgm:pt>
    <dgm:pt modelId="{AFA1D109-EF8B-4D9B-AC1B-E5543B1F330D}" type="parTrans" cxnId="{82CF6F42-3185-43DE-B548-A54D197BC81D}">
      <dgm:prSet/>
      <dgm:spPr/>
      <dgm:t>
        <a:bodyPr/>
        <a:lstStyle/>
        <a:p>
          <a:endParaRPr lang="en-GB"/>
        </a:p>
      </dgm:t>
    </dgm:pt>
    <dgm:pt modelId="{5DAC3152-2F6C-42E7-AC7A-80ACD4655016}" type="sibTrans" cxnId="{82CF6F42-3185-43DE-B548-A54D197BC81D}">
      <dgm:prSet/>
      <dgm:spPr/>
      <dgm:t>
        <a:bodyPr/>
        <a:lstStyle/>
        <a:p>
          <a:endParaRPr lang="en-GB"/>
        </a:p>
      </dgm:t>
    </dgm:pt>
    <dgm:pt modelId="{795C595A-E851-4906-9C6C-4E718E042E58}">
      <dgm:prSet phldrT="[Text]"/>
      <dgm:spPr/>
      <dgm:t>
        <a:bodyPr/>
        <a:lstStyle/>
        <a:p>
          <a:r>
            <a:rPr lang="en-GB" dirty="0" smtClean="0"/>
            <a:t>British Sign Language</a:t>
          </a:r>
          <a:endParaRPr lang="en-GB" dirty="0"/>
        </a:p>
      </dgm:t>
    </dgm:pt>
    <dgm:pt modelId="{BACDA748-C38A-4574-AC26-30D1E7147ECF}" type="parTrans" cxnId="{5ED3B924-D761-4924-93B6-9ED8542C67DA}">
      <dgm:prSet/>
      <dgm:spPr/>
      <dgm:t>
        <a:bodyPr/>
        <a:lstStyle/>
        <a:p>
          <a:endParaRPr lang="en-GB"/>
        </a:p>
      </dgm:t>
    </dgm:pt>
    <dgm:pt modelId="{61E6EEF0-37F3-4979-A354-4305BEBE4A67}" type="sibTrans" cxnId="{5ED3B924-D761-4924-93B6-9ED8542C67D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2E87F4B3-A6A9-48BF-A9A7-3E220FB85C6E}">
      <dgm:prSet phldrT="[Text]"/>
      <dgm:spPr/>
      <dgm:t>
        <a:bodyPr/>
        <a:lstStyle/>
        <a:p>
          <a:r>
            <a:rPr lang="en-GB" dirty="0" smtClean="0"/>
            <a:t>Design and Technology</a:t>
          </a:r>
          <a:endParaRPr lang="en-GB" dirty="0"/>
        </a:p>
      </dgm:t>
    </dgm:pt>
    <dgm:pt modelId="{50ACAB36-A776-434B-941C-547AA0B5E366}" type="parTrans" cxnId="{AC80C9FC-7A1A-4872-87D8-042889A0700C}">
      <dgm:prSet/>
      <dgm:spPr/>
      <dgm:t>
        <a:bodyPr/>
        <a:lstStyle/>
        <a:p>
          <a:endParaRPr lang="en-GB"/>
        </a:p>
      </dgm:t>
    </dgm:pt>
    <dgm:pt modelId="{440ACCC5-CBF7-4B10-8112-0EBBC427EEFD}" type="sibTrans" cxnId="{AC80C9FC-7A1A-4872-87D8-042889A0700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913FBD84-5627-44BB-86A9-F484AAA1DCFD}" type="pres">
      <dgm:prSet presAssocID="{3E7A63C2-DDA3-4EFF-81E8-B8C0A2F2F46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5BA229-3668-432B-A897-FAA81E551F30}" type="pres">
      <dgm:prSet presAssocID="{795393CF-31CD-408E-B0A1-6D94DBF75D0A}" presName="centerShape" presStyleLbl="node0" presStyleIdx="0" presStyleCnt="1"/>
      <dgm:spPr/>
      <dgm:t>
        <a:bodyPr/>
        <a:lstStyle/>
        <a:p>
          <a:endParaRPr lang="en-GB"/>
        </a:p>
      </dgm:t>
    </dgm:pt>
    <dgm:pt modelId="{8B032D25-D203-421B-A5FD-D86F83F99613}" type="pres">
      <dgm:prSet presAssocID="{795C595A-E851-4906-9C6C-4E718E042E58}" presName="node" presStyleLbl="node1" presStyleIdx="0" presStyleCnt="2">
        <dgm:presLayoutVars>
          <dgm:bulletEnabled val="1"/>
        </dgm:presLayoutVars>
      </dgm:prSet>
      <dgm:spPr/>
    </dgm:pt>
    <dgm:pt modelId="{ECC6FE0C-19F8-4881-9640-8DC5C05C663C}" type="pres">
      <dgm:prSet presAssocID="{795C595A-E851-4906-9C6C-4E718E042E58}" presName="dummy" presStyleCnt="0"/>
      <dgm:spPr/>
    </dgm:pt>
    <dgm:pt modelId="{2F1FCFF0-587D-4FCE-9EEB-CE8B0E4FF362}" type="pres">
      <dgm:prSet presAssocID="{61E6EEF0-37F3-4979-A354-4305BEBE4A67}" presName="sibTrans" presStyleLbl="sibTrans2D1" presStyleIdx="0" presStyleCnt="2"/>
      <dgm:spPr/>
    </dgm:pt>
    <dgm:pt modelId="{AF980D1E-463F-4F34-9894-0603516B22C5}" type="pres">
      <dgm:prSet presAssocID="{2E87F4B3-A6A9-48BF-A9A7-3E220FB85C6E}" presName="node" presStyleLbl="node1" presStyleIdx="1" presStyleCnt="2">
        <dgm:presLayoutVars>
          <dgm:bulletEnabled val="1"/>
        </dgm:presLayoutVars>
      </dgm:prSet>
      <dgm:spPr/>
    </dgm:pt>
    <dgm:pt modelId="{BC5E6A20-C4F3-43F7-9963-A90ADFCD825F}" type="pres">
      <dgm:prSet presAssocID="{2E87F4B3-A6A9-48BF-A9A7-3E220FB85C6E}" presName="dummy" presStyleCnt="0"/>
      <dgm:spPr/>
    </dgm:pt>
    <dgm:pt modelId="{B2EE812F-D099-49B4-A76F-9C7D80A868FC}" type="pres">
      <dgm:prSet presAssocID="{440ACCC5-CBF7-4B10-8112-0EBBC427EEFD}" presName="sibTrans" presStyleLbl="sibTrans2D1" presStyleIdx="1" presStyleCnt="2"/>
      <dgm:spPr/>
    </dgm:pt>
  </dgm:ptLst>
  <dgm:cxnLst>
    <dgm:cxn modelId="{AC80C9FC-7A1A-4872-87D8-042889A0700C}" srcId="{795393CF-31CD-408E-B0A1-6D94DBF75D0A}" destId="{2E87F4B3-A6A9-48BF-A9A7-3E220FB85C6E}" srcOrd="1" destOrd="0" parTransId="{50ACAB36-A776-434B-941C-547AA0B5E366}" sibTransId="{440ACCC5-CBF7-4B10-8112-0EBBC427EEFD}"/>
    <dgm:cxn modelId="{DB20FA82-0B7C-4769-9A8F-869F8E710318}" type="presOf" srcId="{3E7A63C2-DDA3-4EFF-81E8-B8C0A2F2F461}" destId="{913FBD84-5627-44BB-86A9-F484AAA1DCFD}" srcOrd="0" destOrd="0" presId="urn:microsoft.com/office/officeart/2005/8/layout/radial6"/>
    <dgm:cxn modelId="{5ED3B924-D761-4924-93B6-9ED8542C67DA}" srcId="{795393CF-31CD-408E-B0A1-6D94DBF75D0A}" destId="{795C595A-E851-4906-9C6C-4E718E042E58}" srcOrd="0" destOrd="0" parTransId="{BACDA748-C38A-4574-AC26-30D1E7147ECF}" sibTransId="{61E6EEF0-37F3-4979-A354-4305BEBE4A67}"/>
    <dgm:cxn modelId="{055059B0-C7C0-46DF-9FF3-0A22760CA223}" type="presOf" srcId="{2E87F4B3-A6A9-48BF-A9A7-3E220FB85C6E}" destId="{AF980D1E-463F-4F34-9894-0603516B22C5}" srcOrd="0" destOrd="0" presId="urn:microsoft.com/office/officeart/2005/8/layout/radial6"/>
    <dgm:cxn modelId="{82CF6F42-3185-43DE-B548-A54D197BC81D}" srcId="{3E7A63C2-DDA3-4EFF-81E8-B8C0A2F2F461}" destId="{795393CF-31CD-408E-B0A1-6D94DBF75D0A}" srcOrd="0" destOrd="0" parTransId="{AFA1D109-EF8B-4D9B-AC1B-E5543B1F330D}" sibTransId="{5DAC3152-2F6C-42E7-AC7A-80ACD4655016}"/>
    <dgm:cxn modelId="{DDBA0999-F409-4D94-8B3C-2DD0B462FA83}" type="presOf" srcId="{795C595A-E851-4906-9C6C-4E718E042E58}" destId="{8B032D25-D203-421B-A5FD-D86F83F99613}" srcOrd="0" destOrd="0" presId="urn:microsoft.com/office/officeart/2005/8/layout/radial6"/>
    <dgm:cxn modelId="{CF7C3099-1F60-4EB6-9108-6E265CE533E5}" type="presOf" srcId="{61E6EEF0-37F3-4979-A354-4305BEBE4A67}" destId="{2F1FCFF0-587D-4FCE-9EEB-CE8B0E4FF362}" srcOrd="0" destOrd="0" presId="urn:microsoft.com/office/officeart/2005/8/layout/radial6"/>
    <dgm:cxn modelId="{97D8D43A-4AD3-4B01-B8E5-C53023378A29}" type="presOf" srcId="{440ACCC5-CBF7-4B10-8112-0EBBC427EEFD}" destId="{B2EE812F-D099-49B4-A76F-9C7D80A868FC}" srcOrd="0" destOrd="0" presId="urn:microsoft.com/office/officeart/2005/8/layout/radial6"/>
    <dgm:cxn modelId="{2F8F5487-BB28-4971-8BCD-25D52B9A699A}" type="presOf" srcId="{795393CF-31CD-408E-B0A1-6D94DBF75D0A}" destId="{435BA229-3668-432B-A897-FAA81E551F30}" srcOrd="0" destOrd="0" presId="urn:microsoft.com/office/officeart/2005/8/layout/radial6"/>
    <dgm:cxn modelId="{161EB7AA-20BF-4BD3-8BCC-4E2C2887E5A6}" type="presParOf" srcId="{913FBD84-5627-44BB-86A9-F484AAA1DCFD}" destId="{435BA229-3668-432B-A897-FAA81E551F30}" srcOrd="0" destOrd="0" presId="urn:microsoft.com/office/officeart/2005/8/layout/radial6"/>
    <dgm:cxn modelId="{0D963F9F-C802-4B30-838C-CD5CB86C850D}" type="presParOf" srcId="{913FBD84-5627-44BB-86A9-F484AAA1DCFD}" destId="{8B032D25-D203-421B-A5FD-D86F83F99613}" srcOrd="1" destOrd="0" presId="urn:microsoft.com/office/officeart/2005/8/layout/radial6"/>
    <dgm:cxn modelId="{24CD582D-7751-4933-8B11-FF5D32FD5CCF}" type="presParOf" srcId="{913FBD84-5627-44BB-86A9-F484AAA1DCFD}" destId="{ECC6FE0C-19F8-4881-9640-8DC5C05C663C}" srcOrd="2" destOrd="0" presId="urn:microsoft.com/office/officeart/2005/8/layout/radial6"/>
    <dgm:cxn modelId="{1D3C5194-D9A4-479C-988E-C62D1668FD56}" type="presParOf" srcId="{913FBD84-5627-44BB-86A9-F484AAA1DCFD}" destId="{2F1FCFF0-587D-4FCE-9EEB-CE8B0E4FF362}" srcOrd="3" destOrd="0" presId="urn:microsoft.com/office/officeart/2005/8/layout/radial6"/>
    <dgm:cxn modelId="{A8C506F4-29E5-4D15-9092-A48174241EAC}" type="presParOf" srcId="{913FBD84-5627-44BB-86A9-F484AAA1DCFD}" destId="{AF980D1E-463F-4F34-9894-0603516B22C5}" srcOrd="4" destOrd="0" presId="urn:microsoft.com/office/officeart/2005/8/layout/radial6"/>
    <dgm:cxn modelId="{5A9204FA-A2AF-4D7B-9EDE-8E75C557B5E7}" type="presParOf" srcId="{913FBD84-5627-44BB-86A9-F484AAA1DCFD}" destId="{BC5E6A20-C4F3-43F7-9963-A90ADFCD825F}" srcOrd="5" destOrd="0" presId="urn:microsoft.com/office/officeart/2005/8/layout/radial6"/>
    <dgm:cxn modelId="{5A817DF5-1571-4CFE-944D-21F4C5D019CE}" type="presParOf" srcId="{913FBD84-5627-44BB-86A9-F484AAA1DCFD}" destId="{B2EE812F-D099-49B4-A76F-9C7D80A868FC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434F80D5-7EC6-4414-AD1B-CA15763DD69C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Ancient</a:t>
          </a:r>
        </a:p>
        <a:p>
          <a:r>
            <a:rPr lang="en-GB" dirty="0" smtClean="0"/>
            <a:t>History</a:t>
          </a:r>
          <a:endParaRPr lang="en-GB" dirty="0"/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English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4FB001FB-7FC5-437E-9478-68A2D40089B2}" type="presOf" srcId="{23465A75-A111-41BC-9199-F98ED38A06BD}" destId="{649E5BCD-33C4-47DF-AE6C-8CF52AEA7DD7}" srcOrd="0" destOrd="0" presId="urn:microsoft.com/office/officeart/2005/8/layout/arrow5"/>
    <dgm:cxn modelId="{4AA078A4-65F1-40E7-8141-11A2DFFEC682}" type="presOf" srcId="{71CE60EA-4019-4088-9387-84B79D88E92A}" destId="{190F341C-1E36-4BED-BCEF-D76056689C89}" srcOrd="0" destOrd="0" presId="urn:microsoft.com/office/officeart/2005/8/layout/arrow5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7D8FBFD8-F97E-4FC1-8E21-A24817A6E105}" type="presOf" srcId="{9E5E250C-887E-4025-B19F-3B0A8B217E9F}" destId="{B5F63A9A-5A9E-45E1-B444-1EF60BD3E553}" srcOrd="0" destOrd="0" presId="urn:microsoft.com/office/officeart/2005/8/layout/arrow5"/>
    <dgm:cxn modelId="{CC9687CA-A2F5-47D7-B16D-897A0F7330C5}" type="presParOf" srcId="{B5F63A9A-5A9E-45E1-B444-1EF60BD3E553}" destId="{649E5BCD-33C4-47DF-AE6C-8CF52AEA7DD7}" srcOrd="0" destOrd="0" presId="urn:microsoft.com/office/officeart/2005/8/layout/arrow5"/>
    <dgm:cxn modelId="{FB18A4D5-114D-49A8-B484-0B60C8FD1F99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8E8766F6-8787-4CAD-948A-4E65D4922FA1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E41E22B4-8558-49B1-921C-C4BF6ED56115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5E250C-887E-4025-B19F-3B0A8B217E9F}" type="doc">
      <dgm:prSet loTypeId="urn:microsoft.com/office/officeart/2005/8/layout/arrow5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65A75-A111-41BC-9199-F98ED38A06BD}">
      <dgm:prSet phldrT="[Text]"/>
      <dgm:spPr/>
      <dgm:t>
        <a:bodyPr/>
        <a:lstStyle/>
        <a:p>
          <a:r>
            <a:rPr lang="en-GB" dirty="0" smtClean="0"/>
            <a:t>Sports</a:t>
          </a:r>
        </a:p>
        <a:p>
          <a:r>
            <a:rPr lang="en-GB" dirty="0" smtClean="0"/>
            <a:t>Science</a:t>
          </a:r>
          <a:endParaRPr lang="en-GB" dirty="0"/>
        </a:p>
      </dgm:t>
    </dgm:pt>
    <dgm:pt modelId="{74880FBD-C24B-4837-9F91-DD696D7AD343}" type="parTrans" cxnId="{8974A5B6-91F8-48F4-847B-E88070AA092A}">
      <dgm:prSet/>
      <dgm:spPr/>
      <dgm:t>
        <a:bodyPr/>
        <a:lstStyle/>
        <a:p>
          <a:endParaRPr lang="en-GB"/>
        </a:p>
      </dgm:t>
    </dgm:pt>
    <dgm:pt modelId="{6D2913B1-C5B6-42AD-A491-D5213781CEEC}" type="sibTrans" cxnId="{8974A5B6-91F8-48F4-847B-E88070AA092A}">
      <dgm:prSet/>
      <dgm:spPr/>
      <dgm:t>
        <a:bodyPr/>
        <a:lstStyle/>
        <a:p>
          <a:endParaRPr lang="en-GB"/>
        </a:p>
      </dgm:t>
    </dgm:pt>
    <dgm:pt modelId="{71CE60EA-4019-4088-9387-84B79D88E92A}">
      <dgm:prSet phldrT="[Text]"/>
      <dgm:spPr/>
      <dgm:t>
        <a:bodyPr/>
        <a:lstStyle/>
        <a:p>
          <a:r>
            <a:rPr lang="en-GB" dirty="0" smtClean="0"/>
            <a:t>Biology</a:t>
          </a:r>
          <a:endParaRPr lang="en-GB" dirty="0"/>
        </a:p>
      </dgm:t>
    </dgm:pt>
    <dgm:pt modelId="{DC8E9984-A383-458A-BEE7-6B30662ADF26}" type="parTrans" cxnId="{4EF8ECF3-CF58-43C6-90DD-504A61917B56}">
      <dgm:prSet/>
      <dgm:spPr/>
      <dgm:t>
        <a:bodyPr/>
        <a:lstStyle/>
        <a:p>
          <a:endParaRPr lang="en-GB"/>
        </a:p>
      </dgm:t>
    </dgm:pt>
    <dgm:pt modelId="{6A4F6815-1ECC-4308-A665-4D0D765D8179}" type="sibTrans" cxnId="{4EF8ECF3-CF58-43C6-90DD-504A61917B56}">
      <dgm:prSet/>
      <dgm:spPr/>
      <dgm:t>
        <a:bodyPr/>
        <a:lstStyle/>
        <a:p>
          <a:endParaRPr lang="en-GB"/>
        </a:p>
      </dgm:t>
    </dgm:pt>
    <dgm:pt modelId="{B5F63A9A-5A9E-45E1-B444-1EF60BD3E553}" type="pres">
      <dgm:prSet presAssocID="{9E5E250C-887E-4025-B19F-3B0A8B217E9F}" presName="diagram" presStyleCnt="0">
        <dgm:presLayoutVars>
          <dgm:dir/>
          <dgm:resizeHandles val="exact"/>
        </dgm:presLayoutVars>
      </dgm:prSet>
      <dgm:spPr/>
    </dgm:pt>
    <dgm:pt modelId="{649E5BCD-33C4-47DF-AE6C-8CF52AEA7DD7}" type="pres">
      <dgm:prSet presAssocID="{23465A75-A111-41BC-9199-F98ED38A06BD}" presName="arrow" presStyleLbl="node1" presStyleIdx="0" presStyleCnt="2">
        <dgm:presLayoutVars>
          <dgm:bulletEnabled val="1"/>
        </dgm:presLayoutVars>
      </dgm:prSet>
      <dgm:spPr/>
    </dgm:pt>
    <dgm:pt modelId="{190F341C-1E36-4BED-BCEF-D76056689C89}" type="pres">
      <dgm:prSet presAssocID="{71CE60EA-4019-4088-9387-84B79D88E92A}" presName="arrow" presStyleLbl="node1" presStyleIdx="1" presStyleCnt="2" custRadScaleRad="99478" custRadScaleInc="-23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74A5B6-91F8-48F4-847B-E88070AA092A}" srcId="{9E5E250C-887E-4025-B19F-3B0A8B217E9F}" destId="{23465A75-A111-41BC-9199-F98ED38A06BD}" srcOrd="0" destOrd="0" parTransId="{74880FBD-C24B-4837-9F91-DD696D7AD343}" sibTransId="{6D2913B1-C5B6-42AD-A491-D5213781CEEC}"/>
    <dgm:cxn modelId="{FDA75C91-DB9F-49FD-B04C-6669686450CC}" type="presOf" srcId="{71CE60EA-4019-4088-9387-84B79D88E92A}" destId="{190F341C-1E36-4BED-BCEF-D76056689C89}" srcOrd="0" destOrd="0" presId="urn:microsoft.com/office/officeart/2005/8/layout/arrow5"/>
    <dgm:cxn modelId="{4EF8ECF3-CF58-43C6-90DD-504A61917B56}" srcId="{9E5E250C-887E-4025-B19F-3B0A8B217E9F}" destId="{71CE60EA-4019-4088-9387-84B79D88E92A}" srcOrd="1" destOrd="0" parTransId="{DC8E9984-A383-458A-BEE7-6B30662ADF26}" sibTransId="{6A4F6815-1ECC-4308-A665-4D0D765D8179}"/>
    <dgm:cxn modelId="{91DD42F5-861E-4FD4-8D9F-A1667BDBAC52}" type="presOf" srcId="{23465A75-A111-41BC-9199-F98ED38A06BD}" destId="{649E5BCD-33C4-47DF-AE6C-8CF52AEA7DD7}" srcOrd="0" destOrd="0" presId="urn:microsoft.com/office/officeart/2005/8/layout/arrow5"/>
    <dgm:cxn modelId="{D524A282-AB32-41BB-924F-6693336B8EA4}" type="presOf" srcId="{9E5E250C-887E-4025-B19F-3B0A8B217E9F}" destId="{B5F63A9A-5A9E-45E1-B444-1EF60BD3E553}" srcOrd="0" destOrd="0" presId="urn:microsoft.com/office/officeart/2005/8/layout/arrow5"/>
    <dgm:cxn modelId="{9C7AEFD0-A9EB-4864-9541-DD16372F1CE0}" type="presParOf" srcId="{B5F63A9A-5A9E-45E1-B444-1EF60BD3E553}" destId="{649E5BCD-33C4-47DF-AE6C-8CF52AEA7DD7}" srcOrd="0" destOrd="0" presId="urn:microsoft.com/office/officeart/2005/8/layout/arrow5"/>
    <dgm:cxn modelId="{881FC5C9-12B8-45C2-9BC2-073F6ADDD93B}" type="presParOf" srcId="{B5F63A9A-5A9E-45E1-B444-1EF60BD3E553}" destId="{190F341C-1E36-4BED-BCEF-D76056689C8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734AAD-92DB-46D4-AD0F-23C37F8D684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F7CFF8-B126-45BC-8C84-2D9AC48BD9B2}" type="pres">
      <dgm:prSet presAssocID="{C4734AAD-92DB-46D4-AD0F-23C37F8D684A}" presName="diagram" presStyleCnt="0">
        <dgm:presLayoutVars>
          <dgm:dir/>
          <dgm:resizeHandles val="exact"/>
        </dgm:presLayoutVars>
      </dgm:prSet>
      <dgm:spPr/>
    </dgm:pt>
  </dgm:ptLst>
  <dgm:cxnLst>
    <dgm:cxn modelId="{3C54C91D-4146-4907-9D36-08582EC0C2B2}" type="presOf" srcId="{C4734AAD-92DB-46D4-AD0F-23C37F8D684A}" destId="{6BF7CFF8-B126-45BC-8C84-2D9AC48BD9B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FAECCB-1838-4A28-9233-97E861860AE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6B011958-0A37-403F-8FCB-504A5D6229F3}" type="pres">
      <dgm:prSet presAssocID="{FCFAECCB-1838-4A28-9233-97E861860AE2}" presName="diagram" presStyleCnt="0">
        <dgm:presLayoutVars>
          <dgm:dir/>
          <dgm:resizeHandles val="exact"/>
        </dgm:presLayoutVars>
      </dgm:prSet>
      <dgm:spPr/>
    </dgm:pt>
  </dgm:ptLst>
  <dgm:cxnLst>
    <dgm:cxn modelId="{01B245E1-E235-4836-B8EF-7DE6F60FD9B2}" type="presOf" srcId="{FCFAECCB-1838-4A28-9233-97E861860AE2}" destId="{6B011958-0A37-403F-8FCB-504A5D6229F3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Mechanical Engineering</a:t>
          </a:r>
          <a:endParaRPr lang="en-GB" sz="3700" kern="1200" dirty="0"/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Mathematics</a:t>
          </a:r>
          <a:endParaRPr lang="en-GB" sz="37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Computer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Science</a:t>
          </a:r>
          <a:endParaRPr lang="en-GB" sz="4000" kern="1200" dirty="0"/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ICT</a:t>
          </a:r>
          <a:endParaRPr lang="en-GB" sz="40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Physics and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Astronomy</a:t>
          </a:r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Mathematics</a:t>
          </a:r>
          <a:endParaRPr lang="en-GB" sz="37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B.Ed. (Primary)</a:t>
          </a:r>
          <a:endParaRPr lang="en-GB" sz="4000" kern="1200" dirty="0"/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Business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Education</a:t>
          </a:r>
          <a:endParaRPr lang="en-GB" sz="40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Politics and Sociology</a:t>
          </a:r>
          <a:endParaRPr lang="en-GB" sz="4100" kern="1200" dirty="0"/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  <a:sp3d extrusionH="28000" prstMaterial="matte"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Food Technology</a:t>
          </a:r>
          <a:endParaRPr lang="en-GB" sz="41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E812F-D099-49B4-A76F-9C7D80A868FC}">
      <dsp:nvSpPr>
        <dsp:cNvPr id="0" name=""/>
        <dsp:cNvSpPr/>
      </dsp:nvSpPr>
      <dsp:spPr>
        <a:xfrm>
          <a:off x="1775508" y="693416"/>
          <a:ext cx="4621383" cy="4621383"/>
        </a:xfrm>
        <a:prstGeom prst="blockArc">
          <a:avLst>
            <a:gd name="adj1" fmla="val 5400000"/>
            <a:gd name="adj2" fmla="val 16200000"/>
            <a:gd name="adj3" fmla="val 4639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FCFF0-587D-4FCE-9EEB-CE8B0E4FF362}">
      <dsp:nvSpPr>
        <dsp:cNvPr id="0" name=""/>
        <dsp:cNvSpPr/>
      </dsp:nvSpPr>
      <dsp:spPr>
        <a:xfrm>
          <a:off x="1775508" y="693416"/>
          <a:ext cx="4621383" cy="4621383"/>
        </a:xfrm>
        <a:prstGeom prst="blockArc">
          <a:avLst>
            <a:gd name="adj1" fmla="val 16200000"/>
            <a:gd name="adj2" fmla="val 5400000"/>
            <a:gd name="adj3" fmla="val 4639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BA229-3668-432B-A897-FAA81E551F30}">
      <dsp:nvSpPr>
        <dsp:cNvPr id="0" name=""/>
        <dsp:cNvSpPr/>
      </dsp:nvSpPr>
      <dsp:spPr>
        <a:xfrm>
          <a:off x="3022750" y="1940658"/>
          <a:ext cx="2126899" cy="212689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Qualified Teacher</a:t>
          </a:r>
          <a:endParaRPr lang="en-GB" sz="2700" kern="1200" dirty="0"/>
        </a:p>
      </dsp:txBody>
      <dsp:txXfrm>
        <a:off x="3022750" y="1940658"/>
        <a:ext cx="2126899" cy="2126899"/>
      </dsp:txXfrm>
    </dsp:sp>
    <dsp:sp modelId="{8B032D25-D203-421B-A5FD-D86F83F99613}">
      <dsp:nvSpPr>
        <dsp:cNvPr id="0" name=""/>
        <dsp:cNvSpPr/>
      </dsp:nvSpPr>
      <dsp:spPr>
        <a:xfrm>
          <a:off x="3341785" y="2599"/>
          <a:ext cx="1488829" cy="1488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British Sign Language</a:t>
          </a:r>
          <a:endParaRPr lang="en-GB" sz="1500" kern="1200" dirty="0"/>
        </a:p>
      </dsp:txBody>
      <dsp:txXfrm>
        <a:off x="3341785" y="2599"/>
        <a:ext cx="1488829" cy="1488829"/>
      </dsp:txXfrm>
    </dsp:sp>
    <dsp:sp modelId="{AF980D1E-463F-4F34-9894-0603516B22C5}">
      <dsp:nvSpPr>
        <dsp:cNvPr id="0" name=""/>
        <dsp:cNvSpPr/>
      </dsp:nvSpPr>
      <dsp:spPr>
        <a:xfrm>
          <a:off x="3341785" y="4516787"/>
          <a:ext cx="1488829" cy="1488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Design and Technology</a:t>
          </a:r>
          <a:endParaRPr lang="en-GB" sz="1500" kern="1200" dirty="0"/>
        </a:p>
      </dsp:txBody>
      <dsp:txXfrm>
        <a:off x="3341785" y="4516787"/>
        <a:ext cx="1488829" cy="14888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Ancient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History</a:t>
          </a:r>
          <a:endParaRPr lang="en-GB" sz="4000" kern="1200" dirty="0"/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English</a:t>
          </a:r>
          <a:endParaRPr lang="en-GB" sz="40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E5BCD-33C4-47DF-AE6C-8CF52AEA7DD7}">
      <dsp:nvSpPr>
        <dsp:cNvPr id="0" name=""/>
        <dsp:cNvSpPr/>
      </dsp:nvSpPr>
      <dsp:spPr>
        <a:xfrm rot="16200000">
          <a:off x="440" y="584502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Sports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Science</a:t>
          </a:r>
          <a:endParaRPr lang="en-GB" sz="4000" kern="1200" dirty="0"/>
        </a:p>
      </dsp:txBody>
      <dsp:txXfrm rot="16200000">
        <a:off x="440" y="584502"/>
        <a:ext cx="3871555" cy="3871555"/>
      </dsp:txXfrm>
    </dsp:sp>
    <dsp:sp modelId="{190F341C-1E36-4BED-BCEF-D76056689C89}">
      <dsp:nvSpPr>
        <dsp:cNvPr id="0" name=""/>
        <dsp:cNvSpPr/>
      </dsp:nvSpPr>
      <dsp:spPr>
        <a:xfrm rot="5400000">
          <a:off x="4104459" y="432048"/>
          <a:ext cx="3871555" cy="387155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Biology</a:t>
          </a:r>
          <a:endParaRPr lang="en-GB" sz="4000" kern="1200" dirty="0"/>
        </a:p>
      </dsp:txBody>
      <dsp:txXfrm rot="5400000">
        <a:off x="4104459" y="432048"/>
        <a:ext cx="3871555" cy="38715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4757-FA68-4AB9-859F-CC15217838BA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FE23E-FF6E-4A1C-BFC0-3BB5946659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E23E-FF6E-4A1C-BFC0-3BB5946659B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E23E-FF6E-4A1C-BFC0-3BB5946659B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 wish I</a:t>
            </a:r>
            <a:r>
              <a:rPr lang="en-GB" baseline="0" dirty="0" smtClean="0"/>
              <a:t> could attend the presentation by Hugh and Helen next door – who from their abstract appear to be presenting the notion that in depth subject knowledge should be a pre-</a:t>
            </a:r>
            <a:r>
              <a:rPr lang="en-GB" baseline="0" dirty="0" err="1" smtClean="0"/>
              <a:t>requiste</a:t>
            </a:r>
            <a:r>
              <a:rPr lang="en-GB" baseline="0" dirty="0" smtClean="0"/>
              <a:t>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Note my perspective... Non subject related degree – what is a subject related degree?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E23E-FF6E-4A1C-BFC0-3BB5946659B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E23E-FF6E-4A1C-BFC0-3BB5946659B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E23E-FF6E-4A1C-BFC0-3BB5946659B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E23E-FF6E-4A1C-BFC0-3BB5946659B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209EB8-4BC9-48A9-8878-4ADAC2C2C651}" type="datetimeFigureOut">
              <a:rPr lang="en-US" smtClean="0"/>
              <a:pPr/>
              <a:t>1/12/2011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8D2FAB-61C2-4AB6-AF67-F329AFCEFCE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9"/>
            <a:ext cx="8886828" cy="237626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Subject Knowledge; </a:t>
            </a:r>
            <a:br>
              <a:rPr lang="en-GB" sz="4800" dirty="0" smtClean="0"/>
            </a:br>
            <a:r>
              <a:rPr lang="en-GB" sz="3600" i="1" dirty="0" smtClean="0"/>
              <a:t>Assessing the Ability of Effective Delivery</a:t>
            </a:r>
            <a:r>
              <a:rPr lang="en-GB" sz="4800" i="1" dirty="0" smtClean="0"/>
              <a:t/>
            </a:r>
            <a:br>
              <a:rPr lang="en-GB" sz="4800" i="1" dirty="0" smtClean="0"/>
            </a:br>
            <a:endParaRPr lang="en-GB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284984"/>
            <a:ext cx="7854696" cy="2110930"/>
          </a:xfrm>
        </p:spPr>
        <p:txBody>
          <a:bodyPr>
            <a:normAutofit fontScale="55000" lnSpcReduction="20000"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Nature and Purpose of </a:t>
            </a:r>
          </a:p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Subject Knowledge in Initial Teacher Education </a:t>
            </a:r>
          </a:p>
          <a:p>
            <a:endParaRPr lang="en-GB" sz="2900" dirty="0" smtClean="0">
              <a:latin typeface="Arial" pitchFamily="34" charset="0"/>
              <a:cs typeface="Arial" pitchFamily="34" charset="0"/>
            </a:endParaRPr>
          </a:p>
          <a:p>
            <a:endParaRPr lang="en-GB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900" dirty="0" smtClean="0">
                <a:latin typeface="Arial" pitchFamily="34" charset="0"/>
                <a:cs typeface="Arial" pitchFamily="34" charset="0"/>
              </a:rPr>
              <a:t>A Teacher Education Advancement Network Seminar </a:t>
            </a:r>
            <a:r>
              <a:rPr lang="en-GB" sz="2900" b="1" dirty="0" smtClean="0">
                <a:latin typeface="Arial" pitchFamily="34" charset="0"/>
                <a:cs typeface="Arial" pitchFamily="34" charset="0"/>
              </a:rPr>
              <a:t>  </a:t>
            </a:r>
          </a:p>
          <a:p>
            <a:r>
              <a:rPr lang="en-GB" sz="29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900" b="1" dirty="0" smtClean="0">
                <a:latin typeface="Arial" pitchFamily="34" charset="0"/>
                <a:cs typeface="Arial" pitchFamily="34" charset="0"/>
              </a:rPr>
              <a:t>Friday, January 14</a:t>
            </a:r>
            <a:r>
              <a:rPr lang="en-GB" sz="29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900" b="1" dirty="0" smtClean="0">
                <a:latin typeface="Arial" pitchFamily="34" charset="0"/>
                <a:cs typeface="Arial" pitchFamily="34" charset="0"/>
              </a:rPr>
              <a:t> 2011</a:t>
            </a:r>
          </a:p>
          <a:p>
            <a:r>
              <a:rPr lang="en-GB" sz="2900" dirty="0" smtClean="0">
                <a:latin typeface="Arial" pitchFamily="34" charset="0"/>
                <a:cs typeface="Arial" pitchFamily="34" charset="0"/>
              </a:rPr>
              <a:t> University of Cumbria, Lancaster Campus</a:t>
            </a:r>
          </a:p>
          <a:p>
            <a:endParaRPr lang="en-GB" dirty="0" smtClean="0"/>
          </a:p>
        </p:txBody>
      </p:sp>
      <p:pic>
        <p:nvPicPr>
          <p:cNvPr id="9" name="Picture 2" descr="http://upload.wikimedia.org/wikipedia/en/5/52/Edge_Hill_University_logo.png"/>
          <p:cNvPicPr>
            <a:picLocks noChangeAspect="1" noChangeArrowheads="1"/>
          </p:cNvPicPr>
          <p:nvPr/>
        </p:nvPicPr>
        <p:blipFill>
          <a:blip r:embed="rId3" cstate="print"/>
          <a:srcRect l="-2700" t="11811" r="2700" b="11811"/>
          <a:stretch>
            <a:fillRect/>
          </a:stretch>
        </p:blipFill>
        <p:spPr bwMode="auto">
          <a:xfrm>
            <a:off x="7000892" y="5500702"/>
            <a:ext cx="1773761" cy="92869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395536" y="849784"/>
          <a:ext cx="8172400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/>
          <a:srcRect l="63638" t="49705" r="24348" b="33957"/>
          <a:stretch>
            <a:fillRect/>
          </a:stretch>
        </p:blipFill>
        <p:spPr bwMode="auto">
          <a:xfrm>
            <a:off x="2195736" y="2132856"/>
            <a:ext cx="4608853" cy="352429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136" t="14709" r="17372" b="6239"/>
          <a:stretch>
            <a:fillRect/>
          </a:stretch>
        </p:blipFill>
        <p:spPr bwMode="auto">
          <a:xfrm>
            <a:off x="2483768" y="260648"/>
            <a:ext cx="6465539" cy="45265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9092" t="15256" r="17824" b="6004"/>
          <a:stretch>
            <a:fillRect/>
          </a:stretch>
        </p:blipFill>
        <p:spPr bwMode="auto">
          <a:xfrm>
            <a:off x="251520" y="2636912"/>
            <a:ext cx="5723360" cy="4017422"/>
          </a:xfrm>
          <a:prstGeom prst="rect">
            <a:avLst/>
          </a:prstGeom>
          <a:noFill/>
          <a:ln w="9525" algn="in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143000"/>
            <a:ext cx="8229600" cy="46754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http://upload.wikimedia.org/wikipedia/en/5/52/Edge_Hill_University_logo.png"/>
          <p:cNvPicPr>
            <a:picLocks noChangeAspect="1" noChangeArrowheads="1"/>
          </p:cNvPicPr>
          <p:nvPr/>
        </p:nvPicPr>
        <p:blipFill>
          <a:blip r:embed="rId3" cstate="print"/>
          <a:srcRect l="-2700" t="11811" r="2700" b="11811"/>
          <a:stretch>
            <a:fillRect/>
          </a:stretch>
        </p:blipFill>
        <p:spPr bwMode="auto">
          <a:xfrm>
            <a:off x="7072330" y="714356"/>
            <a:ext cx="1773761" cy="92869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Session </a:t>
            </a:r>
            <a:r>
              <a:rPr lang="en-GB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Three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1988840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i="1" dirty="0" smtClean="0">
                <a:latin typeface="Arial" pitchFamily="34" charset="0"/>
                <a:cs typeface="Arial" pitchFamily="34" charset="0"/>
              </a:rPr>
              <a:t>Given that a trainee teacher can, by one means or another, develop sound subject knowledge, the emergent question is...</a:t>
            </a:r>
          </a:p>
          <a:p>
            <a:endParaRPr lang="en-GB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How can one distinguish the ability of an individual to learn ‘subject knowledge’ compared to ones’ aptitude to deliver it? (In such a way that leads others to be able to assimilate and apply it to a given application).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Three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Workshop and discussion: </a:t>
            </a:r>
          </a:p>
          <a:p>
            <a:pPr>
              <a:buNone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Working in pairs discuss the implications and potential </a:t>
            </a: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difficulties of assessing the subject knowledge  of the </a:t>
            </a: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trainees outlined in the case studies. 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Alternatively discuss an experience of your own that you </a:t>
            </a: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are happy to share. </a:t>
            </a:r>
            <a:endParaRPr lang="en-GB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What next?</a:t>
            </a:r>
          </a:p>
          <a:p>
            <a:pPr>
              <a:buNone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Share findings, thoughts and views from this session </a:t>
            </a: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on the TEAN website. 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Review of classroom practitioners thoughts on how to </a:t>
            </a: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develop subject knowledge.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Consideration of the impact of the current review on </a:t>
            </a: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QTS standards (when it is published).</a:t>
            </a:r>
          </a:p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upload.wikimedia.org/wikipedia/en/5/52/Edge_Hill_University_logo.png"/>
          <p:cNvPicPr>
            <a:picLocks noChangeAspect="1" noChangeArrowheads="1"/>
          </p:cNvPicPr>
          <p:nvPr/>
        </p:nvPicPr>
        <p:blipFill>
          <a:blip r:embed="rId2" cstate="print"/>
          <a:srcRect l="-2700" t="11811" r="2700" b="11811"/>
          <a:stretch>
            <a:fillRect/>
          </a:stretch>
        </p:blipFill>
        <p:spPr bwMode="auto">
          <a:xfrm>
            <a:off x="7224730" y="866756"/>
            <a:ext cx="1773761" cy="92869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90872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Session </a:t>
            </a:r>
            <a:r>
              <a:rPr lang="en-GB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Four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4" name="Picture 2" descr="http://upload.wikimedia.org/wikipedia/en/5/52/Edge_Hill_University_logo.png"/>
          <p:cNvPicPr>
            <a:picLocks noChangeAspect="1" noChangeArrowheads="1"/>
          </p:cNvPicPr>
          <p:nvPr/>
        </p:nvPicPr>
        <p:blipFill>
          <a:blip r:embed="rId3" cstate="print"/>
          <a:srcRect l="-2700" t="11811" r="2700" b="11811"/>
          <a:stretch>
            <a:fillRect/>
          </a:stretch>
        </p:blipFill>
        <p:spPr bwMode="auto">
          <a:xfrm>
            <a:off x="7072330" y="714356"/>
            <a:ext cx="1773761" cy="928694"/>
          </a:xfrm>
          <a:prstGeom prst="rect">
            <a:avLst/>
          </a:prstGeom>
          <a:noFill/>
        </p:spPr>
      </p:pic>
      <p:pic>
        <p:nvPicPr>
          <p:cNvPr id="7" name="Picture 6" descr="http://www.panoramio.com/photos/original/4095839.jpg"/>
          <p:cNvPicPr>
            <a:picLocks noChangeAspect="1" noChangeArrowheads="1"/>
          </p:cNvPicPr>
          <p:nvPr/>
        </p:nvPicPr>
        <p:blipFill>
          <a:blip r:embed="rId4" cstate="print"/>
          <a:srcRect t="23622" b="33071"/>
          <a:stretch>
            <a:fillRect/>
          </a:stretch>
        </p:blipFill>
        <p:spPr bwMode="auto">
          <a:xfrm>
            <a:off x="0" y="4797152"/>
            <a:ext cx="9144000" cy="28019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5" name="Rectangle 4"/>
          <p:cNvSpPr/>
          <p:nvPr/>
        </p:nvSpPr>
        <p:spPr>
          <a:xfrm>
            <a:off x="0" y="2204864"/>
            <a:ext cx="9144000" cy="4143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rgbClr val="85C2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Dawne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Bell </a:t>
            </a:r>
          </a:p>
          <a:p>
            <a:pPr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Senior Lecturer</a:t>
            </a:r>
          </a:p>
          <a:p>
            <a:pPr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Flexible PGCE Design and Technology Course Leader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i="1" u="sng" dirty="0" smtClean="0">
                <a:latin typeface="Arial" pitchFamily="34" charset="0"/>
                <a:cs typeface="Arial" pitchFamily="34" charset="0"/>
              </a:rPr>
              <a:t>belld@edgehill.ac.uk </a:t>
            </a:r>
          </a:p>
          <a:p>
            <a:pPr>
              <a:buNone/>
            </a:pPr>
            <a:endParaRPr lang="en-GB" sz="2400" i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71546"/>
            <a:ext cx="9144000" cy="4143380"/>
          </a:xfrm>
          <a:prstGeom prst="rect">
            <a:avLst/>
          </a:pr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rgbClr val="85C2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ttp://upload.wikimedia.org/wikipedia/en/5/52/Edge_Hill_University_logo.png"/>
          <p:cNvPicPr>
            <a:picLocks noChangeAspect="1" noChangeArrowheads="1"/>
          </p:cNvPicPr>
          <p:nvPr/>
        </p:nvPicPr>
        <p:blipFill>
          <a:blip r:embed="rId3" cstate="print"/>
          <a:srcRect l="-2700" t="11811" r="2700" b="11811"/>
          <a:stretch>
            <a:fillRect/>
          </a:stretch>
        </p:blipFill>
        <p:spPr bwMode="auto">
          <a:xfrm>
            <a:off x="7092280" y="764704"/>
            <a:ext cx="1773761" cy="928694"/>
          </a:xfrm>
          <a:prstGeom prst="rect">
            <a:avLst/>
          </a:prstGeom>
          <a:noFill/>
        </p:spPr>
      </p:pic>
      <p:pic>
        <p:nvPicPr>
          <p:cNvPr id="5" name="Picture 4" descr="http://www.panoramio.com/photos/original/4095839.jpg"/>
          <p:cNvPicPr>
            <a:picLocks noChangeAspect="1" noChangeArrowheads="1"/>
          </p:cNvPicPr>
          <p:nvPr/>
        </p:nvPicPr>
        <p:blipFill>
          <a:blip r:embed="rId4" cstate="print"/>
          <a:srcRect t="23622" b="33071"/>
          <a:stretch>
            <a:fillRect/>
          </a:stretch>
        </p:blipFill>
        <p:spPr bwMode="auto">
          <a:xfrm>
            <a:off x="0" y="4056063"/>
            <a:ext cx="9144000" cy="28019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workshop will be 60 minutes in duration. The session will be broken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down into four parts: </a:t>
            </a:r>
          </a:p>
          <a:p>
            <a:pPr>
              <a:buNone/>
            </a:pPr>
            <a:endParaRPr lang="en-GB" sz="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	Session One: 	Introduction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	Session Two:	Delegate workshop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	Session Three: 	Delegate workshop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	Session Four: 	What next? Discussion  and evaluation</a:t>
            </a:r>
          </a:p>
          <a:p>
            <a:pPr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 smtClean="0"/>
          </a:p>
          <a:p>
            <a:pPr>
              <a:buNone/>
            </a:pPr>
            <a:endParaRPr lang="en-GB" sz="1400" dirty="0" smtClean="0"/>
          </a:p>
          <a:p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About the workshop</a:t>
            </a:r>
            <a:endParaRPr lang="en-GB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Session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Introduction:</a:t>
            </a:r>
          </a:p>
          <a:p>
            <a:pPr>
              <a:buNone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My role is to steer the discussion to help ensure everyone has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opportunity to contribute and take something away with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them.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Higher Education Institutions (HEI’s) have a vital role to play in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assessing trainee teachers’ subject knowledge and their ability to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deliver this to learners. It is hoped that you will be able to gain a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deeper insight into your own thoughts on what you determine to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be ‘appropriate subject knowledge’ in the context of Initial </a:t>
            </a: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Teacher Education (ITE).  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73" y="764704"/>
            <a:ext cx="8629227" cy="4266444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6480720" cy="364362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unrise" dir="t"/>
          </a:scene3d>
          <a:sp3d extrusionH="76200" prstMaterial="translucentPowder">
            <a:bevelT w="203200" h="50800" prst="softRound"/>
            <a:extrusionClr>
              <a:schemeClr val="tx2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Session Two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 descr="http://upload.wikimedia.org/wikipedia/en/5/52/Edge_Hill_University_logo.png"/>
          <p:cNvPicPr>
            <a:picLocks noChangeAspect="1" noChangeArrowheads="1"/>
          </p:cNvPicPr>
          <p:nvPr/>
        </p:nvPicPr>
        <p:blipFill>
          <a:blip r:embed="rId3" cstate="print"/>
          <a:srcRect l="-2700" t="11811" r="2700" b="11811"/>
          <a:stretch>
            <a:fillRect/>
          </a:stretch>
        </p:blipFill>
        <p:spPr bwMode="auto">
          <a:xfrm>
            <a:off x="6876256" y="836712"/>
            <a:ext cx="1773761" cy="92869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5576" y="2132857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Delegate workshop: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What constitutes an appropriate (subject related)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degree?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does this subject knowledge relate to the subject, as defined by the National Curriculum (NC)? 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20" name="Picture 4" descr="http://www.photoshoptrail.com/tutorial/3d-jigsaw-puzzle-piece/3d-jigsaw-puzzle-pi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344" y="1359005"/>
            <a:ext cx="5904656" cy="54989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683568" y="1196752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55576" y="-663848"/>
          <a:ext cx="16798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-2124744" y="1700808"/>
          <a:ext cx="1391816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649E5BCD-33C4-47DF-AE6C-8CF52AEA7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190F341C-1E36-4BED-BCEF-D760566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13441</TotalTime>
  <Words>441</Words>
  <Application>Microsoft Office PowerPoint</Application>
  <PresentationFormat>On-screen Show (4:3)</PresentationFormat>
  <Paragraphs>117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Subject Knowledge;  Assessing the Ability of Effective Delivery </vt:lpstr>
      <vt:lpstr>About the workshop</vt:lpstr>
      <vt:lpstr>Session One</vt:lpstr>
      <vt:lpstr>Slide 4</vt:lpstr>
      <vt:lpstr>Session Two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Session Three</vt:lpstr>
      <vt:lpstr>Slide 18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TEAN 2010 “The Importance of Education”</dc:title>
  <dc:creator>Dawne</dc:creator>
  <cp:lastModifiedBy>Dawne Bell</cp:lastModifiedBy>
  <cp:revision>1116</cp:revision>
  <dcterms:created xsi:type="dcterms:W3CDTF">2010-04-22T16:07:08Z</dcterms:created>
  <dcterms:modified xsi:type="dcterms:W3CDTF">2011-01-12T23:19:59Z</dcterms:modified>
</cp:coreProperties>
</file>