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handoutMasterIdLst>
    <p:handoutMasterId r:id="rId24"/>
  </p:handoutMasterIdLst>
  <p:sldIdLst>
    <p:sldId id="256" r:id="rId2"/>
    <p:sldId id="257" r:id="rId3"/>
    <p:sldId id="265" r:id="rId4"/>
    <p:sldId id="277" r:id="rId5"/>
    <p:sldId id="258" r:id="rId6"/>
    <p:sldId id="259" r:id="rId7"/>
    <p:sldId id="260" r:id="rId8"/>
    <p:sldId id="261" r:id="rId9"/>
    <p:sldId id="272" r:id="rId10"/>
    <p:sldId id="273" r:id="rId11"/>
    <p:sldId id="274" r:id="rId12"/>
    <p:sldId id="275" r:id="rId13"/>
    <p:sldId id="276" r:id="rId14"/>
    <p:sldId id="262" r:id="rId15"/>
    <p:sldId id="263" r:id="rId16"/>
    <p:sldId id="264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ke\Research\SK%20Questionnai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ke\Research\SK%20Questionnair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ke\Research\SK%20Questionnai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Confidence at</a:t>
            </a:r>
            <a:r>
              <a:rPr lang="en-US" baseline="0"/>
              <a:t> the beginning of the course</a:t>
            </a:r>
            <a:endParaRPr lang="en-US"/>
          </a:p>
        </c:rich>
      </c:tx>
      <c:layout>
        <c:manualLayout>
          <c:xMode val="edge"/>
          <c:yMode val="edge"/>
          <c:x val="0.24076370781521184"/>
          <c:y val="3.9171573055241451E-2"/>
        </c:manualLayout>
      </c:layout>
    </c:title>
    <c:plotArea>
      <c:layout>
        <c:manualLayout>
          <c:layoutTarget val="inner"/>
          <c:xMode val="edge"/>
          <c:yMode val="edge"/>
          <c:x val="5.6069679991924103E-2"/>
          <c:y val="0.22953957701343908"/>
          <c:w val="0.72947758933979412"/>
          <c:h val="0.57796328435725453"/>
        </c:manualLayout>
      </c:layout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Number of students</c:v>
                </c:pt>
              </c:strCache>
            </c:strRef>
          </c:tx>
          <c:val>
            <c:numRef>
              <c:f>Sheet1!$B$3:$U$3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2</c:v>
                </c:pt>
                <c:pt idx="12">
                  <c:v>0</c:v>
                </c:pt>
                <c:pt idx="13">
                  <c:v>4</c:v>
                </c:pt>
                <c:pt idx="14">
                  <c:v>2</c:v>
                </c:pt>
                <c:pt idx="15">
                  <c:v>3</c:v>
                </c:pt>
                <c:pt idx="16">
                  <c:v>4</c:v>
                </c:pt>
                <c:pt idx="17">
                  <c:v>2</c:v>
                </c:pt>
                <c:pt idx="18">
                  <c:v>0</c:v>
                </c:pt>
                <c:pt idx="19">
                  <c:v>3</c:v>
                </c:pt>
              </c:numCache>
            </c:numRef>
          </c:val>
        </c:ser>
        <c:axId val="72338816"/>
        <c:axId val="74484352"/>
      </c:barChart>
      <c:catAx>
        <c:axId val="72338816"/>
        <c:scaling>
          <c:orientation val="minMax"/>
        </c:scaling>
        <c:axPos val="b"/>
        <c:tickLblPos val="nextTo"/>
        <c:crossAx val="74484352"/>
        <c:crosses val="autoZero"/>
        <c:auto val="1"/>
        <c:lblAlgn val="ctr"/>
        <c:lblOffset val="100"/>
      </c:catAx>
      <c:valAx>
        <c:axId val="74484352"/>
        <c:scaling>
          <c:orientation val="minMax"/>
          <c:max val="14"/>
        </c:scaling>
        <c:axPos val="l"/>
        <c:majorGridlines/>
        <c:numFmt formatCode="General" sourceLinked="1"/>
        <c:tickLblPos val="nextTo"/>
        <c:crossAx val="72338816"/>
        <c:crosses val="autoZero"/>
        <c:crossBetween val="between"/>
        <c:majorUnit val="2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Importance of SK development in schools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Sheet1!$A$7</c:f>
              <c:strCache>
                <c:ptCount val="1"/>
                <c:pt idx="0">
                  <c:v>Number of students</c:v>
                </c:pt>
              </c:strCache>
            </c:strRef>
          </c:tx>
          <c:val>
            <c:numRef>
              <c:f>Sheet1!$B$7:$U$7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2</c:v>
                </c:pt>
                <c:pt idx="17">
                  <c:v>5</c:v>
                </c:pt>
                <c:pt idx="18">
                  <c:v>1</c:v>
                </c:pt>
                <c:pt idx="19">
                  <c:v>13</c:v>
                </c:pt>
              </c:numCache>
            </c:numRef>
          </c:val>
        </c:ser>
        <c:axId val="62364288"/>
        <c:axId val="63855616"/>
      </c:barChart>
      <c:catAx>
        <c:axId val="62364288"/>
        <c:scaling>
          <c:orientation val="minMax"/>
        </c:scaling>
        <c:axPos val="b"/>
        <c:tickLblPos val="nextTo"/>
        <c:crossAx val="63855616"/>
        <c:crosses val="autoZero"/>
        <c:auto val="1"/>
        <c:lblAlgn val="ctr"/>
        <c:lblOffset val="100"/>
      </c:catAx>
      <c:valAx>
        <c:axId val="63855616"/>
        <c:scaling>
          <c:orientation val="minMax"/>
          <c:max val="14"/>
        </c:scaling>
        <c:axPos val="l"/>
        <c:majorGridlines/>
        <c:numFmt formatCode="General" sourceLinked="1"/>
        <c:tickLblPos val="nextTo"/>
        <c:crossAx val="623642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Perceived</a:t>
            </a:r>
            <a:r>
              <a:rPr lang="en-US" baseline="0"/>
              <a:t> i</a:t>
            </a:r>
            <a:r>
              <a:rPr lang="en-US"/>
              <a:t>mportance of SK development by mentors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Sheet1!$A$11</c:f>
              <c:strCache>
                <c:ptCount val="1"/>
                <c:pt idx="0">
                  <c:v>Number of students</c:v>
                </c:pt>
              </c:strCache>
            </c:strRef>
          </c:tx>
          <c:val>
            <c:numRef>
              <c:f>Sheet1!$B$11:$U$11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2</c:v>
                </c:pt>
                <c:pt idx="10">
                  <c:v>0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2</c:v>
                </c:pt>
                <c:pt idx="19">
                  <c:v>4</c:v>
                </c:pt>
              </c:numCache>
            </c:numRef>
          </c:val>
        </c:ser>
        <c:axId val="62325504"/>
        <c:axId val="62327808"/>
      </c:barChart>
      <c:catAx>
        <c:axId val="62325504"/>
        <c:scaling>
          <c:orientation val="minMax"/>
        </c:scaling>
        <c:axPos val="b"/>
        <c:tickLblPos val="nextTo"/>
        <c:crossAx val="62327808"/>
        <c:crosses val="autoZero"/>
        <c:auto val="1"/>
        <c:lblAlgn val="ctr"/>
        <c:lblOffset val="100"/>
      </c:catAx>
      <c:valAx>
        <c:axId val="62327808"/>
        <c:scaling>
          <c:orientation val="minMax"/>
          <c:max val="14"/>
        </c:scaling>
        <c:axPos val="l"/>
        <c:majorGridlines/>
        <c:numFmt formatCode="General" sourceLinked="1"/>
        <c:tickLblPos val="nextTo"/>
        <c:crossAx val="623255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A2878-7F01-40F3-A90C-90CA7FD6C1A3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6FEEA-2611-4DCC-9E28-D2BA6E4125B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956430-3C02-460B-B084-2AC6C68228F8}" type="datetimeFigureOut">
              <a:rPr lang="en-GB" smtClean="0"/>
              <a:pPr/>
              <a:t>13/01/2011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071A4A5-B6BD-4C97-B98C-474F19261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ff.ljmu.ac.uk/edcmmart" TargetMode="External"/><Relationship Id="rId2" Type="http://schemas.openxmlformats.org/officeDocument/2006/relationships/hyperlink" Target="mailto:m.c.martin@ljmu.ac.uk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348880"/>
            <a:ext cx="8892480" cy="1251570"/>
          </a:xfrm>
        </p:spPr>
        <p:txBody>
          <a:bodyPr>
            <a:noAutofit/>
          </a:bodyPr>
          <a:lstStyle/>
          <a:p>
            <a:r>
              <a:rPr lang="en-GB" sz="3400" dirty="0" smtClean="0"/>
              <a:t>Location of subject knowledge development: institutional, professional or personal</a:t>
            </a:r>
            <a:endParaRPr lang="en-GB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142" y="5301208"/>
            <a:ext cx="5002921" cy="108012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/>
              <a:t>Mike Martin</a:t>
            </a:r>
          </a:p>
          <a:p>
            <a:pPr algn="l"/>
            <a:r>
              <a:rPr lang="en-GB" sz="1800" dirty="0" smtClean="0"/>
              <a:t>Liverpool John </a:t>
            </a:r>
            <a:r>
              <a:rPr lang="en-GB" sz="1800" dirty="0" err="1" smtClean="0"/>
              <a:t>Moores</a:t>
            </a:r>
            <a:r>
              <a:rPr lang="en-GB" sz="1800" dirty="0" smtClean="0"/>
              <a:t> University</a:t>
            </a:r>
          </a:p>
          <a:p>
            <a:pPr algn="l"/>
            <a:r>
              <a:rPr lang="en-GB" sz="1800" dirty="0" smtClean="0"/>
              <a:t>m.c.martin@ljmu.ac.uk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Questionnaire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9632" y="1988840"/>
            <a:ext cx="66770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Confidence</a:t>
            </a:r>
            <a:endParaRPr lang="en-GB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609600" y="2119313"/>
          <a:ext cx="7924800" cy="2619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472514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Not at all confident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940152" y="472514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Very confident</a:t>
            </a:r>
            <a:endParaRPr lang="en-GB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Importance of subject knowledge</a:t>
            </a:r>
            <a:endParaRPr lang="en-GB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604838" y="2057400"/>
          <a:ext cx="79343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472514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Not at all important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940152" y="472514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Very important</a:t>
            </a:r>
            <a:endParaRPr lang="en-GB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</a:t>
            </a:r>
            <a:r>
              <a:rPr lang="en-GB" dirty="0" smtClean="0"/>
              <a:t>entors</a:t>
            </a:r>
            <a:endParaRPr lang="en-GB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600075" y="2057400"/>
          <a:ext cx="79438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472514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Not at all important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940152" y="472514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Very important</a:t>
            </a:r>
            <a:endParaRPr lang="en-GB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Relationships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86104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Institution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5085185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Professional context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242088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Individual</a:t>
            </a:r>
            <a:endParaRPr lang="en-GB" sz="3600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2051720" y="2996952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267744" y="3068960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4572000" y="3573016"/>
            <a:ext cx="158417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4355976" y="3645024"/>
            <a:ext cx="158417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2339752" y="4581128"/>
            <a:ext cx="158417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267744" y="4725144"/>
            <a:ext cx="158417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Ownership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Owned</a:t>
            </a:r>
            <a:r>
              <a:rPr lang="en-GB" dirty="0" smtClean="0"/>
              <a:t> </a:t>
            </a:r>
            <a:r>
              <a:rPr lang="en-GB" dirty="0" smtClean="0"/>
              <a:t>by institutions – knowledge static, content focused and uniform</a:t>
            </a:r>
          </a:p>
          <a:p>
            <a:r>
              <a:rPr lang="en-GB" dirty="0" smtClean="0"/>
              <a:t>Owned </a:t>
            </a:r>
            <a:r>
              <a:rPr lang="en-GB" dirty="0" smtClean="0"/>
              <a:t>by professionals – curriculum driven, delivery focused and diverse</a:t>
            </a:r>
          </a:p>
          <a:p>
            <a:r>
              <a:rPr lang="en-GB" dirty="0" smtClean="0"/>
              <a:t>Owned </a:t>
            </a:r>
            <a:r>
              <a:rPr lang="en-GB" dirty="0" smtClean="0"/>
              <a:t>by the individual – personalised, unique and diverse, non-uniform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of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institutions – learning with peers</a:t>
            </a:r>
          </a:p>
          <a:p>
            <a:r>
              <a:rPr lang="en-GB" dirty="0" smtClean="0"/>
              <a:t>In schools – learning with mentors, </a:t>
            </a:r>
            <a:r>
              <a:rPr lang="en-GB" dirty="0" smtClean="0"/>
              <a:t>technicians</a:t>
            </a:r>
          </a:p>
          <a:p>
            <a:r>
              <a:rPr lang="en-GB" dirty="0" smtClean="0"/>
              <a:t>Self-taught – OK for knowledge acquisition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question of </a:t>
            </a:r>
            <a:r>
              <a:rPr lang="en-GB" dirty="0" smtClean="0"/>
              <a:t>competence</a:t>
            </a:r>
          </a:p>
          <a:p>
            <a:r>
              <a:rPr lang="en-GB" dirty="0" smtClean="0"/>
              <a:t>What can be assessed?</a:t>
            </a:r>
          </a:p>
          <a:p>
            <a:r>
              <a:rPr lang="en-GB" dirty="0" smtClean="0"/>
              <a:t>Students work – annotated</a:t>
            </a:r>
          </a:p>
          <a:p>
            <a:r>
              <a:rPr lang="en-GB" dirty="0" smtClean="0"/>
              <a:t>Pupils work - annotated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Eportfolios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Used to capture a variety of media</a:t>
            </a:r>
          </a:p>
          <a:p>
            <a:r>
              <a:rPr lang="en-GB" dirty="0" smtClean="0"/>
              <a:t>Usually personal and ‘owned’ by the student</a:t>
            </a:r>
          </a:p>
          <a:p>
            <a:r>
              <a:rPr lang="en-GB" dirty="0" smtClean="0"/>
              <a:t>Storytelling – </a:t>
            </a:r>
            <a:r>
              <a:rPr lang="en-GB" dirty="0" smtClean="0"/>
              <a:t>H</a:t>
            </a:r>
            <a:r>
              <a:rPr lang="en-GB" dirty="0" smtClean="0"/>
              <a:t>elen </a:t>
            </a:r>
            <a:r>
              <a:rPr lang="en-GB" dirty="0" smtClean="0"/>
              <a:t>B</a:t>
            </a:r>
            <a:r>
              <a:rPr lang="en-GB" dirty="0" smtClean="0"/>
              <a:t>arrett </a:t>
            </a:r>
          </a:p>
          <a:p>
            <a:r>
              <a:rPr lang="en-GB" sz="2400" dirty="0" smtClean="0"/>
              <a:t>www. electronicportfolios.org</a:t>
            </a:r>
          </a:p>
          <a:p>
            <a:r>
              <a:rPr lang="en-GB" dirty="0" smtClean="0"/>
              <a:t>Annotation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Eportfolios for subject knowledge</a:t>
            </a:r>
            <a:endParaRPr lang="en-GB" dirty="0"/>
          </a:p>
        </p:txBody>
      </p:sp>
      <p:pic>
        <p:nvPicPr>
          <p:cNvPr id="4" name="Picture 3" descr="Y1SKP.JPG"/>
          <p:cNvPicPr>
            <a:picLocks noChangeAspect="1"/>
          </p:cNvPicPr>
          <p:nvPr/>
        </p:nvPicPr>
        <p:blipFill>
          <a:blip r:embed="rId2"/>
          <a:srcRect t="8400"/>
          <a:stretch>
            <a:fillRect/>
          </a:stretch>
        </p:blipFill>
        <p:spPr>
          <a:xfrm>
            <a:off x="179512" y="1484784"/>
            <a:ext cx="8572500" cy="6281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19256" cy="4625609"/>
          </a:xfrm>
        </p:spPr>
        <p:txBody>
          <a:bodyPr>
            <a:normAutofit/>
          </a:bodyPr>
          <a:lstStyle/>
          <a:p>
            <a:r>
              <a:rPr lang="en-GB" dirty="0" smtClean="0"/>
              <a:t>Uncomfortable with subject knowledge competencies – what students can’t do</a:t>
            </a:r>
          </a:p>
          <a:p>
            <a:r>
              <a:rPr lang="en-GB" dirty="0" smtClean="0"/>
              <a:t>Critique of competence model (Martin 2008)</a:t>
            </a:r>
          </a:p>
          <a:p>
            <a:r>
              <a:rPr lang="en-GB" dirty="0" smtClean="0"/>
              <a:t>Exploration of </a:t>
            </a:r>
            <a:r>
              <a:rPr lang="en-GB" dirty="0" err="1" smtClean="0"/>
              <a:t>eportfolios</a:t>
            </a:r>
            <a:r>
              <a:rPr lang="en-GB" dirty="0" smtClean="0"/>
              <a:t> for previous 5 years</a:t>
            </a:r>
          </a:p>
          <a:p>
            <a:r>
              <a:rPr lang="en-GB" dirty="0" smtClean="0"/>
              <a:t>Presentations at subject conferences</a:t>
            </a:r>
          </a:p>
          <a:p>
            <a:r>
              <a:rPr lang="en-GB" dirty="0" smtClean="0"/>
              <a:t>Now focus of doctoral work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6296" y="4365104"/>
            <a:ext cx="1600903" cy="225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Eportfolios for subject knowledge</a:t>
            </a:r>
            <a:endParaRPr lang="en-GB" dirty="0"/>
          </a:p>
        </p:txBody>
      </p:sp>
      <p:pic>
        <p:nvPicPr>
          <p:cNvPr id="6" name="Picture 5" descr="A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2776"/>
            <a:ext cx="9144000" cy="6021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time…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844009"/>
          </a:xfrm>
        </p:spPr>
        <p:txBody>
          <a:bodyPr>
            <a:noAutofit/>
          </a:bodyPr>
          <a:lstStyle/>
          <a:p>
            <a:r>
              <a:rPr lang="en-GB" sz="2800" dirty="0" smtClean="0"/>
              <a:t>Who should drive subject knowledge development in ITE? </a:t>
            </a:r>
          </a:p>
          <a:p>
            <a:r>
              <a:rPr lang="en-GB" sz="2800" dirty="0" smtClean="0"/>
              <a:t>How can differences between institutional and professional expectations be resolved? </a:t>
            </a:r>
          </a:p>
          <a:p>
            <a:r>
              <a:rPr lang="en-GB" sz="2800" dirty="0" smtClean="0"/>
              <a:t>What interventions / actions could improve subject knowledge development in schools? </a:t>
            </a:r>
          </a:p>
          <a:p>
            <a:r>
              <a:rPr lang="en-GB" sz="2800" dirty="0" smtClean="0"/>
              <a:t>What balance should there be between generic / transferable skills and single subject knowledge per se? </a:t>
            </a:r>
          </a:p>
          <a:p>
            <a:r>
              <a:rPr lang="en-GB" sz="2800" dirty="0" smtClean="0"/>
              <a:t>How much knowledge is needed to teach your specialist subject?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Keep in touch…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988840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Mike Martin</a:t>
            </a:r>
          </a:p>
          <a:p>
            <a:r>
              <a:rPr lang="en-GB" dirty="0" smtClean="0"/>
              <a:t>Liverpool John Moores University</a:t>
            </a:r>
          </a:p>
          <a:p>
            <a:r>
              <a:rPr lang="en-GB" dirty="0" smtClean="0">
                <a:hlinkClick r:id="rId2"/>
              </a:rPr>
              <a:t>m.c.martin@ljmu.ac.uk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www.staff.ljmu.ac.uk/edcmmart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Nature of s</a:t>
            </a:r>
            <a:r>
              <a:rPr lang="en-GB" dirty="0" smtClean="0"/>
              <a:t>ubject </a:t>
            </a:r>
            <a:r>
              <a:rPr lang="en-GB" dirty="0" smtClean="0"/>
              <a:t>knowledge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Knowing in action –</a:t>
            </a:r>
            <a:r>
              <a:rPr lang="en-GB" dirty="0" err="1" smtClean="0"/>
              <a:t>Schön</a:t>
            </a:r>
            <a:r>
              <a:rPr lang="en-GB" dirty="0" smtClean="0"/>
              <a:t> (1983</a:t>
            </a:r>
            <a:r>
              <a:rPr lang="en-GB" dirty="0" smtClean="0"/>
              <a:t>)</a:t>
            </a:r>
          </a:p>
          <a:p>
            <a:r>
              <a:rPr lang="en-GB" dirty="0" smtClean="0"/>
              <a:t>Pedagogical content knowledge  and pedagogical reasoning – </a:t>
            </a:r>
            <a:r>
              <a:rPr lang="en-GB" dirty="0" err="1" smtClean="0"/>
              <a:t>Shulman</a:t>
            </a:r>
            <a:r>
              <a:rPr lang="en-GB" dirty="0" smtClean="0"/>
              <a:t> (1986)</a:t>
            </a:r>
            <a:endParaRPr lang="en-GB" dirty="0" smtClean="0"/>
          </a:p>
          <a:p>
            <a:r>
              <a:rPr lang="en-GB" dirty="0" smtClean="0"/>
              <a:t>Construction of knowledge through practical activities – </a:t>
            </a:r>
            <a:r>
              <a:rPr lang="en-GB" dirty="0" err="1" smtClean="0"/>
              <a:t>Greeno</a:t>
            </a:r>
            <a:r>
              <a:rPr lang="en-GB" dirty="0" smtClean="0"/>
              <a:t> et al (1996)</a:t>
            </a:r>
          </a:p>
          <a:p>
            <a:r>
              <a:rPr lang="en-GB" dirty="0" smtClean="0"/>
              <a:t>Situated and social – Putnam &amp; </a:t>
            </a:r>
            <a:r>
              <a:rPr lang="en-GB" dirty="0" err="1" smtClean="0"/>
              <a:t>Borko</a:t>
            </a:r>
            <a:r>
              <a:rPr lang="en-GB" dirty="0" smtClean="0"/>
              <a:t> (2000</a:t>
            </a:r>
            <a:r>
              <a:rPr lang="en-GB" dirty="0" smtClean="0"/>
              <a:t>)</a:t>
            </a:r>
          </a:p>
          <a:p>
            <a:r>
              <a:rPr lang="en-GB" dirty="0" smtClean="0"/>
              <a:t>Knowledge in practice - Ellis (2007)</a:t>
            </a:r>
            <a:endParaRPr lang="en-GB" dirty="0" smtClean="0"/>
          </a:p>
        </p:txBody>
      </p:sp>
      <p:sp>
        <p:nvSpPr>
          <p:cNvPr id="7" name="Rectangle 6"/>
          <p:cNvSpPr/>
          <p:nvPr/>
        </p:nvSpPr>
        <p:spPr>
          <a:xfrm>
            <a:off x="7020272" y="4941168"/>
            <a:ext cx="1296144" cy="1800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Ell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4941168"/>
            <a:ext cx="1264612" cy="1793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Questioning subject knowledge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smtClean="0"/>
              <a:t>fixed body of </a:t>
            </a:r>
            <a:r>
              <a:rPr lang="en-GB" dirty="0" smtClean="0"/>
              <a:t>knowledge?</a:t>
            </a:r>
            <a:endParaRPr lang="en-GB" dirty="0" smtClean="0"/>
          </a:p>
          <a:p>
            <a:r>
              <a:rPr lang="en-GB" dirty="0" smtClean="0"/>
              <a:t>Knowledge developed as and when </a:t>
            </a:r>
            <a:r>
              <a:rPr lang="en-GB" dirty="0" smtClean="0"/>
              <a:t>necessary so why audit and check?</a:t>
            </a:r>
            <a:endParaRPr lang="en-GB" dirty="0" smtClean="0"/>
          </a:p>
          <a:p>
            <a:r>
              <a:rPr lang="en-GB" dirty="0" smtClean="0"/>
              <a:t>Personal ‘body of knowledge</a:t>
            </a:r>
            <a:r>
              <a:rPr lang="en-GB" dirty="0" smtClean="0"/>
              <a:t>’ – one size fits all does not work…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Perspectives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Looking at three perspectives</a:t>
            </a:r>
          </a:p>
          <a:p>
            <a:r>
              <a:rPr lang="en-GB" dirty="0" smtClean="0"/>
              <a:t>Institutional – ITE providers, TDA</a:t>
            </a:r>
          </a:p>
          <a:p>
            <a:r>
              <a:rPr lang="en-GB" dirty="0" smtClean="0"/>
              <a:t>Professional – schools, subject mentors</a:t>
            </a:r>
          </a:p>
          <a:p>
            <a:r>
              <a:rPr lang="en-GB" dirty="0" smtClean="0"/>
              <a:t>Personal – student / NQT / beginning teacher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Institutional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Acceptance of a place on the course subject to a particular level of subject knowledge</a:t>
            </a:r>
          </a:p>
          <a:p>
            <a:r>
              <a:rPr lang="en-GB" dirty="0" smtClean="0"/>
              <a:t>Auditing, target setting, tracking all managed by the ‘provider’</a:t>
            </a:r>
          </a:p>
          <a:p>
            <a:r>
              <a:rPr lang="en-GB" dirty="0" smtClean="0"/>
              <a:t>Lists of competences generated – often subject knowledge per-se, not application</a:t>
            </a:r>
          </a:p>
          <a:p>
            <a:r>
              <a:rPr lang="en-GB" dirty="0" smtClean="0"/>
              <a:t>Internal and external monitoring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Professional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come to the professional context already with subject knowledge</a:t>
            </a:r>
          </a:p>
          <a:p>
            <a:r>
              <a:rPr lang="en-GB" dirty="0" smtClean="0"/>
              <a:t>Focus on helping to teach what is already offered to pupils</a:t>
            </a:r>
          </a:p>
          <a:p>
            <a:r>
              <a:rPr lang="en-GB" dirty="0" smtClean="0"/>
              <a:t>What happens in the classroom is the focus</a:t>
            </a:r>
          </a:p>
          <a:p>
            <a:r>
              <a:rPr lang="en-GB" dirty="0" smtClean="0"/>
              <a:t>Knowledge required is driven by curriculum of the moment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Development of subject knowledge in the individual student / NQT / beginning teacher</a:t>
            </a:r>
          </a:p>
          <a:p>
            <a:r>
              <a:rPr lang="en-GB" dirty="0" smtClean="0"/>
              <a:t>Knowledge acquired by an individual according to their needs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Decided to canvas </a:t>
            </a:r>
            <a:r>
              <a:rPr lang="en-GB" dirty="0" smtClean="0"/>
              <a:t>opinion</a:t>
            </a:r>
            <a:endParaRPr lang="en-GB" dirty="0" smtClean="0"/>
          </a:p>
          <a:p>
            <a:r>
              <a:rPr lang="en-GB" dirty="0" smtClean="0"/>
              <a:t>Questionnaire </a:t>
            </a:r>
            <a:r>
              <a:rPr lang="en-GB" dirty="0" smtClean="0"/>
              <a:t>developed to get a snapshot of students’ opinions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250</TotalTime>
  <Words>525</Words>
  <Application>Microsoft Office PowerPoint</Application>
  <PresentationFormat>On-screen Show (4:3)</PresentationFormat>
  <Paragraphs>90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Location of subject knowledge development: institutional, professional or personal</vt:lpstr>
      <vt:lpstr>Background</vt:lpstr>
      <vt:lpstr>Nature of subject knowledge</vt:lpstr>
      <vt:lpstr>Questioning subject knowledge</vt:lpstr>
      <vt:lpstr>Perspectives</vt:lpstr>
      <vt:lpstr>Institutional</vt:lpstr>
      <vt:lpstr>Professional</vt:lpstr>
      <vt:lpstr>Personal</vt:lpstr>
      <vt:lpstr>Students perspective</vt:lpstr>
      <vt:lpstr>Questionnaire</vt:lpstr>
      <vt:lpstr>Confidence</vt:lpstr>
      <vt:lpstr>Importance of subject knowledge</vt:lpstr>
      <vt:lpstr>Mentors</vt:lpstr>
      <vt:lpstr>Relationships</vt:lpstr>
      <vt:lpstr>Ownership</vt:lpstr>
      <vt:lpstr>Methods of learning</vt:lpstr>
      <vt:lpstr>Assessment</vt:lpstr>
      <vt:lpstr>Eportfolios</vt:lpstr>
      <vt:lpstr>Eportfolios for subject knowledge</vt:lpstr>
      <vt:lpstr>Eportfolios for subject knowledge</vt:lpstr>
      <vt:lpstr>Question time…</vt:lpstr>
      <vt:lpstr>Keep in touch…</vt:lpstr>
    </vt:vector>
  </TitlesOfParts>
  <Company>Liverpool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 of subject knowledge development: institutional, professional or personal</dc:title>
  <dc:creator>Computing and Information Services</dc:creator>
  <cp:lastModifiedBy>Liverpool John Moores University</cp:lastModifiedBy>
  <cp:revision>35</cp:revision>
  <dcterms:created xsi:type="dcterms:W3CDTF">2011-01-08T10:51:07Z</dcterms:created>
  <dcterms:modified xsi:type="dcterms:W3CDTF">2011-01-13T14:04:22Z</dcterms:modified>
</cp:coreProperties>
</file>