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7"/>
  </p:notesMasterIdLst>
  <p:sldIdLst>
    <p:sldId id="283" r:id="rId3"/>
    <p:sldId id="326" r:id="rId4"/>
    <p:sldId id="293" r:id="rId5"/>
    <p:sldId id="294" r:id="rId6"/>
    <p:sldId id="289" r:id="rId7"/>
    <p:sldId id="296" r:id="rId8"/>
    <p:sldId id="298" r:id="rId9"/>
    <p:sldId id="328" r:id="rId10"/>
    <p:sldId id="329" r:id="rId11"/>
    <p:sldId id="338" r:id="rId12"/>
    <p:sldId id="301" r:id="rId13"/>
    <p:sldId id="303" r:id="rId14"/>
    <p:sldId id="300" r:id="rId15"/>
    <p:sldId id="284" r:id="rId16"/>
    <p:sldId id="285" r:id="rId17"/>
    <p:sldId id="304" r:id="rId18"/>
    <p:sldId id="305" r:id="rId19"/>
    <p:sldId id="306" r:id="rId20"/>
    <p:sldId id="309" r:id="rId21"/>
    <p:sldId id="310" r:id="rId22"/>
    <p:sldId id="311" r:id="rId23"/>
    <p:sldId id="315" r:id="rId24"/>
    <p:sldId id="316" r:id="rId25"/>
    <p:sldId id="320" r:id="rId26"/>
    <p:sldId id="323" r:id="rId27"/>
    <p:sldId id="324" r:id="rId28"/>
    <p:sldId id="266" r:id="rId29"/>
    <p:sldId id="267" r:id="rId30"/>
    <p:sldId id="330" r:id="rId31"/>
    <p:sldId id="331" r:id="rId32"/>
    <p:sldId id="332" r:id="rId33"/>
    <p:sldId id="336" r:id="rId34"/>
    <p:sldId id="335"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ucation" initial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8" autoAdjust="0"/>
    <p:restoredTop sz="94660"/>
  </p:normalViewPr>
  <p:slideViewPr>
    <p:cSldViewPr>
      <p:cViewPr varScale="1">
        <p:scale>
          <a:sx n="110" d="100"/>
          <a:sy n="110" d="100"/>
        </p:scale>
        <p:origin x="-444" y="-180"/>
      </p:cViewPr>
      <p:guideLst>
        <p:guide orient="horz" pos="2160"/>
        <p:guide pos="2880"/>
      </p:guideLst>
    </p:cSldViewPr>
  </p:slideViewPr>
  <p:notesTextViewPr>
    <p:cViewPr>
      <p:scale>
        <a:sx n="1" d="1"/>
        <a:sy n="1" d="1"/>
      </p:scale>
      <p:origin x="0" y="0"/>
    </p:cViewPr>
  </p:notesTextViewPr>
  <p:sorterViewPr>
    <p:cViewPr>
      <p:scale>
        <a:sx n="100" d="100"/>
        <a:sy n="100" d="100"/>
      </p:scale>
      <p:origin x="0" y="259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FA34C-3667-4B71-A7A7-972A9927CB8C}" type="doc">
      <dgm:prSet loTypeId="urn:microsoft.com/office/officeart/2005/8/layout/venn1" loCatId="relationship" qsTypeId="urn:microsoft.com/office/officeart/2005/8/quickstyle/simple1" qsCatId="simple" csTypeId="urn:microsoft.com/office/officeart/2005/8/colors/accent1_2" csCatId="accent1" phldr="1"/>
      <dgm:spPr/>
    </dgm:pt>
    <dgm:pt modelId="{FA61CB5E-5881-4117-B3BD-35457E42B22E}">
      <dgm:prSet phldrT="[Text]"/>
      <dgm:spPr/>
      <dgm:t>
        <a:bodyPr/>
        <a:lstStyle/>
        <a:p>
          <a:r>
            <a:rPr lang="en-GB" b="1" dirty="0" smtClean="0">
              <a:solidFill>
                <a:schemeClr val="accent6">
                  <a:lumMod val="20000"/>
                  <a:lumOff val="80000"/>
                </a:schemeClr>
              </a:solidFill>
            </a:rPr>
            <a:t>Substantive knowledge</a:t>
          </a:r>
          <a:endParaRPr lang="en-GB" b="1" dirty="0">
            <a:solidFill>
              <a:schemeClr val="accent6">
                <a:lumMod val="20000"/>
                <a:lumOff val="80000"/>
              </a:schemeClr>
            </a:solidFill>
          </a:endParaRPr>
        </a:p>
      </dgm:t>
    </dgm:pt>
    <dgm:pt modelId="{2BD010B8-2D62-4DA1-9636-953D3C9D922F}" type="parTrans" cxnId="{5C2DEA26-E60B-4170-B94D-FE8E11FBFE32}">
      <dgm:prSet/>
      <dgm:spPr/>
      <dgm:t>
        <a:bodyPr/>
        <a:lstStyle/>
        <a:p>
          <a:endParaRPr lang="en-GB"/>
        </a:p>
      </dgm:t>
    </dgm:pt>
    <dgm:pt modelId="{5E6DE663-853F-4E18-A07F-0C03A0DD8528}" type="sibTrans" cxnId="{5C2DEA26-E60B-4170-B94D-FE8E11FBFE32}">
      <dgm:prSet/>
      <dgm:spPr/>
      <dgm:t>
        <a:bodyPr/>
        <a:lstStyle/>
        <a:p>
          <a:endParaRPr lang="en-GB"/>
        </a:p>
      </dgm:t>
    </dgm:pt>
    <dgm:pt modelId="{2D8998FF-536D-4F9F-A17F-63D02F35FC4B}">
      <dgm:prSet phldrT="[Text]"/>
      <dgm:spPr/>
      <dgm:t>
        <a:bodyPr/>
        <a:lstStyle/>
        <a:p>
          <a:r>
            <a:rPr lang="en-GB" b="1" dirty="0" smtClean="0">
              <a:solidFill>
                <a:schemeClr val="accent2">
                  <a:lumMod val="50000"/>
                </a:schemeClr>
              </a:solidFill>
            </a:rPr>
            <a:t>Procedural skills</a:t>
          </a:r>
          <a:endParaRPr lang="en-GB" b="1" dirty="0">
            <a:solidFill>
              <a:schemeClr val="accent2">
                <a:lumMod val="50000"/>
              </a:schemeClr>
            </a:solidFill>
          </a:endParaRPr>
        </a:p>
      </dgm:t>
    </dgm:pt>
    <dgm:pt modelId="{C0EBA0FC-5776-4774-836C-3E77FA7BA5FC}" type="parTrans" cxnId="{E9ED0E34-631D-4286-BAA6-A9C6418E064A}">
      <dgm:prSet/>
      <dgm:spPr/>
      <dgm:t>
        <a:bodyPr/>
        <a:lstStyle/>
        <a:p>
          <a:endParaRPr lang="en-GB"/>
        </a:p>
      </dgm:t>
    </dgm:pt>
    <dgm:pt modelId="{B8E273A8-134D-4831-A5FC-1D365BA40B8D}" type="sibTrans" cxnId="{E9ED0E34-631D-4286-BAA6-A9C6418E064A}">
      <dgm:prSet/>
      <dgm:spPr/>
      <dgm:t>
        <a:bodyPr/>
        <a:lstStyle/>
        <a:p>
          <a:endParaRPr lang="en-GB"/>
        </a:p>
      </dgm:t>
    </dgm:pt>
    <dgm:pt modelId="{E20D5EA8-7507-4895-9894-44D9C82DB0CE}">
      <dgm:prSet phldrT="[Text]"/>
      <dgm:spPr/>
      <dgm:t>
        <a:bodyPr/>
        <a:lstStyle/>
        <a:p>
          <a:r>
            <a:rPr lang="en-GB" b="1" dirty="0" smtClean="0">
              <a:solidFill>
                <a:schemeClr val="tx1"/>
              </a:solidFill>
            </a:rPr>
            <a:t>Conceptual understanding</a:t>
          </a:r>
          <a:endParaRPr lang="en-GB" b="1" dirty="0">
            <a:solidFill>
              <a:schemeClr val="tx1"/>
            </a:solidFill>
          </a:endParaRPr>
        </a:p>
      </dgm:t>
    </dgm:pt>
    <dgm:pt modelId="{9030A34E-9F8E-4312-A2AD-03D2EE484BA8}" type="parTrans" cxnId="{ADE770C4-BA71-40FE-AFD3-A159337B985C}">
      <dgm:prSet/>
      <dgm:spPr/>
      <dgm:t>
        <a:bodyPr/>
        <a:lstStyle/>
        <a:p>
          <a:endParaRPr lang="en-GB"/>
        </a:p>
      </dgm:t>
    </dgm:pt>
    <dgm:pt modelId="{E1731765-128E-410D-B278-4FD72EF1A8A5}" type="sibTrans" cxnId="{ADE770C4-BA71-40FE-AFD3-A159337B985C}">
      <dgm:prSet/>
      <dgm:spPr/>
      <dgm:t>
        <a:bodyPr/>
        <a:lstStyle/>
        <a:p>
          <a:endParaRPr lang="en-GB"/>
        </a:p>
      </dgm:t>
    </dgm:pt>
    <dgm:pt modelId="{96BEFB7C-6C03-4142-AEA8-FEC6B123D2F1}" type="pres">
      <dgm:prSet presAssocID="{082FA34C-3667-4B71-A7A7-972A9927CB8C}" presName="compositeShape" presStyleCnt="0">
        <dgm:presLayoutVars>
          <dgm:chMax val="7"/>
          <dgm:dir/>
          <dgm:resizeHandles val="exact"/>
        </dgm:presLayoutVars>
      </dgm:prSet>
      <dgm:spPr/>
    </dgm:pt>
    <dgm:pt modelId="{EFFC9643-D2FC-470C-93CB-1465FB054CC8}" type="pres">
      <dgm:prSet presAssocID="{FA61CB5E-5881-4117-B3BD-35457E42B22E}" presName="circ1" presStyleLbl="vennNode1" presStyleIdx="0" presStyleCnt="3"/>
      <dgm:spPr/>
      <dgm:t>
        <a:bodyPr/>
        <a:lstStyle/>
        <a:p>
          <a:endParaRPr lang="en-GB"/>
        </a:p>
      </dgm:t>
    </dgm:pt>
    <dgm:pt modelId="{8032684A-CCBD-4097-9482-E7EE148DF8D0}" type="pres">
      <dgm:prSet presAssocID="{FA61CB5E-5881-4117-B3BD-35457E42B22E}" presName="circ1Tx" presStyleLbl="revTx" presStyleIdx="0" presStyleCnt="0">
        <dgm:presLayoutVars>
          <dgm:chMax val="0"/>
          <dgm:chPref val="0"/>
          <dgm:bulletEnabled val="1"/>
        </dgm:presLayoutVars>
      </dgm:prSet>
      <dgm:spPr/>
      <dgm:t>
        <a:bodyPr/>
        <a:lstStyle/>
        <a:p>
          <a:endParaRPr lang="en-GB"/>
        </a:p>
      </dgm:t>
    </dgm:pt>
    <dgm:pt modelId="{C846E1FD-3A06-4AF2-9A8C-680D68730E63}" type="pres">
      <dgm:prSet presAssocID="{2D8998FF-536D-4F9F-A17F-63D02F35FC4B}" presName="circ2" presStyleLbl="vennNode1" presStyleIdx="1" presStyleCnt="3" custLinFactNeighborX="294" custLinFactNeighborY="-223"/>
      <dgm:spPr/>
      <dgm:t>
        <a:bodyPr/>
        <a:lstStyle/>
        <a:p>
          <a:endParaRPr lang="en-GB"/>
        </a:p>
      </dgm:t>
    </dgm:pt>
    <dgm:pt modelId="{9865AACD-7767-4C17-B6A0-DF761C4E85AC}" type="pres">
      <dgm:prSet presAssocID="{2D8998FF-536D-4F9F-A17F-63D02F35FC4B}" presName="circ2Tx" presStyleLbl="revTx" presStyleIdx="0" presStyleCnt="0">
        <dgm:presLayoutVars>
          <dgm:chMax val="0"/>
          <dgm:chPref val="0"/>
          <dgm:bulletEnabled val="1"/>
        </dgm:presLayoutVars>
      </dgm:prSet>
      <dgm:spPr/>
      <dgm:t>
        <a:bodyPr/>
        <a:lstStyle/>
        <a:p>
          <a:endParaRPr lang="en-GB"/>
        </a:p>
      </dgm:t>
    </dgm:pt>
    <dgm:pt modelId="{D1E1EF22-4FCF-4F5A-870F-BA0727450307}" type="pres">
      <dgm:prSet presAssocID="{E20D5EA8-7507-4895-9894-44D9C82DB0CE}" presName="circ3" presStyleLbl="vennNode1" presStyleIdx="2" presStyleCnt="3"/>
      <dgm:spPr/>
      <dgm:t>
        <a:bodyPr/>
        <a:lstStyle/>
        <a:p>
          <a:endParaRPr lang="en-GB"/>
        </a:p>
      </dgm:t>
    </dgm:pt>
    <dgm:pt modelId="{A22B4B5C-C85F-454D-870C-97DDC63336B8}" type="pres">
      <dgm:prSet presAssocID="{E20D5EA8-7507-4895-9894-44D9C82DB0CE}" presName="circ3Tx" presStyleLbl="revTx" presStyleIdx="0" presStyleCnt="0">
        <dgm:presLayoutVars>
          <dgm:chMax val="0"/>
          <dgm:chPref val="0"/>
          <dgm:bulletEnabled val="1"/>
        </dgm:presLayoutVars>
      </dgm:prSet>
      <dgm:spPr/>
      <dgm:t>
        <a:bodyPr/>
        <a:lstStyle/>
        <a:p>
          <a:endParaRPr lang="en-GB"/>
        </a:p>
      </dgm:t>
    </dgm:pt>
  </dgm:ptLst>
  <dgm:cxnLst>
    <dgm:cxn modelId="{174C3257-DC96-4D2D-A6BD-27C6088E47F4}" type="presOf" srcId="{2D8998FF-536D-4F9F-A17F-63D02F35FC4B}" destId="{9865AACD-7767-4C17-B6A0-DF761C4E85AC}" srcOrd="1" destOrd="0" presId="urn:microsoft.com/office/officeart/2005/8/layout/venn1"/>
    <dgm:cxn modelId="{E0F25F17-BFCD-46AC-B532-896EA09A605D}" type="presOf" srcId="{2D8998FF-536D-4F9F-A17F-63D02F35FC4B}" destId="{C846E1FD-3A06-4AF2-9A8C-680D68730E63}" srcOrd="0" destOrd="0" presId="urn:microsoft.com/office/officeart/2005/8/layout/venn1"/>
    <dgm:cxn modelId="{476AB445-6CBD-4188-B1D8-E385A6D97738}" type="presOf" srcId="{E20D5EA8-7507-4895-9894-44D9C82DB0CE}" destId="{D1E1EF22-4FCF-4F5A-870F-BA0727450307}" srcOrd="0" destOrd="0" presId="urn:microsoft.com/office/officeart/2005/8/layout/venn1"/>
    <dgm:cxn modelId="{178F9515-F8B8-4E57-B404-4C8117423EC5}" type="presOf" srcId="{082FA34C-3667-4B71-A7A7-972A9927CB8C}" destId="{96BEFB7C-6C03-4142-AEA8-FEC6B123D2F1}" srcOrd="0" destOrd="0" presId="urn:microsoft.com/office/officeart/2005/8/layout/venn1"/>
    <dgm:cxn modelId="{E9ED0E34-631D-4286-BAA6-A9C6418E064A}" srcId="{082FA34C-3667-4B71-A7A7-972A9927CB8C}" destId="{2D8998FF-536D-4F9F-A17F-63D02F35FC4B}" srcOrd="1" destOrd="0" parTransId="{C0EBA0FC-5776-4774-836C-3E77FA7BA5FC}" sibTransId="{B8E273A8-134D-4831-A5FC-1D365BA40B8D}"/>
    <dgm:cxn modelId="{E1C00EF2-0C35-4B76-A962-468B94DC4FEE}" type="presOf" srcId="{FA61CB5E-5881-4117-B3BD-35457E42B22E}" destId="{EFFC9643-D2FC-470C-93CB-1465FB054CC8}" srcOrd="0" destOrd="0" presId="urn:microsoft.com/office/officeart/2005/8/layout/venn1"/>
    <dgm:cxn modelId="{ADE770C4-BA71-40FE-AFD3-A159337B985C}" srcId="{082FA34C-3667-4B71-A7A7-972A9927CB8C}" destId="{E20D5EA8-7507-4895-9894-44D9C82DB0CE}" srcOrd="2" destOrd="0" parTransId="{9030A34E-9F8E-4312-A2AD-03D2EE484BA8}" sibTransId="{E1731765-128E-410D-B278-4FD72EF1A8A5}"/>
    <dgm:cxn modelId="{D11A0031-7A00-4D26-8B65-150231D382CB}" type="presOf" srcId="{E20D5EA8-7507-4895-9894-44D9C82DB0CE}" destId="{A22B4B5C-C85F-454D-870C-97DDC63336B8}" srcOrd="1" destOrd="0" presId="urn:microsoft.com/office/officeart/2005/8/layout/venn1"/>
    <dgm:cxn modelId="{5C2DEA26-E60B-4170-B94D-FE8E11FBFE32}" srcId="{082FA34C-3667-4B71-A7A7-972A9927CB8C}" destId="{FA61CB5E-5881-4117-B3BD-35457E42B22E}" srcOrd="0" destOrd="0" parTransId="{2BD010B8-2D62-4DA1-9636-953D3C9D922F}" sibTransId="{5E6DE663-853F-4E18-A07F-0C03A0DD8528}"/>
    <dgm:cxn modelId="{851CB9AE-4523-4582-8161-74C12CD87E78}" type="presOf" srcId="{FA61CB5E-5881-4117-B3BD-35457E42B22E}" destId="{8032684A-CCBD-4097-9482-E7EE148DF8D0}" srcOrd="1" destOrd="0" presId="urn:microsoft.com/office/officeart/2005/8/layout/venn1"/>
    <dgm:cxn modelId="{A4D69685-8B53-49ED-AF45-7206AC77BB2E}" type="presParOf" srcId="{96BEFB7C-6C03-4142-AEA8-FEC6B123D2F1}" destId="{EFFC9643-D2FC-470C-93CB-1465FB054CC8}" srcOrd="0" destOrd="0" presId="urn:microsoft.com/office/officeart/2005/8/layout/venn1"/>
    <dgm:cxn modelId="{4D0D2B7D-D6C7-40C8-9C11-DDA88EAC0A01}" type="presParOf" srcId="{96BEFB7C-6C03-4142-AEA8-FEC6B123D2F1}" destId="{8032684A-CCBD-4097-9482-E7EE148DF8D0}" srcOrd="1" destOrd="0" presId="urn:microsoft.com/office/officeart/2005/8/layout/venn1"/>
    <dgm:cxn modelId="{F3E74E6F-0EC0-4C11-8ECA-E0A4822E9C81}" type="presParOf" srcId="{96BEFB7C-6C03-4142-AEA8-FEC6B123D2F1}" destId="{C846E1FD-3A06-4AF2-9A8C-680D68730E63}" srcOrd="2" destOrd="0" presId="urn:microsoft.com/office/officeart/2005/8/layout/venn1"/>
    <dgm:cxn modelId="{953C9E23-6A8F-4FDA-A671-74A89CCCE049}" type="presParOf" srcId="{96BEFB7C-6C03-4142-AEA8-FEC6B123D2F1}" destId="{9865AACD-7767-4C17-B6A0-DF761C4E85AC}" srcOrd="3" destOrd="0" presId="urn:microsoft.com/office/officeart/2005/8/layout/venn1"/>
    <dgm:cxn modelId="{DE4B11BC-0B09-40E0-B469-8DF6F878032D}" type="presParOf" srcId="{96BEFB7C-6C03-4142-AEA8-FEC6B123D2F1}" destId="{D1E1EF22-4FCF-4F5A-870F-BA0727450307}" srcOrd="4" destOrd="0" presId="urn:microsoft.com/office/officeart/2005/8/layout/venn1"/>
    <dgm:cxn modelId="{66A3ACE0-CD74-48BD-BE12-43638BBC1DCF}" type="presParOf" srcId="{96BEFB7C-6C03-4142-AEA8-FEC6B123D2F1}" destId="{A22B4B5C-C85F-454D-870C-97DDC63336B8}" srcOrd="5"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FA34C-3667-4B71-A7A7-972A9927CB8C}" type="doc">
      <dgm:prSet loTypeId="urn:microsoft.com/office/officeart/2005/8/layout/venn1" loCatId="relationship" qsTypeId="urn:microsoft.com/office/officeart/2005/8/quickstyle/simple1" qsCatId="simple" csTypeId="urn:microsoft.com/office/officeart/2005/8/colors/accent1_2" csCatId="accent1" phldr="1"/>
      <dgm:spPr/>
    </dgm:pt>
    <dgm:pt modelId="{E20D5EA8-7507-4895-9894-44D9C82DB0CE}">
      <dgm:prSet phldrT="[Text]"/>
      <dgm:spPr/>
      <dgm:t>
        <a:bodyPr/>
        <a:lstStyle/>
        <a:p>
          <a:r>
            <a:rPr lang="en-GB" b="1" dirty="0" smtClean="0">
              <a:solidFill>
                <a:schemeClr val="accent4">
                  <a:lumMod val="40000"/>
                  <a:lumOff val="60000"/>
                </a:schemeClr>
              </a:solidFill>
            </a:rPr>
            <a:t>e.g. cause &amp; consequence</a:t>
          </a:r>
          <a:endParaRPr lang="en-GB" b="1" dirty="0">
            <a:solidFill>
              <a:schemeClr val="accent4">
                <a:lumMod val="40000"/>
                <a:lumOff val="60000"/>
              </a:schemeClr>
            </a:solidFill>
          </a:endParaRPr>
        </a:p>
      </dgm:t>
    </dgm:pt>
    <dgm:pt modelId="{9030A34E-9F8E-4312-A2AD-03D2EE484BA8}" type="parTrans" cxnId="{ADE770C4-BA71-40FE-AFD3-A159337B985C}">
      <dgm:prSet/>
      <dgm:spPr/>
      <dgm:t>
        <a:bodyPr/>
        <a:lstStyle/>
        <a:p>
          <a:endParaRPr lang="en-GB"/>
        </a:p>
      </dgm:t>
    </dgm:pt>
    <dgm:pt modelId="{E1731765-128E-410D-B278-4FD72EF1A8A5}" type="sibTrans" cxnId="{ADE770C4-BA71-40FE-AFD3-A159337B985C}">
      <dgm:prSet/>
      <dgm:spPr/>
      <dgm:t>
        <a:bodyPr/>
        <a:lstStyle/>
        <a:p>
          <a:endParaRPr lang="en-GB"/>
        </a:p>
      </dgm:t>
    </dgm:pt>
    <dgm:pt modelId="{96BEFB7C-6C03-4142-AEA8-FEC6B123D2F1}" type="pres">
      <dgm:prSet presAssocID="{082FA34C-3667-4B71-A7A7-972A9927CB8C}" presName="compositeShape" presStyleCnt="0">
        <dgm:presLayoutVars>
          <dgm:chMax val="7"/>
          <dgm:dir/>
          <dgm:resizeHandles val="exact"/>
        </dgm:presLayoutVars>
      </dgm:prSet>
      <dgm:spPr/>
    </dgm:pt>
    <dgm:pt modelId="{B1578A92-EEAB-4CAF-B575-7324A0B062CE}" type="pres">
      <dgm:prSet presAssocID="{E20D5EA8-7507-4895-9894-44D9C82DB0CE}" presName="circ1TxSh" presStyleLbl="vennNode1" presStyleIdx="0" presStyleCnt="1" custLinFactNeighborX="9033"/>
      <dgm:spPr/>
      <dgm:t>
        <a:bodyPr/>
        <a:lstStyle/>
        <a:p>
          <a:endParaRPr lang="en-GB"/>
        </a:p>
      </dgm:t>
    </dgm:pt>
  </dgm:ptLst>
  <dgm:cxnLst>
    <dgm:cxn modelId="{895B848C-B7C0-4C62-98F1-22ED485EF90B}" type="presOf" srcId="{E20D5EA8-7507-4895-9894-44D9C82DB0CE}" destId="{B1578A92-EEAB-4CAF-B575-7324A0B062CE}" srcOrd="0" destOrd="0" presId="urn:microsoft.com/office/officeart/2005/8/layout/venn1"/>
    <dgm:cxn modelId="{CFD5C6FB-4362-4DCC-9296-B049FBD55EF1}" type="presOf" srcId="{082FA34C-3667-4B71-A7A7-972A9927CB8C}" destId="{96BEFB7C-6C03-4142-AEA8-FEC6B123D2F1}" srcOrd="0" destOrd="0" presId="urn:microsoft.com/office/officeart/2005/8/layout/venn1"/>
    <dgm:cxn modelId="{ADE770C4-BA71-40FE-AFD3-A159337B985C}" srcId="{082FA34C-3667-4B71-A7A7-972A9927CB8C}" destId="{E20D5EA8-7507-4895-9894-44D9C82DB0CE}" srcOrd="0" destOrd="0" parTransId="{9030A34E-9F8E-4312-A2AD-03D2EE484BA8}" sibTransId="{E1731765-128E-410D-B278-4FD72EF1A8A5}"/>
    <dgm:cxn modelId="{E34ECF33-264F-49C8-B80E-709A42652E20}" type="presParOf" srcId="{96BEFB7C-6C03-4142-AEA8-FEC6B123D2F1}" destId="{B1578A92-EEAB-4CAF-B575-7324A0B062CE}" srcOrd="0" destOrd="0" presId="urn:microsoft.com/office/officeart/2005/8/layout/ven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FC9643-D2FC-470C-93CB-1465FB054CC8}">
      <dsp:nvSpPr>
        <dsp:cNvPr id="0" name=""/>
        <dsp:cNvSpPr/>
      </dsp:nvSpPr>
      <dsp:spPr>
        <a:xfrm>
          <a:off x="466269" y="25577"/>
          <a:ext cx="1227700" cy="12277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6">
                  <a:lumMod val="20000"/>
                  <a:lumOff val="80000"/>
                </a:schemeClr>
              </a:solidFill>
            </a:rPr>
            <a:t>Substantive knowledge</a:t>
          </a:r>
          <a:endParaRPr lang="en-GB" sz="900" b="1" kern="1200" dirty="0">
            <a:solidFill>
              <a:schemeClr val="accent6">
                <a:lumMod val="20000"/>
                <a:lumOff val="80000"/>
              </a:schemeClr>
            </a:solidFill>
          </a:endParaRPr>
        </a:p>
      </dsp:txBody>
      <dsp:txXfrm>
        <a:off x="629963" y="240424"/>
        <a:ext cx="900313" cy="552465"/>
      </dsp:txXfrm>
    </dsp:sp>
    <dsp:sp modelId="{C846E1FD-3A06-4AF2-9A8C-680D68730E63}">
      <dsp:nvSpPr>
        <dsp:cNvPr id="0" name=""/>
        <dsp:cNvSpPr/>
      </dsp:nvSpPr>
      <dsp:spPr>
        <a:xfrm>
          <a:off x="912874" y="790152"/>
          <a:ext cx="1227700" cy="12277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2">
                  <a:lumMod val="50000"/>
                </a:schemeClr>
              </a:solidFill>
            </a:rPr>
            <a:t>Procedural skills</a:t>
          </a:r>
          <a:endParaRPr lang="en-GB" sz="900" b="1" kern="1200" dirty="0">
            <a:solidFill>
              <a:schemeClr val="accent2">
                <a:lumMod val="50000"/>
              </a:schemeClr>
            </a:solidFill>
          </a:endParaRPr>
        </a:p>
      </dsp:txBody>
      <dsp:txXfrm>
        <a:off x="1288346" y="1107308"/>
        <a:ext cx="736620" cy="675235"/>
      </dsp:txXfrm>
    </dsp:sp>
    <dsp:sp modelId="{D1E1EF22-4FCF-4F5A-870F-BA0727450307}">
      <dsp:nvSpPr>
        <dsp:cNvPr id="0" name=""/>
        <dsp:cNvSpPr/>
      </dsp:nvSpPr>
      <dsp:spPr>
        <a:xfrm>
          <a:off x="23274" y="792890"/>
          <a:ext cx="1227700" cy="12277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Conceptual understanding</a:t>
          </a:r>
          <a:endParaRPr lang="en-GB" sz="900" b="1" kern="1200" dirty="0">
            <a:solidFill>
              <a:schemeClr val="tx1"/>
            </a:solidFill>
          </a:endParaRPr>
        </a:p>
      </dsp:txBody>
      <dsp:txXfrm>
        <a:off x="138882" y="1110046"/>
        <a:ext cx="736620" cy="6752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78A92-EEAB-4CAF-B575-7324A0B062CE}">
      <dsp:nvSpPr>
        <dsp:cNvPr id="0" name=""/>
        <dsp:cNvSpPr/>
      </dsp:nvSpPr>
      <dsp:spPr>
        <a:xfrm>
          <a:off x="0" y="151166"/>
          <a:ext cx="1495275" cy="14952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b="1" kern="1200" dirty="0" smtClean="0">
              <a:solidFill>
                <a:schemeClr val="accent4">
                  <a:lumMod val="40000"/>
                  <a:lumOff val="60000"/>
                </a:schemeClr>
              </a:solidFill>
            </a:rPr>
            <a:t>e.g. cause &amp; consequence</a:t>
          </a:r>
          <a:endParaRPr lang="en-GB" sz="1500" b="1" kern="1200" dirty="0">
            <a:solidFill>
              <a:schemeClr val="accent4">
                <a:lumMod val="40000"/>
                <a:lumOff val="60000"/>
              </a:schemeClr>
            </a:solidFill>
          </a:endParaRPr>
        </a:p>
      </dsp:txBody>
      <dsp:txXfrm>
        <a:off x="0" y="151166"/>
        <a:ext cx="1495275" cy="14952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B8E99-80D7-4531-B746-CC6D2ECF4EF5}" type="datetimeFigureOut">
              <a:rPr lang="en-GB" smtClean="0"/>
              <a:pPr/>
              <a:t>15/05/2017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F6342-CA2C-42EE-B8E8-8F1BF7ABE982}" type="slidenum">
              <a:rPr lang="en-GB" smtClean="0"/>
              <a:pPr/>
              <a:t>‹#›</a:t>
            </a:fld>
            <a:endParaRPr lang="en-GB"/>
          </a:p>
        </p:txBody>
      </p:sp>
    </p:spTree>
    <p:extLst>
      <p:ext uri="{BB962C8B-B14F-4D97-AF65-F5344CB8AC3E}">
        <p14:creationId xmlns:p14="http://schemas.microsoft.com/office/powerpoint/2010/main" xmlns="" val="255551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My</a:t>
            </a:r>
            <a:r>
              <a:rPr lang="en-GB" baseline="0" dirty="0" smtClean="0"/>
              <a:t> current experience evaluating forms of CPD (in history education) that try to accommodate academic historians’ need for impact and what we know about the necessary conditions for teachers’ professional learning that impacts on students.  </a:t>
            </a:r>
            <a:br>
              <a:rPr lang="en-GB" baseline="0" dirty="0" smtClean="0"/>
            </a:br>
            <a:r>
              <a:rPr lang="en-GB" baseline="0" dirty="0" smtClean="0"/>
              <a:t>The challenge of devising a course that is sustained, gives access to specialist expertise, is focused on aspirations for specific students (etc </a:t>
            </a:r>
            <a:r>
              <a:rPr lang="en-GB" baseline="0" dirty="0" err="1" smtClean="0"/>
              <a:t>etc</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27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32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3781D1-D7B6-42E9-8F18-3973F163D87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11131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complexity of trying to teach</a:t>
            </a:r>
            <a:r>
              <a:rPr lang="en-GB" baseline="0" dirty="0" smtClean="0"/>
              <a:t> about the English Civil War as an example.</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baseline="0" dirty="0" smtClean="0"/>
              <a:t>One specifically looking at teachers’ learning from research – and one looking more generally at professional learning – but key is looking at learning that makes a difference for pupils.</a:t>
            </a:r>
          </a:p>
          <a:p>
            <a:pPr>
              <a:buFontTx/>
              <a:buChar char="-"/>
            </a:pPr>
            <a:r>
              <a:rPr lang="en-GB" baseline="0" dirty="0" smtClean="0"/>
              <a:t>And in case you think that’s giving research too much emphasis I’ll come back at the end of my five minutes to a study I was involved in that focuses on learning from experience. </a:t>
            </a:r>
          </a:p>
          <a:p>
            <a:pPr>
              <a:buFontTx/>
              <a:buChar char="-"/>
            </a:pPr>
            <a:endParaRPr lang="en-GB" baseline="0" dirty="0" smtClean="0"/>
          </a:p>
          <a:p>
            <a:pPr>
              <a:buFontTx/>
              <a:buNone/>
            </a:pPr>
            <a:r>
              <a:rPr lang="en-GB" baseline="0" dirty="0" smtClean="0"/>
              <a:t>So what is needed for effective learning – what structures, what support, what kind of action – and what kind of time-scale do you think you need to be working on to see an impact.</a:t>
            </a:r>
          </a:p>
          <a:p>
            <a:pPr>
              <a:buFontTx/>
              <a:buNone/>
            </a:pPr>
            <a:r>
              <a:rPr lang="en-GB" baseline="0" dirty="0" smtClean="0"/>
              <a:t>I’ll give you 30 seconds to consider what you think is needed in terms of support/structures/encouragement to make sure you go ahead. </a:t>
            </a:r>
          </a:p>
          <a:p>
            <a:pPr>
              <a:buFontTx/>
              <a:buNone/>
            </a:pPr>
            <a:endParaRPr lang="en-GB" baseline="0" dirty="0" smtClean="0"/>
          </a:p>
          <a:p>
            <a:pPr>
              <a:buFontTx/>
              <a:buNone/>
            </a:pPr>
            <a:r>
              <a:rPr lang="en-GB" baseline="0" dirty="0" smtClean="0"/>
              <a:t>Time is up – can give yourself a cheer for each element that you correctly identified – or just smile smugly.  </a:t>
            </a:r>
            <a:endParaRPr lang="en-GB" dirty="0"/>
          </a:p>
        </p:txBody>
      </p:sp>
      <p:sp>
        <p:nvSpPr>
          <p:cNvPr id="4" name="Slide Number Placeholder 3"/>
          <p:cNvSpPr>
            <a:spLocks noGrp="1"/>
          </p:cNvSpPr>
          <p:nvPr>
            <p:ph type="sldNum" sz="quarter" idx="10"/>
          </p:nvPr>
        </p:nvSpPr>
        <p:spPr/>
        <p:txBody>
          <a:bodyPr/>
          <a:lstStyle/>
          <a:p>
            <a:fld id="{3FE0A5AC-E4CA-4E09-BDD7-8D717E70B92C}"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Taking</a:t>
            </a:r>
            <a:r>
              <a:rPr lang="en-GB" baseline="0" dirty="0" smtClean="0"/>
              <a:t> conscious steps – making things happen – acting in very deliberate ways – which is why I am giving you time to think now about what you want to do. </a:t>
            </a:r>
            <a:endParaRPr lang="en-GB" dirty="0" smtClean="0"/>
          </a:p>
          <a:p>
            <a:r>
              <a:rPr lang="en-GB" dirty="0" smtClean="0"/>
              <a:t>Being proactive</a:t>
            </a:r>
            <a:r>
              <a:rPr lang="en-GB" baseline="0" dirty="0" smtClean="0"/>
              <a:t> brings me to the last study I wanted to mention – and apologies to the former OUDE students who have heard this before – but the study of teachers’ learning from experience that I was involved in tracked teachers’ learning over 3 years. </a:t>
            </a:r>
            <a:endParaRPr lang="en-GB" dirty="0"/>
          </a:p>
        </p:txBody>
      </p:sp>
      <p:sp>
        <p:nvSpPr>
          <p:cNvPr id="4" name="Slide Number Placeholder 3"/>
          <p:cNvSpPr>
            <a:spLocks noGrp="1"/>
          </p:cNvSpPr>
          <p:nvPr>
            <p:ph type="sldNum" sz="quarter" idx="10"/>
          </p:nvPr>
        </p:nvSpPr>
        <p:spPr/>
        <p:txBody>
          <a:bodyPr/>
          <a:lstStyle/>
          <a:p>
            <a:fld id="{3FE0A5AC-E4CA-4E09-BDD7-8D717E70B92C}"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thriving teacher</a:t>
            </a:r>
            <a:r>
              <a:rPr lang="en-GB" baseline="0" dirty="0" smtClean="0"/>
              <a:t> enquiry programme in one of Oxford’s partnership schools – with the meeting suddenly cancelled in the face of other pressures. </a:t>
            </a:r>
            <a:br>
              <a:rPr lang="en-GB" baseline="0" dirty="0" smtClean="0"/>
            </a:br>
            <a:r>
              <a:rPr lang="en-GB" baseline="0" dirty="0" smtClean="0"/>
              <a:t>Email received from a Research Champion.</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Small</a:t>
            </a:r>
            <a:r>
              <a:rPr lang="en-GB" baseline="0" dirty="0" smtClean="0"/>
              <a:t> scale research conducted locally into ways of supporting the recruitment and retention of NQTs. </a:t>
            </a:r>
            <a:br>
              <a:rPr lang="en-GB" baseline="0" dirty="0" smtClean="0"/>
            </a:br>
            <a:r>
              <a:rPr lang="en-GB" baseline="0" dirty="0" smtClean="0"/>
              <a:t>Despite the huge interest of headteachers in the findings – and the importance of the message about how staff feel treated and how they can develop a sense of agency – the meetings at which I have been asked to present and explore the implications with head teachers – are all focused essentially on how they can manage their schools with less money (and therefore squeeze even more out of teachers)</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Even the most enthusiastic teachers committed</a:t>
            </a:r>
            <a:r>
              <a:rPr lang="en-GB" baseline="0" dirty="0" smtClean="0"/>
              <a:t> to giving a Saturday up to engaging with research – insist that it’s only useful to them if it can be summed up in as few words as possible. </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a small scale enquiry – a support</a:t>
            </a:r>
            <a:r>
              <a:rPr lang="en-GB" baseline="0" dirty="0" smtClean="0"/>
              <a:t> teacher concerned about improving attendance rates for Pupil Premium students – beginning by deciding to meet with a small sample of students in Year 7 after each occasion they had been absent, simply to talk about their experience being off school and what it was like to come back in – how they felt, what made coming in again easy or difficult, and how they thought they might catch up – has led into the development of a substantial research proposal with academic </a:t>
            </a:r>
            <a:r>
              <a:rPr lang="en-GB" baseline="0" dirty="0" err="1" smtClean="0"/>
              <a:t>reseachers</a:t>
            </a:r>
            <a:r>
              <a:rPr lang="en-GB" baseline="0" dirty="0" smtClean="0"/>
              <a:t> on the issue of connections. </a:t>
            </a:r>
            <a:endParaRPr lang="en-GB" dirty="0"/>
          </a:p>
        </p:txBody>
      </p:sp>
      <p:sp>
        <p:nvSpPr>
          <p:cNvPr id="4" name="Slide Number Placeholder 3"/>
          <p:cNvSpPr>
            <a:spLocks noGrp="1"/>
          </p:cNvSpPr>
          <p:nvPr>
            <p:ph type="sldNum" sz="quarter" idx="10"/>
          </p:nvPr>
        </p:nvSpPr>
        <p:spPr/>
        <p:txBody>
          <a:bodyPr/>
          <a:lstStyle/>
          <a:p>
            <a:fld id="{E2FF6342-CA2C-42EE-B8E8-8F1BF7ABE982}" type="slidenum">
              <a:rPr lang="en-GB" smtClean="0"/>
              <a:pPr/>
              <a:t>24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a:t>
            </a:r>
            <a:r>
              <a:rPr lang="en-GB" baseline="0" dirty="0" smtClean="0"/>
              <a:t> My own passion to support history teachers’ engagement with educational research and historical scholarship through co-editing a professional journal for history teachers that brings together academic research with historical scholarship and teachers’ own classroom enquiry (practitioner research).</a:t>
            </a:r>
          </a:p>
          <a:p>
            <a:r>
              <a:rPr lang="en-GB" baseline="0" dirty="0" smtClean="0"/>
              <a:t>This slide shows how history education research by academics was made accessible through the journal to teachers who shared their own classroom research in relation to it with others. </a:t>
            </a:r>
            <a:endParaRPr lang="en-GB" dirty="0"/>
          </a:p>
        </p:txBody>
      </p:sp>
      <p:sp>
        <p:nvSpPr>
          <p:cNvPr id="4" name="Slide Number Placeholder 3"/>
          <p:cNvSpPr>
            <a:spLocks noGrp="1"/>
          </p:cNvSpPr>
          <p:nvPr>
            <p:ph type="sldNum" sz="quarter" idx="10"/>
          </p:nvPr>
        </p:nvSpPr>
        <p:spPr/>
        <p:txBody>
          <a:bodyPr/>
          <a:lstStyle/>
          <a:p>
            <a:fld id="{6280CA1B-612F-4F1C-8296-A07BEB2F4EF3}" type="slidenum">
              <a:rPr lang="en-GB" smtClean="0"/>
              <a:pPr/>
              <a:t>25</a:t>
            </a:fld>
            <a:endParaRPr lang="en-GB"/>
          </a:p>
        </p:txBody>
      </p:sp>
    </p:spTree>
    <p:extLst>
      <p:ext uri="{BB962C8B-B14F-4D97-AF65-F5344CB8AC3E}">
        <p14:creationId xmlns:p14="http://schemas.microsoft.com/office/powerpoint/2010/main" xmlns="" val="148294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851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503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996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629400" y="6248400"/>
            <a:ext cx="1905000" cy="45720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2766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524000" y="6248400"/>
            <a:ext cx="1295400" cy="457200"/>
          </a:xfrm>
        </p:spPr>
        <p:txBody>
          <a:bodyPr/>
          <a:lstStyle>
            <a:lvl1pPr>
              <a:defRPr/>
            </a:lvl1pPr>
          </a:lstStyle>
          <a:p>
            <a:pPr>
              <a:defRPr/>
            </a:pPr>
            <a:fld id="{A1F32273-B23C-41B5-9F01-8C2E0E78C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89874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787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714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02767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245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5984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624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75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011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151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097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7090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9413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629400" y="6248400"/>
            <a:ext cx="1905000" cy="457200"/>
          </a:xfr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276600" y="6248400"/>
            <a:ext cx="2895600" cy="457200"/>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524000" y="6248400"/>
            <a:ext cx="1295400" cy="457200"/>
          </a:xfrm>
        </p:spPr>
        <p:txBody>
          <a:bodyPr/>
          <a:lstStyle>
            <a:lvl1pPr>
              <a:defRPr/>
            </a:lvl1pPr>
          </a:lstStyle>
          <a:p>
            <a:pPr>
              <a:defRPr/>
            </a:pPr>
            <a:fld id="{A1F32273-B23C-41B5-9F01-8C2E0E78C9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2348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836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315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243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62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693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5196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723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657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2806F-C247-49DA-85FD-FDAD21D02B8A}" type="datetimeFigureOut">
              <a:rPr lang="en-US" smtClean="0">
                <a:solidFill>
                  <a:prstClr val="black">
                    <a:tint val="75000"/>
                  </a:prstClr>
                </a:solidFill>
              </a:rPr>
              <a:pPr/>
              <a:t>5/15/2017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1A3CF-CFF9-4885-BF80-57BED71A9D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10764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47.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39.jpe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jpe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67.jpeg"/><Relationship Id="rId10" Type="http://schemas.openxmlformats.org/officeDocument/2006/relationships/image" Target="../media/image39.jpeg"/><Relationship Id="rId4" Type="http://schemas.openxmlformats.org/officeDocument/2006/relationships/image" Target="../media/image71.png"/><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katharine.burn@education.ox.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8.jpeg"/><Relationship Id="rId10" Type="http://schemas.openxmlformats.org/officeDocument/2006/relationships/diagramData" Target="../diagrams/data2.xml"/><Relationship Id="rId19" Type="http://schemas.openxmlformats.org/officeDocument/2006/relationships/image" Target="../media/image22.jpeg"/><Relationship Id="rId4" Type="http://schemas.openxmlformats.org/officeDocument/2006/relationships/image" Target="../media/image17.png"/><Relationship Id="rId9" Type="http://schemas.microsoft.com/office/2007/relationships/diagramDrawing" Target="../diagrams/drawing1.xml"/><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6714" y="404664"/>
            <a:ext cx="4174232" cy="1470025"/>
          </a:xfrm>
        </p:spPr>
        <p:txBody>
          <a:bodyPr/>
          <a:lstStyle/>
          <a:p>
            <a:r>
              <a:rPr lang="en-GB" dirty="0" smtClean="0">
                <a:solidFill>
                  <a:schemeClr val="accent1">
                    <a:lumMod val="40000"/>
                    <a:lumOff val="60000"/>
                  </a:schemeClr>
                </a:solidFill>
              </a:rPr>
              <a:t>Deep thinking:  pie in the sky?</a:t>
            </a:r>
            <a:endParaRPr lang="en-GB" dirty="0">
              <a:solidFill>
                <a:schemeClr val="accent1">
                  <a:lumMod val="40000"/>
                  <a:lumOff val="60000"/>
                </a:schemeClr>
              </a:solidFill>
            </a:endParaRPr>
          </a:p>
        </p:txBody>
      </p:sp>
      <p:sp>
        <p:nvSpPr>
          <p:cNvPr id="3" name="Subtitle 2"/>
          <p:cNvSpPr>
            <a:spLocks noGrp="1"/>
          </p:cNvSpPr>
          <p:nvPr>
            <p:ph type="subTitle" idx="1"/>
          </p:nvPr>
        </p:nvSpPr>
        <p:spPr>
          <a:xfrm>
            <a:off x="5447626" y="2204864"/>
            <a:ext cx="3272408" cy="869104"/>
          </a:xfrm>
        </p:spPr>
        <p:txBody>
          <a:bodyPr/>
          <a:lstStyle/>
          <a:p>
            <a:r>
              <a:rPr lang="en-GB" dirty="0" smtClean="0">
                <a:solidFill>
                  <a:schemeClr val="bg1"/>
                </a:solidFill>
              </a:rPr>
              <a:t>Dr Katharine Burn</a:t>
            </a:r>
          </a:p>
        </p:txBody>
      </p:sp>
      <p:pic>
        <p:nvPicPr>
          <p:cNvPr id="1026" name="Picture 2" descr="https://upload.wikimedia.org/wikipedia/commons/thumb/5/56/The_Thinker%2C_Rodin.jpg/800px-The_Thinker%2C_Rod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04664"/>
            <a:ext cx="4589075" cy="61206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300192" y="2924944"/>
            <a:ext cx="1588293" cy="1588295"/>
            <a:chOff x="3827363" y="3116411"/>
            <a:chExt cx="1752749" cy="1752749"/>
          </a:xfrm>
        </p:grpSpPr>
        <p:sp>
          <p:nvSpPr>
            <p:cNvPr id="10" name="Rectangle 9"/>
            <p:cNvSpPr/>
            <p:nvPr/>
          </p:nvSpPr>
          <p:spPr>
            <a:xfrm>
              <a:off x="3827363" y="3116411"/>
              <a:ext cx="1752749" cy="175274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1817" y="3280865"/>
              <a:ext cx="1423839" cy="14238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31" name="Picture 7" descr="https://www.cumbria.ac.uk/media/TEA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45678" y="5087069"/>
            <a:ext cx="2857500" cy="14382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5220" r="20815" b="37643"/>
          <a:stretch/>
        </p:blipFill>
        <p:spPr bwMode="auto">
          <a:xfrm>
            <a:off x="307975" y="404663"/>
            <a:ext cx="1002891" cy="962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220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98776" cy="922114"/>
          </a:xfrm>
        </p:spPr>
        <p:txBody>
          <a:bodyPr>
            <a:normAutofit/>
          </a:bodyPr>
          <a:lstStyle/>
          <a:p>
            <a:pPr algn="l"/>
            <a:r>
              <a:rPr lang="en-GB" dirty="0" smtClean="0"/>
              <a:t>     </a:t>
            </a:r>
            <a:r>
              <a:rPr lang="en-GB" sz="4200" dirty="0" smtClean="0">
                <a:solidFill>
                  <a:schemeClr val="bg1"/>
                </a:solidFill>
              </a:rPr>
              <a:t>Deep thinking</a:t>
            </a:r>
            <a:endParaRPr lang="en-GB" sz="4200" dirty="0">
              <a:solidFill>
                <a:schemeClr val="bg1"/>
              </a:solidFill>
            </a:endParaRPr>
          </a:p>
        </p:txBody>
      </p:sp>
      <p:pic>
        <p:nvPicPr>
          <p:cNvPr id="5" name="Picture 2" descr="https://upload.wikimedia.org/wikipedia/commons/thumb/5/56/The_Thinker%2C_Rodin.jpg/800px-The_Thinker%2C_Rod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141" y="188639"/>
            <a:ext cx="936104" cy="1248529"/>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Image result for pie in the sky"/>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74" r="24266"/>
          <a:stretch/>
        </p:blipFill>
        <p:spPr bwMode="auto">
          <a:xfrm>
            <a:off x="7890387" y="188161"/>
            <a:ext cx="1002093" cy="11994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2" descr="Image result for sending em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Image result for oxford education deaner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6" name="Picture 2" descr="Peacemakers Six Months that Changed The World: The Paris Peace Conference of 1919 and Its Attempt to End War by [MacMillan, Margar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042884">
            <a:off x="637269" y="1682637"/>
            <a:ext cx="1689108" cy="25906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4489" y="4969837"/>
            <a:ext cx="3741487" cy="1446550"/>
          </a:xfrm>
          <a:prstGeom prst="rect">
            <a:avLst/>
          </a:prstGeom>
          <a:solidFill>
            <a:schemeClr val="accent5">
              <a:lumMod val="20000"/>
              <a:lumOff val="80000"/>
            </a:schemeClr>
          </a:solidFill>
        </p:spPr>
        <p:txBody>
          <a:bodyPr wrap="square" rtlCol="0">
            <a:spAutoFit/>
          </a:bodyPr>
          <a:lstStyle/>
          <a:p>
            <a:r>
              <a:rPr lang="en-GB" sz="2200" dirty="0" smtClean="0">
                <a:solidFill>
                  <a:srgbClr val="002060"/>
                </a:solidFill>
              </a:rPr>
              <a:t>Decide together </a:t>
            </a:r>
            <a:r>
              <a:rPr lang="en-GB" sz="2200" dirty="0" smtClean="0">
                <a:solidFill>
                  <a:srgbClr val="002060"/>
                </a:solidFill>
              </a:rPr>
              <a:t>(mentor and trainee) on </a:t>
            </a:r>
            <a:r>
              <a:rPr lang="en-GB" sz="2200" dirty="0" smtClean="0">
                <a:solidFill>
                  <a:srgbClr val="002060"/>
                </a:solidFill>
              </a:rPr>
              <a:t>one piece of historical scholarship that you will read and discuss…</a:t>
            </a:r>
            <a:endParaRPr lang="en-GB" sz="2200" dirty="0">
              <a:solidFill>
                <a:srgbClr val="002060"/>
              </a:solidFill>
            </a:endParaRPr>
          </a:p>
        </p:txBody>
      </p:sp>
      <p:pic>
        <p:nvPicPr>
          <p:cNvPr id="16388" name="Picture 4" descr="The Time Traveller's Guide to Medieval England: A Handbook for Visitors to the Fourteenth Century by [Mortimer, Ia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94111">
            <a:off x="2506370" y="1642194"/>
            <a:ext cx="1879699" cy="286539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Callout 5"/>
          <p:cNvSpPr/>
          <p:nvPr/>
        </p:nvSpPr>
        <p:spPr>
          <a:xfrm>
            <a:off x="5148064" y="1988839"/>
            <a:ext cx="3744416" cy="2980997"/>
          </a:xfrm>
          <a:prstGeom prst="wedgeEllipseCallout">
            <a:avLst>
              <a:gd name="adj1" fmla="val -50138"/>
              <a:gd name="adj2" fmla="val 7859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rPr>
              <a:t>I’ve got a new A-level specification to plan and teach. </a:t>
            </a:r>
            <a:r>
              <a:rPr lang="en-GB" sz="2400" dirty="0" smtClean="0">
                <a:solidFill>
                  <a:srgbClr val="002060"/>
                </a:solidFill>
              </a:rPr>
              <a:t/>
            </a:r>
            <a:br>
              <a:rPr lang="en-GB" sz="2400" dirty="0" smtClean="0">
                <a:solidFill>
                  <a:srgbClr val="002060"/>
                </a:solidFill>
              </a:rPr>
            </a:br>
            <a:r>
              <a:rPr lang="en-GB" sz="2400" dirty="0" smtClean="0">
                <a:solidFill>
                  <a:srgbClr val="002060"/>
                </a:solidFill>
              </a:rPr>
              <a:t>I </a:t>
            </a:r>
            <a:r>
              <a:rPr lang="en-GB" sz="2400" dirty="0" smtClean="0">
                <a:solidFill>
                  <a:srgbClr val="002060"/>
                </a:solidFill>
              </a:rPr>
              <a:t>haven’t got time to be reading any history</a:t>
            </a:r>
            <a:endParaRPr lang="en-GB" sz="2400" dirty="0">
              <a:solidFill>
                <a:srgbClr val="002060"/>
              </a:solidFill>
            </a:endParaRPr>
          </a:p>
        </p:txBody>
      </p:sp>
      <p:sp>
        <p:nvSpPr>
          <p:cNvPr id="9" name="TextBox 8"/>
          <p:cNvSpPr txBox="1"/>
          <p:nvPr/>
        </p:nvSpPr>
        <p:spPr>
          <a:xfrm>
            <a:off x="4644006" y="366363"/>
            <a:ext cx="3528393" cy="738664"/>
          </a:xfrm>
          <a:prstGeom prst="rect">
            <a:avLst/>
          </a:prstGeom>
          <a:noFill/>
        </p:spPr>
        <p:txBody>
          <a:bodyPr wrap="square" rtlCol="0">
            <a:spAutoFit/>
          </a:bodyPr>
          <a:lstStyle/>
          <a:p>
            <a:r>
              <a:rPr lang="en-GB" sz="4200" dirty="0">
                <a:solidFill>
                  <a:schemeClr val="bg1"/>
                </a:solidFill>
              </a:rPr>
              <a:t>Pie in the sky?</a:t>
            </a:r>
            <a:endParaRPr lang="en-GB" sz="4200" dirty="0"/>
          </a:p>
        </p:txBody>
      </p:sp>
    </p:spTree>
    <p:extLst>
      <p:ext uri="{BB962C8B-B14F-4D97-AF65-F5344CB8AC3E}">
        <p14:creationId xmlns:p14="http://schemas.microsoft.com/office/powerpoint/2010/main" xmlns="" val="8216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9917" y="1649096"/>
            <a:ext cx="5452563" cy="4588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274638"/>
            <a:ext cx="3898776" cy="922114"/>
          </a:xfrm>
        </p:spPr>
        <p:txBody>
          <a:bodyPr>
            <a:normAutofit/>
          </a:bodyPr>
          <a:lstStyle/>
          <a:p>
            <a:pPr algn="l"/>
            <a:r>
              <a:rPr lang="en-GB" dirty="0" smtClean="0"/>
              <a:t>     </a:t>
            </a:r>
            <a:r>
              <a:rPr lang="en-GB" sz="4200" dirty="0" smtClean="0">
                <a:solidFill>
                  <a:schemeClr val="bg1"/>
                </a:solidFill>
              </a:rPr>
              <a:t>Deep thinking</a:t>
            </a:r>
            <a:endParaRPr lang="en-GB" sz="4200" dirty="0">
              <a:solidFill>
                <a:schemeClr val="bg1"/>
              </a:solidFill>
            </a:endParaRPr>
          </a:p>
        </p:txBody>
      </p:sp>
      <p:pic>
        <p:nvPicPr>
          <p:cNvPr id="5" name="Picture 2" descr="https://upload.wikimedia.org/wikipedia/commons/thumb/5/56/The_Thinker%2C_Rodin.jpg/800px-The_Thinker%2C_Rodi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141" y="188639"/>
            <a:ext cx="936104" cy="1248529"/>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Image result for pie in the sky"/>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074" r="24266"/>
          <a:stretch/>
        </p:blipFill>
        <p:spPr bwMode="auto">
          <a:xfrm>
            <a:off x="7890387" y="188161"/>
            <a:ext cx="1002093" cy="11994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689271" y="3501008"/>
            <a:ext cx="4953853" cy="2554545"/>
          </a:xfrm>
          <a:prstGeom prst="rect">
            <a:avLst/>
          </a:prstGeom>
          <a:noFill/>
        </p:spPr>
        <p:txBody>
          <a:bodyPr wrap="square" rtlCol="0">
            <a:spAutoFit/>
          </a:bodyPr>
          <a:lstStyle/>
          <a:p>
            <a:r>
              <a:rPr lang="en-GB" dirty="0"/>
              <a:t> </a:t>
            </a:r>
            <a:r>
              <a:rPr lang="en-GB" sz="2000" dirty="0" smtClean="0"/>
              <a:t>Just to </a:t>
            </a:r>
            <a:r>
              <a:rPr lang="en-GB" sz="2000" dirty="0"/>
              <a:t>let you know </a:t>
            </a:r>
            <a:r>
              <a:rPr lang="en-GB" sz="2000" dirty="0" smtClean="0"/>
              <a:t>that tomorrow’s Teacher Enquiry meeting has </a:t>
            </a:r>
            <a:r>
              <a:rPr lang="en-GB" sz="2000" dirty="0"/>
              <a:t>been cancelled.  Our head is so worried about year 11 results she is cancelling CPD.  Of course, I could be living in a surreal fantasy world or this could be a joke and it may turn out that the word of the day tomorrow is ‘Ironic’ and she is just using this to set that up…</a:t>
            </a:r>
          </a:p>
        </p:txBody>
      </p:sp>
      <p:sp>
        <p:nvSpPr>
          <p:cNvPr id="7" name="AutoShape 2" descr="Image result for sending em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Image result for oxford education deaner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p:nvGrpSpPr>
        <p:grpSpPr>
          <a:xfrm>
            <a:off x="539552" y="2060848"/>
            <a:ext cx="2500042" cy="4078362"/>
            <a:chOff x="522073" y="1500822"/>
            <a:chExt cx="2500042" cy="4078362"/>
          </a:xfrm>
        </p:grpSpPr>
        <p:pic>
          <p:nvPicPr>
            <p:cNvPr id="15368" name="Picture 8" descr="Image result for oxford education deanery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5189" y="1500822"/>
              <a:ext cx="2486926" cy="1224136"/>
            </a:xfrm>
            <a:prstGeom prst="rect">
              <a:avLst/>
            </a:prstGeom>
            <a:noFill/>
            <a:extLst>
              <a:ext uri="{909E8E84-426E-40DD-AFC4-6F175D3DCCD1}">
                <a14:hiddenFill xmlns:a14="http://schemas.microsoft.com/office/drawing/2010/main" xmlns="">
                  <a:solidFill>
                    <a:srgbClr val="FFFFFF"/>
                  </a:solidFill>
                </a14:hiddenFill>
              </a:ext>
            </a:extLst>
          </p:spPr>
        </p:pic>
        <p:pic>
          <p:nvPicPr>
            <p:cNvPr id="15370" name="Picture 10" descr="Image result for oxford education deanery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2073" y="2724958"/>
              <a:ext cx="2486926" cy="165389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48305" y="4378855"/>
              <a:ext cx="2473810" cy="1200329"/>
            </a:xfrm>
            <a:prstGeom prst="rect">
              <a:avLst/>
            </a:prstGeom>
            <a:noFill/>
          </p:spPr>
          <p:txBody>
            <a:bodyPr wrap="square" rtlCol="0">
              <a:spAutoFit/>
            </a:bodyPr>
            <a:lstStyle/>
            <a:p>
              <a:pPr algn="ctr"/>
              <a:r>
                <a:rPr lang="en-GB" dirty="0" smtClean="0">
                  <a:solidFill>
                    <a:schemeClr val="bg1"/>
                  </a:solidFill>
                </a:rPr>
                <a:t>Research Champions</a:t>
              </a:r>
              <a:br>
                <a:rPr lang="en-GB" dirty="0" smtClean="0">
                  <a:solidFill>
                    <a:schemeClr val="bg1"/>
                  </a:solidFill>
                </a:rPr>
              </a:br>
              <a:r>
                <a:rPr lang="en-GB" dirty="0">
                  <a:solidFill>
                    <a:schemeClr val="bg1"/>
                  </a:solidFill>
                </a:rPr>
                <a:t>Leading teacher enquiry projects </a:t>
              </a:r>
            </a:p>
            <a:p>
              <a:pPr algn="ctr"/>
              <a:endParaRPr lang="en-GB" dirty="0">
                <a:solidFill>
                  <a:schemeClr val="bg1"/>
                </a:solidFill>
              </a:endParaRPr>
            </a:p>
          </p:txBody>
        </p:sp>
      </p:grpSp>
      <p:sp>
        <p:nvSpPr>
          <p:cNvPr id="21" name="TextBox 20"/>
          <p:cNvSpPr txBox="1"/>
          <p:nvPr/>
        </p:nvSpPr>
        <p:spPr>
          <a:xfrm>
            <a:off x="4644006" y="366363"/>
            <a:ext cx="3528393" cy="738664"/>
          </a:xfrm>
          <a:prstGeom prst="rect">
            <a:avLst/>
          </a:prstGeom>
          <a:noFill/>
        </p:spPr>
        <p:txBody>
          <a:bodyPr wrap="square" rtlCol="0">
            <a:spAutoFit/>
          </a:bodyPr>
          <a:lstStyle/>
          <a:p>
            <a:r>
              <a:rPr lang="en-GB" sz="4200" dirty="0">
                <a:solidFill>
                  <a:schemeClr val="bg1"/>
                </a:solidFill>
              </a:rPr>
              <a:t>Pie in the sky?</a:t>
            </a:r>
            <a:endParaRPr lang="en-GB" sz="4200" dirty="0"/>
          </a:p>
        </p:txBody>
      </p:sp>
    </p:spTree>
    <p:extLst>
      <p:ext uri="{BB962C8B-B14F-4D97-AF65-F5344CB8AC3E}">
        <p14:creationId xmlns:p14="http://schemas.microsoft.com/office/powerpoint/2010/main" xmlns="" val="6284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08293" cy="922114"/>
          </a:xfrm>
        </p:spPr>
        <p:txBody>
          <a:bodyPr>
            <a:normAutofit/>
          </a:bodyPr>
          <a:lstStyle/>
          <a:p>
            <a:pPr algn="l"/>
            <a:r>
              <a:rPr lang="en-GB" dirty="0" smtClean="0"/>
              <a:t>     </a:t>
            </a:r>
            <a:r>
              <a:rPr lang="en-GB" sz="4200" dirty="0" smtClean="0">
                <a:solidFill>
                  <a:schemeClr val="bg1"/>
                </a:solidFill>
              </a:rPr>
              <a:t>Deep thinking</a:t>
            </a:r>
            <a:endParaRPr lang="en-GB" sz="4200" dirty="0">
              <a:solidFill>
                <a:schemeClr val="bg1"/>
              </a:solidFill>
            </a:endParaRPr>
          </a:p>
        </p:txBody>
      </p:sp>
      <p:pic>
        <p:nvPicPr>
          <p:cNvPr id="5" name="Picture 2" descr="https://upload.wikimedia.org/wikipedia/commons/thumb/5/56/The_Thinker%2C_Rodin.jpg/800px-The_Thinker%2C_Rod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141" y="188639"/>
            <a:ext cx="936104" cy="1248529"/>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Image result for pie in the sk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074" r="24266"/>
          <a:stretch/>
        </p:blipFill>
        <p:spPr bwMode="auto">
          <a:xfrm>
            <a:off x="7890387" y="188161"/>
            <a:ext cx="1002093" cy="11994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2" descr="Image result for sending ema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Image result for oxford education deaner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2" descr="Image result for Oxfordshire strategic schools partnership boar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 y="1628800"/>
            <a:ext cx="4050196" cy="1206622"/>
          </a:xfrm>
          <a:prstGeom prst="rect">
            <a:avLst/>
          </a:prstGeom>
          <a:noFill/>
          <a:extLst>
            <a:ext uri="{909E8E84-426E-40DD-AFC4-6F175D3DCCD1}">
              <a14:hiddenFill xmlns:a14="http://schemas.microsoft.com/office/drawing/2010/main" xmlns="">
                <a:solidFill>
                  <a:srgbClr val="FFFFFF"/>
                </a:solidFill>
              </a14:hiddenFill>
            </a:ext>
          </a:extLst>
        </p:spPr>
      </p:pic>
      <p:pic>
        <p:nvPicPr>
          <p:cNvPr id="17410" name="Picture 2" descr="Image result for teachers quitting in drove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0141" y="2926124"/>
            <a:ext cx="2619375"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Image result for oxford education deanery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84512" y="2949981"/>
            <a:ext cx="2925795"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Oval Callout 18"/>
          <p:cNvSpPr/>
          <p:nvPr/>
        </p:nvSpPr>
        <p:spPr>
          <a:xfrm flipH="1">
            <a:off x="155575" y="4904919"/>
            <a:ext cx="3440910" cy="1912276"/>
          </a:xfrm>
          <a:prstGeom prst="wedgeEllipseCallout">
            <a:avLst>
              <a:gd name="adj1" fmla="val -59078"/>
              <a:gd name="adj2" fmla="val 42967"/>
            </a:avLst>
          </a:prstGeom>
          <a:solidFill>
            <a:srgbClr val="FCA904"/>
          </a:solidFill>
          <a:ln>
            <a:solidFill>
              <a:srgbClr val="FCA9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rebuchet MS" pitchFamily="34" charset="0"/>
              </a:rPr>
              <a:t>Decisions are made collectively rather than unilaterally… ‘People treat the leadership team on an equal footing,</a:t>
            </a:r>
            <a:br>
              <a:rPr lang="en-GB" sz="1400" dirty="0" smtClean="0">
                <a:solidFill>
                  <a:schemeClr val="tx1"/>
                </a:solidFill>
                <a:latin typeface="Trebuchet MS" pitchFamily="34" charset="0"/>
              </a:rPr>
            </a:br>
            <a:r>
              <a:rPr lang="en-GB" sz="1400" dirty="0" smtClean="0">
                <a:solidFill>
                  <a:schemeClr val="tx1"/>
                </a:solidFill>
                <a:latin typeface="Trebuchet MS" pitchFamily="34" charset="0"/>
              </a:rPr>
              <a:t> rather than as a hierarchy.</a:t>
            </a:r>
            <a:br>
              <a:rPr lang="en-GB" sz="1400" dirty="0" smtClean="0">
                <a:solidFill>
                  <a:schemeClr val="tx1"/>
                </a:solidFill>
                <a:latin typeface="Trebuchet MS" pitchFamily="34" charset="0"/>
              </a:rPr>
            </a:br>
            <a:r>
              <a:rPr lang="en-GB" sz="1400" dirty="0" smtClean="0">
                <a:solidFill>
                  <a:schemeClr val="tx1"/>
                </a:solidFill>
                <a:latin typeface="Trebuchet MS" pitchFamily="34" charset="0"/>
              </a:rPr>
              <a:t>(Interview 2)</a:t>
            </a:r>
            <a:endParaRPr lang="en-GB" sz="1400" b="1" dirty="0">
              <a:solidFill>
                <a:schemeClr val="tx1"/>
              </a:solidFill>
              <a:latin typeface="Trebuchet MS" pitchFamily="34" charset="0"/>
            </a:endParaRPr>
          </a:p>
        </p:txBody>
      </p:sp>
      <p:grpSp>
        <p:nvGrpSpPr>
          <p:cNvPr id="20" name="Group 19"/>
          <p:cNvGrpSpPr/>
          <p:nvPr/>
        </p:nvGrpSpPr>
        <p:grpSpPr>
          <a:xfrm>
            <a:off x="3089329" y="4484950"/>
            <a:ext cx="2952328" cy="1440160"/>
            <a:chOff x="5796136" y="4869160"/>
            <a:chExt cx="2952328" cy="1589400"/>
          </a:xfrm>
        </p:grpSpPr>
        <p:sp>
          <p:nvSpPr>
            <p:cNvPr id="21" name="Oval Callout 20"/>
            <p:cNvSpPr/>
            <p:nvPr/>
          </p:nvSpPr>
          <p:spPr>
            <a:xfrm flipH="1">
              <a:off x="5796136" y="4869160"/>
              <a:ext cx="2952328" cy="1589400"/>
            </a:xfrm>
            <a:prstGeom prst="wedgeEllipseCallout">
              <a:avLst>
                <a:gd name="adj1" fmla="val 47942"/>
                <a:gd name="adj2" fmla="val 65754"/>
              </a:avLst>
            </a:prstGeom>
            <a:solidFill>
              <a:srgbClr val="A87DFF"/>
            </a:solidFill>
            <a:ln>
              <a:solidFill>
                <a:srgbClr val="A8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940152" y="5187041"/>
              <a:ext cx="2664296" cy="1052979"/>
            </a:xfrm>
            <a:prstGeom prst="rect">
              <a:avLst/>
            </a:prstGeom>
          </p:spPr>
          <p:txBody>
            <a:bodyPr wrap="square">
              <a:spAutoFit/>
            </a:bodyPr>
            <a:lstStyle/>
            <a:p>
              <a:pPr algn="ctr"/>
              <a:r>
                <a:rPr lang="en-GB" sz="1400" dirty="0" smtClean="0">
                  <a:latin typeface="Trebuchet MS" panose="020B0603020202020204" pitchFamily="34" charset="0"/>
                </a:rPr>
                <a:t>I’m not </a:t>
              </a:r>
              <a:r>
                <a:rPr lang="en-GB" sz="1400" dirty="0">
                  <a:latin typeface="Trebuchet MS" panose="020B0603020202020204" pitchFamily="34" charset="0"/>
                </a:rPr>
                <a:t>convinced the effort is worth </a:t>
              </a:r>
              <a:r>
                <a:rPr lang="en-GB" sz="1400" dirty="0" smtClean="0">
                  <a:latin typeface="Trebuchet MS" panose="020B0603020202020204" pitchFamily="34" charset="0"/>
                </a:rPr>
                <a:t>it. I </a:t>
              </a:r>
              <a:r>
                <a:rPr lang="en-GB" sz="1400" dirty="0">
                  <a:latin typeface="Trebuchet MS" panose="020B0603020202020204" pitchFamily="34" charset="0"/>
                </a:rPr>
                <a:t>do not feel valued, which is a shame. </a:t>
              </a:r>
              <a:r>
                <a:rPr lang="en-GB" sz="1400" dirty="0" smtClean="0">
                  <a:latin typeface="Trebuchet MS" panose="020B0603020202020204" pitchFamily="34" charset="0"/>
                </a:rPr>
                <a:t/>
              </a:r>
              <a:br>
                <a:rPr lang="en-GB" sz="1400" dirty="0" smtClean="0">
                  <a:latin typeface="Trebuchet MS" panose="020B0603020202020204" pitchFamily="34" charset="0"/>
                </a:rPr>
              </a:br>
              <a:r>
                <a:rPr lang="en-GB" sz="1400" dirty="0" smtClean="0">
                  <a:latin typeface="Trebuchet MS" panose="020B0603020202020204" pitchFamily="34" charset="0"/>
                </a:rPr>
                <a:t>(</a:t>
              </a:r>
              <a:r>
                <a:rPr lang="en-GB" sz="1400" dirty="0">
                  <a:latin typeface="Trebuchet MS" panose="020B0603020202020204" pitchFamily="34" charset="0"/>
                </a:rPr>
                <a:t>Interview 8)</a:t>
              </a:r>
            </a:p>
          </p:txBody>
        </p:sp>
      </p:grpSp>
      <p:pic>
        <p:nvPicPr>
          <p:cNvPr id="17412" name="Picture 4" descr="Image result for school budget cuts england 201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24128" y="2894319"/>
            <a:ext cx="2952750" cy="1552576"/>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4644006" y="366363"/>
            <a:ext cx="3528393" cy="738664"/>
          </a:xfrm>
          <a:prstGeom prst="rect">
            <a:avLst/>
          </a:prstGeom>
          <a:noFill/>
        </p:spPr>
        <p:txBody>
          <a:bodyPr wrap="square" rtlCol="0">
            <a:spAutoFit/>
          </a:bodyPr>
          <a:lstStyle/>
          <a:p>
            <a:r>
              <a:rPr lang="en-GB" sz="4200" dirty="0">
                <a:solidFill>
                  <a:schemeClr val="bg1"/>
                </a:solidFill>
              </a:rPr>
              <a:t>Pie in the sky?</a:t>
            </a:r>
            <a:endParaRPr lang="en-GB" sz="4200" dirty="0"/>
          </a:p>
        </p:txBody>
      </p:sp>
    </p:spTree>
    <p:extLst>
      <p:ext uri="{BB962C8B-B14F-4D97-AF65-F5344CB8AC3E}">
        <p14:creationId xmlns:p14="http://schemas.microsoft.com/office/powerpoint/2010/main" xmlns="" val="11092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2792" cy="922114"/>
          </a:xfrm>
        </p:spPr>
        <p:txBody>
          <a:bodyPr>
            <a:normAutofit/>
          </a:bodyPr>
          <a:lstStyle/>
          <a:p>
            <a:pPr algn="l"/>
            <a:r>
              <a:rPr lang="en-GB" dirty="0" smtClean="0"/>
              <a:t>     </a:t>
            </a:r>
            <a:r>
              <a:rPr lang="en-GB" sz="4200" dirty="0" smtClean="0">
                <a:solidFill>
                  <a:schemeClr val="bg1"/>
                </a:solidFill>
              </a:rPr>
              <a:t>Deep thinking</a:t>
            </a:r>
            <a:endParaRPr lang="en-GB" sz="4200" dirty="0">
              <a:solidFill>
                <a:schemeClr val="bg1"/>
              </a:solidFill>
            </a:endParaRPr>
          </a:p>
        </p:txBody>
      </p:sp>
      <p:pic>
        <p:nvPicPr>
          <p:cNvPr id="5" name="Picture 2" descr="https://upload.wikimedia.org/wikipedia/commons/thumb/5/56/The_Thinker%2C_Rodin.jpg/800px-The_Thinker%2C_Rod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141" y="188639"/>
            <a:ext cx="936104" cy="1248529"/>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Image result for pie in the sky"/>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074" r="24266"/>
          <a:stretch/>
        </p:blipFill>
        <p:spPr bwMode="auto">
          <a:xfrm>
            <a:off x="7890387" y="188161"/>
            <a:ext cx="1002093" cy="1199458"/>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Image result for researchEd oxford 2016"/>
          <p:cNvPicPr>
            <a:picLocks noGrp="1" noChangeAspect="1" noChangeArrowheads="1"/>
          </p:cNvPicPr>
          <p:nvPr>
            <p:ph sz="half"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1916832"/>
            <a:ext cx="4253681" cy="42536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43762" r="36642" b="-9236"/>
          <a:stretch/>
        </p:blipFill>
        <p:spPr bwMode="auto">
          <a:xfrm>
            <a:off x="5148064" y="4065812"/>
            <a:ext cx="3102363" cy="2404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Callout 5"/>
          <p:cNvSpPr/>
          <p:nvPr/>
        </p:nvSpPr>
        <p:spPr>
          <a:xfrm>
            <a:off x="5652120" y="2031770"/>
            <a:ext cx="3256882" cy="1512168"/>
          </a:xfrm>
          <a:prstGeom prst="wedgeEllipseCallout">
            <a:avLst>
              <a:gd name="adj1" fmla="val -10439"/>
              <a:gd name="adj2" fmla="val 9858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rPr>
              <a:t>But it needs to be in bullet points…</a:t>
            </a:r>
            <a:endParaRPr lang="en-GB" sz="2400" b="1" dirty="0">
              <a:solidFill>
                <a:srgbClr val="0070C0"/>
              </a:solidFill>
            </a:endParaRPr>
          </a:p>
        </p:txBody>
      </p:sp>
      <p:sp>
        <p:nvSpPr>
          <p:cNvPr id="11" name="TextBox 10"/>
          <p:cNvSpPr txBox="1"/>
          <p:nvPr/>
        </p:nvSpPr>
        <p:spPr>
          <a:xfrm>
            <a:off x="4644006" y="366363"/>
            <a:ext cx="3528393" cy="738664"/>
          </a:xfrm>
          <a:prstGeom prst="rect">
            <a:avLst/>
          </a:prstGeom>
          <a:noFill/>
        </p:spPr>
        <p:txBody>
          <a:bodyPr wrap="square" rtlCol="0">
            <a:spAutoFit/>
          </a:bodyPr>
          <a:lstStyle/>
          <a:p>
            <a:r>
              <a:rPr lang="en-GB" sz="4200" dirty="0">
                <a:solidFill>
                  <a:schemeClr val="bg1"/>
                </a:solidFill>
              </a:rPr>
              <a:t>Pie in the sky?</a:t>
            </a:r>
            <a:endParaRPr lang="en-GB" sz="4200" dirty="0"/>
          </a:p>
        </p:txBody>
      </p:sp>
    </p:spTree>
    <p:extLst>
      <p:ext uri="{BB962C8B-B14F-4D97-AF65-F5344CB8AC3E}">
        <p14:creationId xmlns:p14="http://schemas.microsoft.com/office/powerpoint/2010/main" xmlns="" val="37926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660" y="188640"/>
            <a:ext cx="6120680" cy="1470025"/>
          </a:xfrm>
        </p:spPr>
        <p:txBody>
          <a:bodyPr>
            <a:normAutofit/>
          </a:bodyPr>
          <a:lstStyle/>
          <a:p>
            <a:r>
              <a:rPr lang="en-GB" dirty="0" smtClean="0">
                <a:solidFill>
                  <a:schemeClr val="accent1">
                    <a:lumMod val="40000"/>
                    <a:lumOff val="60000"/>
                  </a:schemeClr>
                </a:solidFill>
              </a:rPr>
              <a:t>Thinking deeply about </a:t>
            </a:r>
            <a:br>
              <a:rPr lang="en-GB" dirty="0" smtClean="0">
                <a:solidFill>
                  <a:schemeClr val="accent1">
                    <a:lumMod val="40000"/>
                    <a:lumOff val="60000"/>
                  </a:schemeClr>
                </a:solidFill>
              </a:rPr>
            </a:br>
            <a:r>
              <a:rPr lang="en-GB" dirty="0" smtClean="0">
                <a:solidFill>
                  <a:schemeClr val="accent1">
                    <a:lumMod val="40000"/>
                    <a:lumOff val="60000"/>
                  </a:schemeClr>
                </a:solidFill>
              </a:rPr>
              <a:t>about teacher education?</a:t>
            </a:r>
            <a:endParaRPr lang="en-GB" dirty="0">
              <a:solidFill>
                <a:schemeClr val="accent1">
                  <a:lumMod val="40000"/>
                  <a:lumOff val="60000"/>
                </a:schemeClr>
              </a:solidFill>
            </a:endParaRPr>
          </a:p>
        </p:txBody>
      </p:sp>
      <p:pic>
        <p:nvPicPr>
          <p:cNvPr id="2050" name="Picture 2" descr="https://littlehouseontheurbanprairie.files.wordpress.com/2013/04/img_23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4799" y="1818873"/>
            <a:ext cx="6336704" cy="47286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4" descr="Image result for the think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181774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660" y="188640"/>
            <a:ext cx="6120680" cy="1470025"/>
          </a:xfrm>
        </p:spPr>
        <p:txBody>
          <a:bodyPr/>
          <a:lstStyle/>
          <a:p>
            <a:r>
              <a:rPr lang="en-GB" dirty="0" smtClean="0">
                <a:solidFill>
                  <a:schemeClr val="accent1">
                    <a:lumMod val="40000"/>
                    <a:lumOff val="60000"/>
                  </a:schemeClr>
                </a:solidFill>
              </a:rPr>
              <a:t>Deep thinking </a:t>
            </a:r>
            <a:br>
              <a:rPr lang="en-GB" dirty="0" smtClean="0">
                <a:solidFill>
                  <a:schemeClr val="accent1">
                    <a:lumMod val="40000"/>
                    <a:lumOff val="60000"/>
                  </a:schemeClr>
                </a:solidFill>
              </a:rPr>
            </a:br>
            <a:r>
              <a:rPr lang="en-GB" dirty="0" smtClean="0">
                <a:solidFill>
                  <a:schemeClr val="accent1">
                    <a:lumMod val="40000"/>
                    <a:lumOff val="60000"/>
                  </a:schemeClr>
                </a:solidFill>
              </a:rPr>
              <a:t>about teacher education?</a:t>
            </a:r>
            <a:endParaRPr lang="en-GB" dirty="0">
              <a:solidFill>
                <a:schemeClr val="accent1">
                  <a:lumMod val="40000"/>
                  <a:lumOff val="60000"/>
                </a:schemeClr>
              </a:solidFill>
            </a:endParaRPr>
          </a:p>
        </p:txBody>
      </p:sp>
      <p:sp>
        <p:nvSpPr>
          <p:cNvPr id="5" name="AutoShape 4" descr="Image result for the think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https://4.bp.blogspot.com/-26MHAPGHdNI/U4YvExaJ3fI/AAAAAAAAIU8/V8JFevxjNiE/s1600/pie+in+the+sk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927256"/>
            <a:ext cx="5181600" cy="3886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9017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660" y="188640"/>
            <a:ext cx="6120680" cy="1470025"/>
          </a:xfrm>
        </p:spPr>
        <p:txBody>
          <a:bodyPr>
            <a:normAutofit/>
          </a:bodyPr>
          <a:lstStyle/>
          <a:p>
            <a:r>
              <a:rPr lang="en-GB" dirty="0" smtClean="0">
                <a:solidFill>
                  <a:schemeClr val="accent1">
                    <a:lumMod val="40000"/>
                    <a:lumOff val="60000"/>
                  </a:schemeClr>
                </a:solidFill>
              </a:rPr>
              <a:t>Aim for the pie rather than falling in the pit?</a:t>
            </a:r>
            <a:endParaRPr lang="en-GB" dirty="0">
              <a:solidFill>
                <a:schemeClr val="accent1">
                  <a:lumMod val="40000"/>
                  <a:lumOff val="60000"/>
                </a:schemeClr>
              </a:solidFill>
            </a:endParaRPr>
          </a:p>
        </p:txBody>
      </p:sp>
      <p:sp>
        <p:nvSpPr>
          <p:cNvPr id="5" name="AutoShape 4" descr="Image result for the think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Image result for rainb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6190" y="2636912"/>
            <a:ext cx="7036210" cy="369401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4.bp.blogspot.com/-26MHAPGHdNI/U4YvExaJ3fI/AAAAAAAAIU8/V8JFevxjNiE/s1600/pie+in+the+sk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6641" y="1562700"/>
            <a:ext cx="1195308" cy="896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4461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85661"/>
            <a:ext cx="6120680" cy="1470025"/>
          </a:xfrm>
        </p:spPr>
        <p:txBody>
          <a:bodyPr>
            <a:normAutofit/>
          </a:bodyPr>
          <a:lstStyle/>
          <a:p>
            <a:r>
              <a:rPr lang="en-GB" dirty="0" smtClean="0">
                <a:solidFill>
                  <a:schemeClr val="accent1">
                    <a:lumMod val="40000"/>
                    <a:lumOff val="60000"/>
                  </a:schemeClr>
                </a:solidFill>
              </a:rPr>
              <a:t>Aim for the pie rather than falling in the pit!</a:t>
            </a:r>
            <a:endParaRPr lang="en-GB" dirty="0">
              <a:solidFill>
                <a:schemeClr val="accent1">
                  <a:lumMod val="40000"/>
                  <a:lumOff val="60000"/>
                </a:schemeClr>
              </a:solidFill>
            </a:endParaRPr>
          </a:p>
        </p:txBody>
      </p:sp>
      <p:sp>
        <p:nvSpPr>
          <p:cNvPr id="5" name="AutoShape 4" descr="Image result for the think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Image result for rainb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93" y="521155"/>
            <a:ext cx="1800200" cy="94510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4.bp.blogspot.com/-26MHAPGHdNI/U4YvExaJ3fI/AAAAAAAAIU8/V8JFevxjNiE/s1600/pie+in+the+sk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472434"/>
            <a:ext cx="1195308" cy="8964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31981" y="1682735"/>
            <a:ext cx="2088232" cy="646331"/>
          </a:xfrm>
          <a:prstGeom prst="rect">
            <a:avLst/>
          </a:prstGeom>
          <a:noFill/>
        </p:spPr>
        <p:txBody>
          <a:bodyPr wrap="square" rtlCol="0">
            <a:spAutoFit/>
          </a:bodyPr>
          <a:lstStyle/>
          <a:p>
            <a:r>
              <a:rPr lang="en-GB" sz="3600" dirty="0" smtClean="0">
                <a:solidFill>
                  <a:schemeClr val="bg1"/>
                </a:solidFill>
              </a:rPr>
              <a:t>3 Projects</a:t>
            </a:r>
            <a:endParaRPr lang="en-GB" sz="3600" dirty="0">
              <a:solidFill>
                <a:schemeClr val="bg1"/>
              </a:solidFill>
            </a:endParaRPr>
          </a:p>
        </p:txBody>
      </p:sp>
      <p:sp>
        <p:nvSpPr>
          <p:cNvPr id="10" name="TextBox 9"/>
          <p:cNvSpPr txBox="1"/>
          <p:nvPr/>
        </p:nvSpPr>
        <p:spPr>
          <a:xfrm>
            <a:off x="5940152" y="1682735"/>
            <a:ext cx="2520280" cy="646331"/>
          </a:xfrm>
          <a:prstGeom prst="rect">
            <a:avLst/>
          </a:prstGeom>
          <a:noFill/>
        </p:spPr>
        <p:txBody>
          <a:bodyPr wrap="square" rtlCol="0">
            <a:spAutoFit/>
          </a:bodyPr>
          <a:lstStyle/>
          <a:p>
            <a:r>
              <a:rPr lang="en-GB" sz="3600" dirty="0" smtClean="0">
                <a:solidFill>
                  <a:schemeClr val="bg1"/>
                </a:solidFill>
              </a:rPr>
              <a:t>3 Principles </a:t>
            </a:r>
            <a:endParaRPr lang="en-GB" sz="3600" dirty="0">
              <a:solidFill>
                <a:schemeClr val="bg1"/>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225" y="2341457"/>
            <a:ext cx="830004" cy="1169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1131982" y="2341457"/>
            <a:ext cx="4571708" cy="1169551"/>
          </a:xfrm>
          <a:prstGeom prst="rect">
            <a:avLst/>
          </a:prstGeom>
          <a:solidFill>
            <a:schemeClr val="accent5">
              <a:lumMod val="20000"/>
              <a:lumOff val="80000"/>
            </a:schemeClr>
          </a:solidFill>
        </p:spPr>
        <p:txBody>
          <a:bodyPr wrap="square" rtlCol="0">
            <a:spAutoFit/>
          </a:bodyPr>
          <a:lstStyle/>
          <a:p>
            <a:pPr algn="ctr"/>
            <a:r>
              <a:rPr lang="en-GB" b="1" i="1" dirty="0">
                <a:solidFill>
                  <a:srgbClr val="002060"/>
                </a:solidFill>
              </a:rPr>
              <a:t>The impact of adopting a research orientation towards use of the Pupil Premium </a:t>
            </a:r>
            <a:r>
              <a:rPr lang="en-GB" b="1" i="1" dirty="0" smtClean="0">
                <a:solidFill>
                  <a:srgbClr val="002060"/>
                </a:solidFill>
              </a:rPr>
              <a:t>Grant</a:t>
            </a:r>
            <a:endParaRPr lang="en-GB" b="1" i="1" dirty="0">
              <a:solidFill>
                <a:srgbClr val="002060"/>
              </a:solidFill>
            </a:endParaRPr>
          </a:p>
          <a:p>
            <a:pPr algn="ctr"/>
            <a:r>
              <a:rPr lang="en-GB" sz="1700" b="1" dirty="0" smtClean="0"/>
              <a:t>Burn</a:t>
            </a:r>
            <a:r>
              <a:rPr lang="en-GB" sz="1700" b="1" dirty="0"/>
              <a:t>, </a:t>
            </a:r>
            <a:r>
              <a:rPr lang="en-GB" sz="1700" b="1" dirty="0" smtClean="0"/>
              <a:t>Mutton</a:t>
            </a:r>
            <a:r>
              <a:rPr lang="en-GB" sz="1700" b="1" dirty="0"/>
              <a:t>, </a:t>
            </a:r>
            <a:r>
              <a:rPr lang="en-GB" sz="1700" b="1" dirty="0" smtClean="0"/>
              <a:t>Thompson</a:t>
            </a:r>
            <a:r>
              <a:rPr lang="en-GB" sz="1700" b="1" dirty="0"/>
              <a:t>, </a:t>
            </a:r>
            <a:r>
              <a:rPr lang="en-GB" sz="1700" b="1" dirty="0" smtClean="0"/>
              <a:t>Ingram</a:t>
            </a:r>
            <a:r>
              <a:rPr lang="en-GB" sz="1700" b="1" dirty="0"/>
              <a:t>, </a:t>
            </a:r>
            <a:r>
              <a:rPr lang="en-GB" sz="1700" b="1" dirty="0" err="1" smtClean="0"/>
              <a:t>McNicholl</a:t>
            </a:r>
            <a:r>
              <a:rPr lang="en-GB" sz="1700" b="1" dirty="0" smtClean="0"/>
              <a:t> &amp; Firth (2016)</a:t>
            </a:r>
            <a:endParaRPr lang="en-GB" sz="1700" dirty="0"/>
          </a:p>
        </p:txBody>
      </p:sp>
      <p:pic>
        <p:nvPicPr>
          <p:cNvPr id="14" name="Picture 8" descr="Image result for oxford education deanery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224" y="3663594"/>
            <a:ext cx="2751857" cy="135454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us.123rf.com/400wm/400/400/igorr/igorr0911/igorr091100014/5812600-two-teachers-with-laptop-in-classroom.jpg"/>
          <p:cNvPicPr>
            <a:picLocks noChangeAspect="1" noChangeArrowheads="1"/>
          </p:cNvPicPr>
          <p:nvPr/>
        </p:nvPicPr>
        <p:blipFill>
          <a:blip r:embed="rId6" cstate="print"/>
          <a:srcRect/>
          <a:stretch>
            <a:fillRect/>
          </a:stretch>
        </p:blipFill>
        <p:spPr bwMode="auto">
          <a:xfrm>
            <a:off x="3400477" y="3663593"/>
            <a:ext cx="2248204" cy="1354543"/>
          </a:xfrm>
          <a:prstGeom prst="rect">
            <a:avLst/>
          </a:prstGeom>
          <a:noFill/>
        </p:spPr>
      </p:pic>
      <p:pic>
        <p:nvPicPr>
          <p:cNvPr id="16"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9803" y="5136482"/>
            <a:ext cx="1080120" cy="1525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51296" y="5123838"/>
            <a:ext cx="1174214" cy="1525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89670" y="5139005"/>
            <a:ext cx="2029121" cy="1523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TextBox 19"/>
          <p:cNvSpPr txBox="1"/>
          <p:nvPr/>
        </p:nvSpPr>
        <p:spPr>
          <a:xfrm>
            <a:off x="5940152" y="2864677"/>
            <a:ext cx="2520280" cy="646331"/>
          </a:xfrm>
          <a:prstGeom prst="rect">
            <a:avLst/>
          </a:prstGeom>
          <a:noFill/>
        </p:spPr>
        <p:txBody>
          <a:bodyPr wrap="square" rtlCol="0">
            <a:spAutoFit/>
          </a:bodyPr>
          <a:lstStyle/>
          <a:p>
            <a:pPr algn="ctr"/>
            <a:r>
              <a:rPr lang="en-GB" sz="3600" dirty="0" smtClean="0">
                <a:solidFill>
                  <a:schemeClr val="bg1"/>
                </a:solidFill>
              </a:rPr>
              <a:t>Process </a:t>
            </a:r>
            <a:endParaRPr lang="en-GB" sz="3600" dirty="0">
              <a:solidFill>
                <a:schemeClr val="bg1"/>
              </a:solidFill>
            </a:endParaRPr>
          </a:p>
        </p:txBody>
      </p:sp>
      <p:sp>
        <p:nvSpPr>
          <p:cNvPr id="21" name="TextBox 20"/>
          <p:cNvSpPr txBox="1"/>
          <p:nvPr/>
        </p:nvSpPr>
        <p:spPr>
          <a:xfrm>
            <a:off x="5940152" y="4342550"/>
            <a:ext cx="2520280" cy="646331"/>
          </a:xfrm>
          <a:prstGeom prst="rect">
            <a:avLst/>
          </a:prstGeom>
          <a:noFill/>
        </p:spPr>
        <p:txBody>
          <a:bodyPr wrap="square" rtlCol="0">
            <a:spAutoFit/>
          </a:bodyPr>
          <a:lstStyle/>
          <a:p>
            <a:pPr algn="ctr"/>
            <a:r>
              <a:rPr lang="en-GB" sz="3600" dirty="0" smtClean="0">
                <a:solidFill>
                  <a:schemeClr val="bg1"/>
                </a:solidFill>
              </a:rPr>
              <a:t>Pupils </a:t>
            </a:r>
            <a:endParaRPr lang="en-GB" sz="3600" dirty="0">
              <a:solidFill>
                <a:schemeClr val="bg1"/>
              </a:solidFill>
            </a:endParaRPr>
          </a:p>
        </p:txBody>
      </p:sp>
      <p:sp>
        <p:nvSpPr>
          <p:cNvPr id="22" name="TextBox 21"/>
          <p:cNvSpPr txBox="1"/>
          <p:nvPr/>
        </p:nvSpPr>
        <p:spPr>
          <a:xfrm>
            <a:off x="5940152" y="6003390"/>
            <a:ext cx="2520280" cy="646331"/>
          </a:xfrm>
          <a:prstGeom prst="rect">
            <a:avLst/>
          </a:prstGeom>
          <a:noFill/>
        </p:spPr>
        <p:txBody>
          <a:bodyPr wrap="square" rtlCol="0">
            <a:spAutoFit/>
          </a:bodyPr>
          <a:lstStyle/>
          <a:p>
            <a:pPr algn="ctr"/>
            <a:r>
              <a:rPr lang="en-GB" sz="3600" dirty="0" smtClean="0">
                <a:solidFill>
                  <a:schemeClr val="bg1"/>
                </a:solidFill>
              </a:rPr>
              <a:t>Passion</a:t>
            </a:r>
            <a:endParaRPr lang="en-GB" sz="3600" dirty="0">
              <a:solidFill>
                <a:schemeClr val="bg1"/>
              </a:solidFill>
            </a:endParaRPr>
          </a:p>
        </p:txBody>
      </p:sp>
    </p:spTree>
    <p:extLst>
      <p:ext uri="{BB962C8B-B14F-4D97-AF65-F5344CB8AC3E}">
        <p14:creationId xmlns:p14="http://schemas.microsoft.com/office/powerpoint/2010/main" xmlns="" val="36208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1"/>
                </a:solidFill>
              </a:rPr>
              <a:t>1. The Process </a:t>
            </a:r>
            <a:br>
              <a:rPr lang="en-GB" b="1" dirty="0" smtClean="0">
                <a:solidFill>
                  <a:schemeClr val="bg1"/>
                </a:solidFill>
              </a:rPr>
            </a:br>
            <a:r>
              <a:rPr lang="en-GB" b="1" dirty="0" smtClean="0">
                <a:solidFill>
                  <a:schemeClr val="bg1"/>
                </a:solidFill>
              </a:rPr>
              <a:t>(an enquiry stance) </a:t>
            </a:r>
            <a:endParaRPr lang="en-GB" b="1" dirty="0">
              <a:solidFill>
                <a:schemeClr val="bg1"/>
              </a:solidFill>
            </a:endParaRPr>
          </a:p>
        </p:txBody>
      </p:sp>
      <p:sp>
        <p:nvSpPr>
          <p:cNvPr id="3" name="TextBox 2"/>
          <p:cNvSpPr txBox="1"/>
          <p:nvPr/>
        </p:nvSpPr>
        <p:spPr>
          <a:xfrm>
            <a:off x="613723" y="4797152"/>
            <a:ext cx="8136904" cy="1908215"/>
          </a:xfrm>
          <a:prstGeom prst="rect">
            <a:avLst/>
          </a:prstGeom>
          <a:solidFill>
            <a:schemeClr val="accent5">
              <a:lumMod val="20000"/>
              <a:lumOff val="80000"/>
            </a:schemeClr>
          </a:solidFill>
        </p:spPr>
        <p:txBody>
          <a:bodyPr wrap="square" rtlCol="0">
            <a:spAutoFit/>
          </a:bodyPr>
          <a:lstStyle/>
          <a:p>
            <a:pPr algn="ctr"/>
            <a:r>
              <a:rPr lang="en-GB" sz="2000" b="1" dirty="0">
                <a:solidFill>
                  <a:srgbClr val="002060"/>
                </a:solidFill>
              </a:rPr>
              <a:t>The impact of adopting a research orientation towards use of the Pupil Premium Grant in preparing beginning teachers in England to understand and work effectively with young people living in poverty </a:t>
            </a:r>
            <a:endParaRPr lang="en-GB" sz="2000" b="1" dirty="0" smtClean="0">
              <a:solidFill>
                <a:srgbClr val="002060"/>
              </a:solidFill>
            </a:endParaRPr>
          </a:p>
          <a:p>
            <a:pPr algn="ctr"/>
            <a:endParaRPr lang="en-GB" sz="2000" b="1" dirty="0">
              <a:solidFill>
                <a:srgbClr val="002060"/>
              </a:solidFill>
            </a:endParaRPr>
          </a:p>
          <a:p>
            <a:pPr algn="ctr"/>
            <a:r>
              <a:rPr lang="en-GB" sz="2000" b="1" i="1" dirty="0" smtClean="0"/>
              <a:t>Burn</a:t>
            </a:r>
            <a:r>
              <a:rPr lang="en-GB" sz="2000" b="1" i="1" dirty="0"/>
              <a:t>, </a:t>
            </a:r>
            <a:r>
              <a:rPr lang="en-GB" sz="2000" b="1" i="1" dirty="0" smtClean="0"/>
              <a:t>Mutton</a:t>
            </a:r>
            <a:r>
              <a:rPr lang="en-GB" sz="2000" b="1" i="1" dirty="0"/>
              <a:t>, </a:t>
            </a:r>
            <a:r>
              <a:rPr lang="en-GB" sz="2000" b="1" i="1" dirty="0" smtClean="0"/>
              <a:t>Thompson</a:t>
            </a:r>
            <a:r>
              <a:rPr lang="en-GB" sz="2000" b="1" i="1" dirty="0"/>
              <a:t>, </a:t>
            </a:r>
            <a:r>
              <a:rPr lang="en-GB" sz="2000" b="1" i="1" dirty="0" smtClean="0"/>
              <a:t>Ingram</a:t>
            </a:r>
            <a:r>
              <a:rPr lang="en-GB" sz="2000" b="1" i="1" dirty="0"/>
              <a:t>, </a:t>
            </a:r>
            <a:r>
              <a:rPr lang="en-GB" sz="2000" b="1" i="1" dirty="0" err="1" smtClean="0"/>
              <a:t>McNicholl</a:t>
            </a:r>
            <a:r>
              <a:rPr lang="en-GB" sz="2000" b="1" i="1" dirty="0" smtClean="0"/>
              <a:t> &amp; Firth (2016)</a:t>
            </a:r>
            <a:endParaRPr lang="en-GB" sz="2000" b="1" dirty="0">
              <a:solidFill>
                <a:srgbClr val="002060"/>
              </a:solidFill>
            </a:endParaRPr>
          </a:p>
          <a:p>
            <a:pPr algn="ctr"/>
            <a:endParaRPr lang="en-GB" dirty="0"/>
          </a:p>
        </p:txBody>
      </p:sp>
      <p:sp>
        <p:nvSpPr>
          <p:cNvPr id="4" name="TextBox 3"/>
          <p:cNvSpPr txBox="1"/>
          <p:nvPr/>
        </p:nvSpPr>
        <p:spPr>
          <a:xfrm>
            <a:off x="566265" y="1484784"/>
            <a:ext cx="4068452" cy="3170099"/>
          </a:xfrm>
          <a:prstGeom prst="rect">
            <a:avLst/>
          </a:prstGeom>
          <a:solidFill>
            <a:srgbClr val="002060"/>
          </a:solidFill>
        </p:spPr>
        <p:txBody>
          <a:bodyPr wrap="square" rtlCol="0">
            <a:spAutoFit/>
          </a:bodyPr>
          <a:lstStyle/>
          <a:p>
            <a:r>
              <a:rPr lang="en-GB" sz="2000" dirty="0" smtClean="0">
                <a:solidFill>
                  <a:schemeClr val="bg1"/>
                </a:solidFill>
              </a:rPr>
              <a:t>Introduction in 2011 of a Pupil Premium Grant payment for disadvantaged students </a:t>
            </a:r>
          </a:p>
          <a:p>
            <a:r>
              <a:rPr lang="en-GB" sz="2000" dirty="0" smtClean="0">
                <a:solidFill>
                  <a:schemeClr val="bg1"/>
                </a:solidFill>
              </a:rPr>
              <a:t>(in receipt of Free School Meals,  in local authority care or with parents in the armed forces) </a:t>
            </a:r>
          </a:p>
          <a:p>
            <a:endParaRPr lang="en-GB" sz="2000" dirty="0">
              <a:solidFill>
                <a:schemeClr val="bg1"/>
              </a:solidFill>
            </a:endParaRPr>
          </a:p>
          <a:p>
            <a:r>
              <a:rPr lang="en-GB" sz="2000" dirty="0" smtClean="0">
                <a:solidFill>
                  <a:schemeClr val="bg1"/>
                </a:solidFill>
              </a:rPr>
              <a:t>Schools held accountable for its spending and expected to use it to ‘close the gap’</a:t>
            </a:r>
            <a:endParaRPr lang="en-GB" sz="2000" dirty="0">
              <a:solidFill>
                <a:schemeClr val="bg1"/>
              </a:solidFill>
            </a:endParaRPr>
          </a:p>
        </p:txBody>
      </p:sp>
      <p:sp>
        <p:nvSpPr>
          <p:cNvPr id="5" name="AutoShape 2" descr="Image result for journal of education for te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772816"/>
            <a:ext cx="1636268" cy="2305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srcRect/>
          <a:stretch>
            <a:fillRect/>
          </a:stretch>
        </p:blipFill>
        <p:spPr bwMode="auto">
          <a:xfrm>
            <a:off x="6743438" y="1772817"/>
            <a:ext cx="1780787" cy="2305649"/>
          </a:xfrm>
          <a:prstGeom prst="rect">
            <a:avLst/>
          </a:prstGeom>
          <a:noFill/>
          <a:ln w="9525">
            <a:noFill/>
            <a:miter lim="800000"/>
            <a:headEnd/>
            <a:tailEnd/>
          </a:ln>
        </p:spPr>
      </p:pic>
      <p:pic>
        <p:nvPicPr>
          <p:cNvPr id="8" name="Picture 4" descr="Image result for rainbo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975" y="260648"/>
            <a:ext cx="1800200" cy="94510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4.bp.blogspot.com/-26MHAPGHdNI/U4YvExaJ3fI/AAAAAAAAIU8/V8JFevxjNiE/s1600/pie+in+the+sk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33831" y="309273"/>
            <a:ext cx="1195308" cy="896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7708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267922"/>
            <a:ext cx="8229600" cy="1143000"/>
          </a:xfrm>
          <a:prstGeom prst="rect">
            <a:avLst/>
          </a:prstGeom>
        </p:spPr>
        <p:txBody>
          <a:bodyPr>
            <a:normAutofit fontScale="52500" lnSpcReduction="20000"/>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GB" dirty="0" smtClean="0"/>
              <a:t/>
            </a:r>
            <a:br>
              <a:rPr lang="en-GB" dirty="0" smtClean="0"/>
            </a:br>
            <a:r>
              <a:rPr lang="en-GB" sz="5300" b="0" dirty="0" smtClean="0">
                <a:solidFill>
                  <a:schemeClr val="bg1"/>
                </a:solidFill>
              </a:rPr>
              <a:t>Concerns about our capacity to provoke </a:t>
            </a:r>
            <a:br>
              <a:rPr lang="en-GB" sz="5300" b="0" dirty="0" smtClean="0">
                <a:solidFill>
                  <a:schemeClr val="bg1"/>
                </a:solidFill>
              </a:rPr>
            </a:br>
            <a:r>
              <a:rPr lang="en-GB" sz="5300" b="0" dirty="0" smtClean="0">
                <a:solidFill>
                  <a:schemeClr val="bg1"/>
                </a:solidFill>
              </a:rPr>
              <a:t>productive  enquiry</a:t>
            </a:r>
            <a:endParaRPr lang="en-GB" dirty="0"/>
          </a:p>
        </p:txBody>
      </p:sp>
      <p:sp>
        <p:nvSpPr>
          <p:cNvPr id="12291" name="Content Placeholder 2"/>
          <p:cNvSpPr txBox="1">
            <a:spLocks/>
          </p:cNvSpPr>
          <p:nvPr/>
        </p:nvSpPr>
        <p:spPr bwMode="auto">
          <a:xfrm>
            <a:off x="457200" y="1600200"/>
            <a:ext cx="8229600" cy="4525963"/>
          </a:xfrm>
          <a:prstGeom prst="rect">
            <a:avLst/>
          </a:prstGeom>
          <a:solidFill>
            <a:schemeClr val="accent1">
              <a:lumMod val="20000"/>
              <a:lumOff val="80000"/>
            </a:schemeClr>
          </a:solid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GB" sz="2400" dirty="0">
                <a:solidFill>
                  <a:srgbClr val="002060"/>
                </a:solidFill>
                <a:latin typeface="+mn-lt"/>
              </a:rPr>
              <a:t>Research has </a:t>
            </a:r>
            <a:r>
              <a:rPr lang="en-GB" sz="2400" dirty="0" smtClean="0">
                <a:solidFill>
                  <a:srgbClr val="002060"/>
                </a:solidFill>
                <a:latin typeface="+mn-lt"/>
              </a:rPr>
              <a:t>consistently shown </a:t>
            </a:r>
            <a:r>
              <a:rPr lang="en-GB" sz="2400" dirty="0">
                <a:solidFill>
                  <a:srgbClr val="002060"/>
                </a:solidFill>
                <a:latin typeface="+mn-lt"/>
              </a:rPr>
              <a:t>poverty and social class largest correlations with educational </a:t>
            </a:r>
            <a:r>
              <a:rPr lang="en-GB" sz="2400" dirty="0" smtClean="0">
                <a:solidFill>
                  <a:srgbClr val="002060"/>
                </a:solidFill>
                <a:latin typeface="+mn-lt"/>
              </a:rPr>
              <a:t>success/failure </a:t>
            </a:r>
            <a:br>
              <a:rPr lang="en-GB" sz="2400" dirty="0" smtClean="0">
                <a:solidFill>
                  <a:srgbClr val="002060"/>
                </a:solidFill>
                <a:latin typeface="+mn-lt"/>
              </a:rPr>
            </a:br>
            <a:r>
              <a:rPr lang="en-GB" sz="2400" dirty="0" smtClean="0">
                <a:solidFill>
                  <a:srgbClr val="002060"/>
                </a:solidFill>
                <a:latin typeface="+mn-lt"/>
              </a:rPr>
              <a:t>(e.g. ESRC, 2011; Horgan 2007; Hills et al. 2010; </a:t>
            </a:r>
            <a:br>
              <a:rPr lang="en-GB" sz="2400" dirty="0" smtClean="0">
                <a:solidFill>
                  <a:srgbClr val="002060"/>
                </a:solidFill>
                <a:latin typeface="+mn-lt"/>
              </a:rPr>
            </a:br>
            <a:r>
              <a:rPr lang="en-GB" sz="2400" dirty="0" smtClean="0">
                <a:solidFill>
                  <a:srgbClr val="002060"/>
                </a:solidFill>
                <a:latin typeface="+mn-lt"/>
              </a:rPr>
              <a:t>Lupton, 2006; Marshall, 2002;  Raffo et al., 2009).</a:t>
            </a:r>
            <a:endParaRPr lang="en-GB" sz="2400" dirty="0">
              <a:solidFill>
                <a:srgbClr val="002060"/>
              </a:solidFill>
              <a:latin typeface="+mn-lt"/>
            </a:endParaRPr>
          </a:p>
          <a:p>
            <a:pPr marL="365125" indent="-255588" eaLnBrk="0" hangingPunct="0">
              <a:spcBef>
                <a:spcPts val="400"/>
              </a:spcBef>
              <a:buClr>
                <a:schemeClr val="accent1"/>
              </a:buClr>
              <a:buSzPct val="68000"/>
              <a:buFont typeface="Wingdings 3" pitchFamily="18" charset="2"/>
              <a:buChar char=""/>
            </a:pPr>
            <a:r>
              <a:rPr lang="en-GB" sz="2400" dirty="0">
                <a:solidFill>
                  <a:srgbClr val="002060"/>
                </a:solidFill>
              </a:rPr>
              <a:t>Student teachers often lack understanding or experience of the effects of </a:t>
            </a:r>
            <a:r>
              <a:rPr lang="en-GB" sz="2400" dirty="0" smtClean="0">
                <a:solidFill>
                  <a:srgbClr val="002060"/>
                </a:solidFill>
              </a:rPr>
              <a:t>poverty – and many therefore hold deficit views</a:t>
            </a:r>
            <a:br>
              <a:rPr lang="en-GB" sz="2400" dirty="0" smtClean="0">
                <a:solidFill>
                  <a:srgbClr val="002060"/>
                </a:solidFill>
              </a:rPr>
            </a:br>
            <a:r>
              <a:rPr lang="en-GB" sz="2400" dirty="0" smtClean="0">
                <a:solidFill>
                  <a:srgbClr val="002060"/>
                </a:solidFill>
              </a:rPr>
              <a:t>(</a:t>
            </a:r>
            <a:r>
              <a:rPr lang="en-GB" sz="2400" dirty="0">
                <a:solidFill>
                  <a:srgbClr val="002060"/>
                </a:solidFill>
              </a:rPr>
              <a:t>Gorski </a:t>
            </a:r>
            <a:r>
              <a:rPr lang="en-GB" sz="2400" dirty="0" smtClean="0">
                <a:solidFill>
                  <a:srgbClr val="002060"/>
                </a:solidFill>
              </a:rPr>
              <a:t>2012) </a:t>
            </a:r>
          </a:p>
          <a:p>
            <a:pPr marL="365125" indent="-255588" eaLnBrk="0" hangingPunct="0">
              <a:spcBef>
                <a:spcPts val="400"/>
              </a:spcBef>
              <a:buClr>
                <a:schemeClr val="accent1"/>
              </a:buClr>
              <a:buSzPct val="68000"/>
              <a:buFont typeface="Wingdings 3" pitchFamily="18" charset="2"/>
              <a:buChar char=""/>
            </a:pPr>
            <a:r>
              <a:rPr lang="en-GB" sz="2400" dirty="0" smtClean="0">
                <a:solidFill>
                  <a:srgbClr val="002060"/>
                </a:solidFill>
              </a:rPr>
              <a:t>While it was important to encourage them to question their preconceptions, our own research had suggested that their </a:t>
            </a:r>
            <a:r>
              <a:rPr lang="en-GB" sz="2400" dirty="0" smtClean="0">
                <a:solidFill>
                  <a:srgbClr val="002060"/>
                </a:solidFill>
                <a:latin typeface="+mn-lt"/>
              </a:rPr>
              <a:t>attitudes could be very hard to change. </a:t>
            </a:r>
            <a:r>
              <a:rPr lang="en-GB" sz="2400" dirty="0" smtClean="0">
                <a:solidFill>
                  <a:srgbClr val="002060"/>
                </a:solidFill>
              </a:rPr>
              <a:t>(</a:t>
            </a:r>
            <a:r>
              <a:rPr lang="en-GB" sz="2400" dirty="0">
                <a:solidFill>
                  <a:srgbClr val="002060"/>
                </a:solidFill>
              </a:rPr>
              <a:t>Thompson, </a:t>
            </a:r>
            <a:r>
              <a:rPr lang="en-GB" sz="2400" dirty="0" err="1">
                <a:solidFill>
                  <a:srgbClr val="002060"/>
                </a:solidFill>
              </a:rPr>
              <a:t>Menter</a:t>
            </a:r>
            <a:r>
              <a:rPr lang="en-GB" sz="2400" dirty="0">
                <a:solidFill>
                  <a:srgbClr val="002060"/>
                </a:solidFill>
              </a:rPr>
              <a:t> and </a:t>
            </a:r>
            <a:r>
              <a:rPr lang="en-GB" sz="2400" dirty="0" err="1">
                <a:solidFill>
                  <a:srgbClr val="002060"/>
                </a:solidFill>
              </a:rPr>
              <a:t>McNicholl</a:t>
            </a:r>
            <a:r>
              <a:rPr lang="en-GB" sz="2400" dirty="0">
                <a:solidFill>
                  <a:srgbClr val="002060"/>
                </a:solidFill>
              </a:rPr>
              <a:t> 2015) </a:t>
            </a:r>
          </a:p>
          <a:p>
            <a:pPr marL="365125" indent="-255588" eaLnBrk="0" hangingPunct="0">
              <a:spcBef>
                <a:spcPts val="400"/>
              </a:spcBef>
              <a:buClr>
                <a:schemeClr val="accent1"/>
              </a:buClr>
              <a:buSzPct val="68000"/>
              <a:buFont typeface="Wingdings 3" pitchFamily="18" charset="2"/>
              <a:buChar char=""/>
            </a:pPr>
            <a:endParaRPr lang="en-GB" sz="2400" dirty="0" smtClean="0">
              <a:latin typeface="+mn-lt"/>
            </a:endParaRPr>
          </a:p>
          <a:p>
            <a:pPr marL="365125" indent="-255588" eaLnBrk="0" hangingPunct="0">
              <a:spcBef>
                <a:spcPts val="400"/>
              </a:spcBef>
              <a:buClr>
                <a:schemeClr val="accent1"/>
              </a:buClr>
              <a:buSzPct val="68000"/>
              <a:buFont typeface="Wingdings 3" pitchFamily="18" charset="2"/>
              <a:buChar char=""/>
            </a:pPr>
            <a:endParaRPr lang="en-GB" sz="2400" dirty="0" smtClean="0">
              <a:latin typeface="+mn-lt"/>
            </a:endParaRPr>
          </a:p>
          <a:p>
            <a:pPr marL="365125" indent="-255588" eaLnBrk="0" hangingPunct="0">
              <a:spcBef>
                <a:spcPts val="400"/>
              </a:spcBef>
              <a:buClr>
                <a:schemeClr val="accent1"/>
              </a:buClr>
              <a:buSzPct val="68000"/>
              <a:buFont typeface="Wingdings 3" pitchFamily="18" charset="2"/>
              <a:buChar char=""/>
            </a:pPr>
            <a:endParaRPr lang="en-GB" sz="2400" dirty="0">
              <a:latin typeface="Lucida Sans Unicode" pitchFamily="34" charset="0"/>
            </a:endParaRPr>
          </a:p>
        </p:txBody>
      </p:sp>
    </p:spTree>
    <p:extLst>
      <p:ext uri="{BB962C8B-B14F-4D97-AF65-F5344CB8AC3E}">
        <p14:creationId xmlns:p14="http://schemas.microsoft.com/office/powerpoint/2010/main" xmlns="" val="187353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2"/>
          <p:cNvSpPr txBox="1">
            <a:spLocks noChangeArrowheads="1"/>
          </p:cNvSpPr>
          <p:nvPr/>
        </p:nvSpPr>
        <p:spPr>
          <a:xfrm>
            <a:off x="1665330" y="2453806"/>
            <a:ext cx="3471937" cy="1972993"/>
          </a:xfrm>
          <a:prstGeom prst="rect">
            <a:avLst/>
          </a:prstGeom>
          <a:solidFill>
            <a:schemeClr val="accent5">
              <a:lumMod val="20000"/>
              <a:lumOff val="80000"/>
            </a:schemeClr>
          </a:solidFill>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900" dirty="0" smtClean="0">
                <a:solidFill>
                  <a:srgbClr val="002060"/>
                </a:solidFill>
              </a:rPr>
              <a:t>DEBT</a:t>
            </a:r>
            <a:r>
              <a:rPr lang="en-GB" dirty="0" smtClean="0">
                <a:solidFill>
                  <a:srgbClr val="002060"/>
                </a:solidFill>
              </a:rPr>
              <a:t> project</a:t>
            </a:r>
            <a:r>
              <a:rPr lang="en-GB" sz="1600" dirty="0" smtClean="0">
                <a:solidFill>
                  <a:srgbClr val="002060"/>
                </a:solidFill>
              </a:rPr>
              <a:t/>
            </a:r>
            <a:br>
              <a:rPr lang="en-GB" sz="1600" dirty="0" smtClean="0">
                <a:solidFill>
                  <a:srgbClr val="002060"/>
                </a:solidFill>
              </a:rPr>
            </a:br>
            <a:r>
              <a:rPr lang="en-GB" sz="2400" b="1" dirty="0" smtClean="0">
                <a:solidFill>
                  <a:srgbClr val="002060"/>
                </a:solidFill>
              </a:rPr>
              <a:t>D</a:t>
            </a:r>
            <a:r>
              <a:rPr lang="en-GB" sz="2400" dirty="0" smtClean="0">
                <a:solidFill>
                  <a:srgbClr val="002060"/>
                </a:solidFill>
              </a:rPr>
              <a:t>eveloping </a:t>
            </a:r>
            <a:r>
              <a:rPr lang="en-GB" sz="2400" b="1" dirty="0" smtClean="0">
                <a:solidFill>
                  <a:srgbClr val="002060"/>
                </a:solidFill>
              </a:rPr>
              <a:t>E</a:t>
            </a:r>
            <a:r>
              <a:rPr lang="en-GB" sz="2400" dirty="0" smtClean="0">
                <a:solidFill>
                  <a:srgbClr val="002060"/>
                </a:solidFill>
              </a:rPr>
              <a:t>xpertise of </a:t>
            </a:r>
            <a:r>
              <a:rPr lang="en-GB" sz="2400" b="1" dirty="0" smtClean="0">
                <a:solidFill>
                  <a:srgbClr val="002060"/>
                </a:solidFill>
              </a:rPr>
              <a:t>B</a:t>
            </a:r>
            <a:r>
              <a:rPr lang="en-GB" sz="2400" dirty="0" smtClean="0">
                <a:solidFill>
                  <a:srgbClr val="002060"/>
                </a:solidFill>
              </a:rPr>
              <a:t>eginning </a:t>
            </a:r>
            <a:r>
              <a:rPr lang="en-GB" sz="2400" b="1" dirty="0" smtClean="0">
                <a:solidFill>
                  <a:srgbClr val="002060"/>
                </a:solidFill>
              </a:rPr>
              <a:t>T</a:t>
            </a:r>
            <a:r>
              <a:rPr lang="en-GB" sz="2400" dirty="0" smtClean="0">
                <a:solidFill>
                  <a:srgbClr val="002060"/>
                </a:solidFill>
              </a:rPr>
              <a:t>eachers</a:t>
            </a:r>
            <a:br>
              <a:rPr lang="en-GB" sz="2400" dirty="0" smtClean="0">
                <a:solidFill>
                  <a:srgbClr val="002060"/>
                </a:solidFill>
              </a:rPr>
            </a:br>
            <a:r>
              <a:rPr lang="en-GB" sz="2400" dirty="0" smtClean="0">
                <a:solidFill>
                  <a:srgbClr val="002060"/>
                </a:solidFill>
              </a:rPr>
              <a:t/>
            </a:r>
            <a:br>
              <a:rPr lang="en-GB" sz="2400" dirty="0" smtClean="0">
                <a:solidFill>
                  <a:srgbClr val="002060"/>
                </a:solidFill>
              </a:rPr>
            </a:br>
            <a:r>
              <a:rPr lang="en-GB" sz="2400" b="1" dirty="0" smtClean="0">
                <a:solidFill>
                  <a:srgbClr val="002060"/>
                </a:solidFill>
              </a:rPr>
              <a:t>Hazel Hagger Donald McIntyre</a:t>
            </a:r>
          </a:p>
          <a:p>
            <a:pPr>
              <a:defRPr/>
            </a:pPr>
            <a:r>
              <a:rPr lang="en-GB" sz="2400" b="1" i="1" dirty="0" smtClean="0">
                <a:solidFill>
                  <a:srgbClr val="002060"/>
                </a:solidFill>
              </a:rPr>
              <a:t>Trevor Mutton</a:t>
            </a:r>
          </a:p>
          <a:p>
            <a:pPr>
              <a:defRPr/>
            </a:pPr>
            <a:endParaRPr lang="en-US" sz="1800" dirty="0" smtClean="0">
              <a:solidFill>
                <a:srgbClr val="002060"/>
              </a:solidFill>
            </a:endParaRPr>
          </a:p>
        </p:txBody>
      </p:sp>
      <p:pic>
        <p:nvPicPr>
          <p:cNvPr id="14" name="Picture 4" descr="http://ecx.images-amazon.com/images/I/41xlz1mhP5L._BO2,204,203,200_PIsitb-sticker-arrow-click,TopRight,35,-76_SX385_SY500_CR,0,0,385,500_SH20_OU02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09" t="13968" r="16886"/>
          <a:stretch/>
        </p:blipFill>
        <p:spPr bwMode="auto">
          <a:xfrm>
            <a:off x="307975" y="688928"/>
            <a:ext cx="1127918" cy="176487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r="20192" b="21446"/>
          <a:stretch/>
        </p:blipFill>
        <p:spPr>
          <a:xfrm>
            <a:off x="1312862" y="244513"/>
            <a:ext cx="1083345" cy="1656184"/>
          </a:xfrm>
          <a:prstGeom prst="rect">
            <a:avLst/>
          </a:prstGeom>
        </p:spPr>
      </p:pic>
      <p:sp>
        <p:nvSpPr>
          <p:cNvPr id="16" name="Rectangle 2"/>
          <p:cNvSpPr txBox="1">
            <a:spLocks noChangeArrowheads="1"/>
          </p:cNvSpPr>
          <p:nvPr/>
        </p:nvSpPr>
        <p:spPr>
          <a:xfrm>
            <a:off x="2555776" y="229629"/>
            <a:ext cx="2960301" cy="1671067"/>
          </a:xfrm>
          <a:prstGeom prst="rect">
            <a:avLst/>
          </a:prstGeom>
          <a:solidFill>
            <a:schemeClr val="accent5">
              <a:lumMod val="20000"/>
              <a:lumOff val="80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0" dirty="0" smtClean="0">
                <a:solidFill>
                  <a:srgbClr val="002060"/>
                </a:solidFill>
              </a:rPr>
              <a:t>Oxford Internship Scheme (1987)</a:t>
            </a:r>
            <a:r>
              <a:rPr lang="en-GB" dirty="0" smtClean="0">
                <a:solidFill>
                  <a:srgbClr val="002060"/>
                </a:solidFill>
              </a:rPr>
              <a:t/>
            </a:r>
            <a:br>
              <a:rPr lang="en-GB" dirty="0" smtClean="0">
                <a:solidFill>
                  <a:srgbClr val="002060"/>
                </a:solidFill>
              </a:rPr>
            </a:br>
            <a:r>
              <a:rPr lang="en-GB" sz="3300" b="1" dirty="0">
                <a:solidFill>
                  <a:srgbClr val="002060"/>
                </a:solidFill>
              </a:rPr>
              <a:t>Donald </a:t>
            </a:r>
            <a:r>
              <a:rPr lang="en-GB" sz="3300" b="1" dirty="0" smtClean="0">
                <a:solidFill>
                  <a:srgbClr val="002060"/>
                </a:solidFill>
              </a:rPr>
              <a:t>McIntyre</a:t>
            </a:r>
            <a:endParaRPr lang="en-US" sz="3300" dirty="0" smtClean="0">
              <a:solidFill>
                <a:srgbClr val="002060"/>
              </a:solidFill>
            </a:endParaRPr>
          </a:p>
        </p:txBody>
      </p:sp>
      <p:pic>
        <p:nvPicPr>
          <p:cNvPr id="17" name="Content Placeholder 3" descr="beginning-teachers-learning-front-web.jpg"/>
          <p:cNvPicPr>
            <a:picLocks noChangeAspect="1"/>
          </p:cNvPicPr>
          <p:nvPr/>
        </p:nvPicPr>
        <p:blipFill>
          <a:blip r:embed="rId4" cstate="print"/>
          <a:stretch>
            <a:fillRect/>
          </a:stretch>
        </p:blipFill>
        <p:spPr>
          <a:xfrm>
            <a:off x="127851" y="2663580"/>
            <a:ext cx="1488165" cy="2232248"/>
          </a:xfrm>
          <a:prstGeom prst="rect">
            <a:avLst/>
          </a:prstGeom>
        </p:spPr>
      </p:pic>
      <p:sp>
        <p:nvSpPr>
          <p:cNvPr id="18" name="Rectangle 2"/>
          <p:cNvSpPr txBox="1">
            <a:spLocks noChangeArrowheads="1"/>
          </p:cNvSpPr>
          <p:nvPr/>
        </p:nvSpPr>
        <p:spPr>
          <a:xfrm>
            <a:off x="3623447" y="4895828"/>
            <a:ext cx="4492498" cy="1638725"/>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dirty="0" smtClean="0">
                <a:solidFill>
                  <a:srgbClr val="002060"/>
                </a:solidFill>
              </a:rPr>
              <a:t>BERA-RSA Inquiry </a:t>
            </a:r>
          </a:p>
          <a:p>
            <a:pPr>
              <a:defRPr/>
            </a:pPr>
            <a:r>
              <a:rPr lang="en-GB" sz="2400" dirty="0" smtClean="0">
                <a:solidFill>
                  <a:srgbClr val="002060"/>
                </a:solidFill>
              </a:rPr>
              <a:t>into the Role of Research in Teacher Education </a:t>
            </a:r>
            <a:br>
              <a:rPr lang="en-GB" sz="2400" dirty="0" smtClean="0">
                <a:solidFill>
                  <a:srgbClr val="002060"/>
                </a:solidFill>
              </a:rPr>
            </a:br>
            <a:r>
              <a:rPr lang="en-GB" sz="2000" b="1" i="1" dirty="0">
                <a:solidFill>
                  <a:srgbClr val="002060"/>
                </a:solidFill>
              </a:rPr>
              <a:t>Trevor </a:t>
            </a:r>
            <a:r>
              <a:rPr lang="en-GB" sz="2000" b="1" i="1" dirty="0" smtClean="0">
                <a:solidFill>
                  <a:srgbClr val="002060"/>
                </a:solidFill>
              </a:rPr>
              <a:t>Mutton</a:t>
            </a:r>
            <a:endParaRPr lang="en-US" sz="2400" dirty="0" smtClean="0">
              <a:solidFill>
                <a:srgbClr val="002060"/>
              </a:solidFill>
            </a:endParaRPr>
          </a:p>
        </p:txBody>
      </p:sp>
      <p:pic>
        <p:nvPicPr>
          <p:cNvPr id="20" name="Picture 19" descr="BERA-RSA.png"/>
          <p:cNvPicPr>
            <a:picLocks noChangeAspect="1"/>
          </p:cNvPicPr>
          <p:nvPr/>
        </p:nvPicPr>
        <p:blipFill>
          <a:blip r:embed="rId5" cstate="print"/>
          <a:stretch>
            <a:fillRect/>
          </a:stretch>
        </p:blipFill>
        <p:spPr>
          <a:xfrm>
            <a:off x="903749" y="4992355"/>
            <a:ext cx="1172702" cy="1641782"/>
          </a:xfrm>
          <a:prstGeom prst="rect">
            <a:avLst/>
          </a:prstGeom>
        </p:spPr>
      </p:pic>
      <p:pic>
        <p:nvPicPr>
          <p:cNvPr id="21" name="Picture 20" descr="paper cover.PNG"/>
          <p:cNvPicPr>
            <a:picLocks noChangeAspect="1"/>
          </p:cNvPicPr>
          <p:nvPr/>
        </p:nvPicPr>
        <p:blipFill>
          <a:blip r:embed="rId6" cstate="print"/>
          <a:stretch>
            <a:fillRect/>
          </a:stretch>
        </p:blipFill>
        <p:spPr>
          <a:xfrm>
            <a:off x="2195736" y="4723881"/>
            <a:ext cx="1205563" cy="1810672"/>
          </a:xfrm>
          <a:prstGeom prst="rect">
            <a:avLst/>
          </a:prstGeom>
        </p:spPr>
      </p:pic>
      <p:sp>
        <p:nvSpPr>
          <p:cNvPr id="22" name="Title 1"/>
          <p:cNvSpPr>
            <a:spLocks noGrp="1"/>
          </p:cNvSpPr>
          <p:nvPr>
            <p:ph type="ctrTitle"/>
          </p:nvPr>
        </p:nvSpPr>
        <p:spPr>
          <a:xfrm>
            <a:off x="5128617" y="2663580"/>
            <a:ext cx="4174232" cy="1944216"/>
          </a:xfrm>
        </p:spPr>
        <p:txBody>
          <a:bodyPr>
            <a:normAutofit fontScale="90000"/>
          </a:bodyPr>
          <a:lstStyle/>
          <a:p>
            <a:r>
              <a:rPr lang="en-GB" dirty="0" smtClean="0">
                <a:solidFill>
                  <a:schemeClr val="accent1">
                    <a:lumMod val="40000"/>
                    <a:lumOff val="60000"/>
                  </a:schemeClr>
                </a:solidFill>
              </a:rPr>
              <a:t>Thinking deeply about teacher education? </a:t>
            </a:r>
            <a:endParaRPr lang="en-GB" dirty="0">
              <a:solidFill>
                <a:schemeClr val="accent1">
                  <a:lumMod val="40000"/>
                  <a:lumOff val="60000"/>
                </a:schemeClr>
              </a:solidFill>
            </a:endParaRPr>
          </a:p>
        </p:txBody>
      </p:sp>
      <p:pic>
        <p:nvPicPr>
          <p:cNvPr id="19" name="Picture 2" descr="Image result for la penseus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24128" y="332656"/>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98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bg1"/>
                </a:solidFill>
              </a:rPr>
              <a:t>Decision that individual schools would determine the nature of the research they asked the interns to carry out  </a:t>
            </a:r>
            <a:endParaRPr lang="en-GB" sz="3600" dirty="0">
              <a:solidFill>
                <a:schemeClr val="bg1"/>
              </a:solidFill>
            </a:endParaRPr>
          </a:p>
        </p:txBody>
      </p:sp>
      <p:sp>
        <p:nvSpPr>
          <p:cNvPr id="3" name="Content Placeholder 2"/>
          <p:cNvSpPr>
            <a:spLocks noGrp="1"/>
          </p:cNvSpPr>
          <p:nvPr>
            <p:ph idx="1"/>
          </p:nvPr>
        </p:nvSpPr>
        <p:spPr>
          <a:xfrm>
            <a:off x="457200" y="1600200"/>
            <a:ext cx="8363272" cy="4997152"/>
          </a:xfrm>
          <a:solidFill>
            <a:schemeClr val="accent1">
              <a:lumMod val="20000"/>
              <a:lumOff val="80000"/>
            </a:schemeClr>
          </a:solidFill>
        </p:spPr>
        <p:txBody>
          <a:bodyPr>
            <a:normAutofit fontScale="92500" lnSpcReduction="10000"/>
          </a:bodyPr>
          <a:lstStyle/>
          <a:p>
            <a:pPr marL="0" indent="0">
              <a:buNone/>
            </a:pPr>
            <a:r>
              <a:rPr lang="en-GB" dirty="0" smtClean="0">
                <a:solidFill>
                  <a:srgbClr val="002060"/>
                </a:solidFill>
              </a:rPr>
              <a:t>We researched the interns’ experience and outcomes through:</a:t>
            </a:r>
          </a:p>
          <a:p>
            <a:r>
              <a:rPr lang="en-GB" dirty="0" smtClean="0">
                <a:solidFill>
                  <a:srgbClr val="002060"/>
                </a:solidFill>
              </a:rPr>
              <a:t>Detailed </a:t>
            </a:r>
            <a:r>
              <a:rPr lang="en-GB" dirty="0">
                <a:solidFill>
                  <a:srgbClr val="002060"/>
                </a:solidFill>
              </a:rPr>
              <a:t>case studies within </a:t>
            </a:r>
            <a:r>
              <a:rPr lang="en-GB" dirty="0" smtClean="0">
                <a:solidFill>
                  <a:srgbClr val="002060"/>
                </a:solidFill>
              </a:rPr>
              <a:t>a number of urban and rural partnership schools </a:t>
            </a:r>
          </a:p>
          <a:p>
            <a:r>
              <a:rPr lang="en-GB" dirty="0" smtClean="0">
                <a:solidFill>
                  <a:srgbClr val="002060"/>
                </a:solidFill>
              </a:rPr>
              <a:t>Each </a:t>
            </a:r>
            <a:r>
              <a:rPr lang="en-GB" dirty="0">
                <a:solidFill>
                  <a:srgbClr val="002060"/>
                </a:solidFill>
              </a:rPr>
              <a:t>case </a:t>
            </a:r>
            <a:r>
              <a:rPr lang="en-GB" dirty="0" smtClean="0">
                <a:solidFill>
                  <a:srgbClr val="002060"/>
                </a:solidFill>
              </a:rPr>
              <a:t>study involved</a:t>
            </a:r>
            <a:br>
              <a:rPr lang="en-GB" dirty="0" smtClean="0">
                <a:solidFill>
                  <a:srgbClr val="002060"/>
                </a:solidFill>
              </a:rPr>
            </a:br>
            <a:r>
              <a:rPr lang="en-GB" dirty="0" smtClean="0">
                <a:solidFill>
                  <a:srgbClr val="002060"/>
                </a:solidFill>
              </a:rPr>
              <a:t> - an </a:t>
            </a:r>
            <a:r>
              <a:rPr lang="en-GB" dirty="0">
                <a:solidFill>
                  <a:srgbClr val="002060"/>
                </a:solidFill>
              </a:rPr>
              <a:t>interview with the professional </a:t>
            </a:r>
            <a:r>
              <a:rPr lang="en-GB" dirty="0" smtClean="0">
                <a:solidFill>
                  <a:srgbClr val="002060"/>
                </a:solidFill>
              </a:rPr>
              <a:t>tutor</a:t>
            </a:r>
            <a:br>
              <a:rPr lang="en-GB" dirty="0" smtClean="0">
                <a:solidFill>
                  <a:srgbClr val="002060"/>
                </a:solidFill>
              </a:rPr>
            </a:br>
            <a:r>
              <a:rPr lang="en-GB" dirty="0" smtClean="0">
                <a:solidFill>
                  <a:srgbClr val="002060"/>
                </a:solidFill>
              </a:rPr>
              <a:t> - attendance </a:t>
            </a:r>
            <a:r>
              <a:rPr lang="en-GB" dirty="0">
                <a:solidFill>
                  <a:srgbClr val="002060"/>
                </a:solidFill>
              </a:rPr>
              <a:t>at the interns’ presentation of </a:t>
            </a:r>
            <a:r>
              <a:rPr lang="en-GB" dirty="0" smtClean="0">
                <a:solidFill>
                  <a:srgbClr val="002060"/>
                </a:solidFill>
              </a:rPr>
              <a:t/>
            </a:r>
            <a:br>
              <a:rPr lang="en-GB" dirty="0" smtClean="0">
                <a:solidFill>
                  <a:srgbClr val="002060"/>
                </a:solidFill>
              </a:rPr>
            </a:br>
            <a:r>
              <a:rPr lang="en-GB" dirty="0" smtClean="0">
                <a:solidFill>
                  <a:srgbClr val="002060"/>
                </a:solidFill>
              </a:rPr>
              <a:t>    their findings </a:t>
            </a:r>
            <a:r>
              <a:rPr lang="en-GB" dirty="0">
                <a:solidFill>
                  <a:srgbClr val="002060"/>
                </a:solidFill>
              </a:rPr>
              <a:t>within the </a:t>
            </a:r>
            <a:r>
              <a:rPr lang="en-GB" dirty="0" smtClean="0">
                <a:solidFill>
                  <a:srgbClr val="002060"/>
                </a:solidFill>
              </a:rPr>
              <a:t>school </a:t>
            </a:r>
            <a:br>
              <a:rPr lang="en-GB" dirty="0" smtClean="0">
                <a:solidFill>
                  <a:srgbClr val="002060"/>
                </a:solidFill>
              </a:rPr>
            </a:br>
            <a:r>
              <a:rPr lang="en-GB" dirty="0" smtClean="0">
                <a:solidFill>
                  <a:srgbClr val="002060"/>
                </a:solidFill>
              </a:rPr>
              <a:t> - individual </a:t>
            </a:r>
            <a:r>
              <a:rPr lang="en-GB" dirty="0">
                <a:solidFill>
                  <a:srgbClr val="002060"/>
                </a:solidFill>
              </a:rPr>
              <a:t>interviews with </a:t>
            </a:r>
            <a:r>
              <a:rPr lang="en-GB" dirty="0" smtClean="0">
                <a:solidFill>
                  <a:srgbClr val="002060"/>
                </a:solidFill>
              </a:rPr>
              <a:t>the interns</a:t>
            </a:r>
          </a:p>
          <a:p>
            <a:r>
              <a:rPr lang="en-GB" dirty="0" smtClean="0">
                <a:solidFill>
                  <a:srgbClr val="002060"/>
                </a:solidFill>
              </a:rPr>
              <a:t>Whole cohort survey: </a:t>
            </a:r>
            <a:r>
              <a:rPr lang="en-GB" dirty="0">
                <a:solidFill>
                  <a:srgbClr val="002060"/>
                </a:solidFill>
              </a:rPr>
              <a:t>L</a:t>
            </a:r>
            <a:r>
              <a:rPr lang="en-GB" dirty="0" smtClean="0">
                <a:solidFill>
                  <a:srgbClr val="002060"/>
                </a:solidFill>
              </a:rPr>
              <a:t>ikert scale and open-ended questions</a:t>
            </a:r>
          </a:p>
          <a:p>
            <a:endParaRPr lang="en-GB" dirty="0" smtClean="0"/>
          </a:p>
          <a:p>
            <a:endParaRPr lang="en-GB" dirty="0"/>
          </a:p>
        </p:txBody>
      </p:sp>
    </p:spTree>
    <p:extLst>
      <p:ext uri="{BB962C8B-B14F-4D97-AF65-F5344CB8AC3E}">
        <p14:creationId xmlns:p14="http://schemas.microsoft.com/office/powerpoint/2010/main" xmlns="" val="3311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solidFill>
                  <a:schemeClr val="bg1"/>
                </a:solidFill>
              </a:rPr>
              <a:t>A risky undertaking </a:t>
            </a:r>
            <a:br>
              <a:rPr lang="en-GB" dirty="0" smtClean="0">
                <a:solidFill>
                  <a:schemeClr val="bg1"/>
                </a:solidFill>
              </a:rPr>
            </a:br>
            <a:r>
              <a:rPr lang="en-GB" dirty="0" smtClean="0">
                <a:solidFill>
                  <a:schemeClr val="bg1"/>
                </a:solidFill>
              </a:rPr>
              <a:t>(given  professional tutors’ views)?</a:t>
            </a:r>
            <a:endParaRPr lang="en-GB" dirty="0">
              <a:solidFill>
                <a:schemeClr val="bg1"/>
              </a:solidFill>
            </a:endParaRPr>
          </a:p>
        </p:txBody>
      </p:sp>
      <p:sp>
        <p:nvSpPr>
          <p:cNvPr id="5" name="Text Placeholder 4"/>
          <p:cNvSpPr>
            <a:spLocks noGrp="1"/>
          </p:cNvSpPr>
          <p:nvPr>
            <p:ph type="body" idx="1"/>
          </p:nvPr>
        </p:nvSpPr>
        <p:spPr>
          <a:xfrm>
            <a:off x="4716016" y="1628800"/>
            <a:ext cx="4040188" cy="639762"/>
          </a:xfrm>
          <a:solidFill>
            <a:schemeClr val="accent1">
              <a:lumMod val="20000"/>
              <a:lumOff val="80000"/>
            </a:schemeClr>
          </a:solidFill>
        </p:spPr>
        <p:txBody>
          <a:bodyPr/>
          <a:lstStyle/>
          <a:p>
            <a:r>
              <a:rPr lang="en-GB" dirty="0" smtClean="0">
                <a:solidFill>
                  <a:srgbClr val="002060"/>
                </a:solidFill>
              </a:rPr>
              <a:t>Deficit model </a:t>
            </a:r>
            <a:endParaRPr lang="en-GB" dirty="0">
              <a:solidFill>
                <a:srgbClr val="002060"/>
              </a:solidFill>
            </a:endParaRPr>
          </a:p>
        </p:txBody>
      </p:sp>
      <p:sp>
        <p:nvSpPr>
          <p:cNvPr id="6" name="Content Placeholder 5"/>
          <p:cNvSpPr>
            <a:spLocks noGrp="1"/>
          </p:cNvSpPr>
          <p:nvPr>
            <p:ph sz="half" idx="2"/>
          </p:nvPr>
        </p:nvSpPr>
        <p:spPr>
          <a:xfrm>
            <a:off x="4716016" y="2276872"/>
            <a:ext cx="4040188" cy="3951288"/>
          </a:xfrm>
          <a:solidFill>
            <a:schemeClr val="accent1">
              <a:lumMod val="20000"/>
              <a:lumOff val="80000"/>
            </a:schemeClr>
          </a:solidFill>
        </p:spPr>
        <p:txBody>
          <a:bodyPr/>
          <a:lstStyle/>
          <a:p>
            <a:r>
              <a:rPr lang="en-GB" sz="1600" i="1" dirty="0" smtClean="0">
                <a:solidFill>
                  <a:srgbClr val="002060"/>
                </a:solidFill>
              </a:rPr>
              <a:t>I sometimes feel that there is not a huge amount that we can do by the time they get to us</a:t>
            </a:r>
          </a:p>
          <a:p>
            <a:r>
              <a:rPr lang="en-GB" sz="1600" i="1" dirty="0" smtClean="0">
                <a:solidFill>
                  <a:srgbClr val="002060"/>
                </a:solidFill>
              </a:rPr>
              <a:t>Their ambitions aren’t particularly broad or wide</a:t>
            </a:r>
          </a:p>
          <a:p>
            <a:r>
              <a:rPr lang="en-GB" sz="1600" i="1" dirty="0" smtClean="0">
                <a:solidFill>
                  <a:srgbClr val="002060"/>
                </a:solidFill>
              </a:rPr>
              <a:t>There doesn’t appear to be a lack of money, because they’ve got Sky TV and he’s got i-Pads and all those sorts of things. </a:t>
            </a:r>
          </a:p>
          <a:p>
            <a:r>
              <a:rPr lang="en-GB" sz="1600" i="1" dirty="0" smtClean="0">
                <a:solidFill>
                  <a:srgbClr val="002060"/>
                </a:solidFill>
              </a:rPr>
              <a:t>He’s not had good parenting, he’s not had parents who know how to bring him up, basically, and who know how to develop him as a person’</a:t>
            </a:r>
            <a:r>
              <a:rPr lang="en-GB" sz="1600" dirty="0" smtClean="0">
                <a:solidFill>
                  <a:srgbClr val="002060"/>
                </a:solidFill>
              </a:rPr>
              <a:t>. </a:t>
            </a:r>
          </a:p>
          <a:p>
            <a:endParaRPr lang="en-GB" dirty="0">
              <a:solidFill>
                <a:srgbClr val="002060"/>
              </a:solidFill>
            </a:endParaRPr>
          </a:p>
        </p:txBody>
      </p:sp>
      <p:sp>
        <p:nvSpPr>
          <p:cNvPr id="7" name="Text Placeholder 6"/>
          <p:cNvSpPr>
            <a:spLocks noGrp="1"/>
          </p:cNvSpPr>
          <p:nvPr>
            <p:ph type="body" sz="quarter" idx="3"/>
          </p:nvPr>
        </p:nvSpPr>
        <p:spPr>
          <a:xfrm>
            <a:off x="323528" y="1628800"/>
            <a:ext cx="4041775" cy="639762"/>
          </a:xfrm>
          <a:solidFill>
            <a:schemeClr val="accent1">
              <a:lumMod val="20000"/>
              <a:lumOff val="80000"/>
            </a:schemeClr>
          </a:solidFill>
        </p:spPr>
        <p:txBody>
          <a:bodyPr/>
          <a:lstStyle/>
          <a:p>
            <a:r>
              <a:rPr lang="en-GB" dirty="0" smtClean="0">
                <a:solidFill>
                  <a:srgbClr val="002060"/>
                </a:solidFill>
              </a:rPr>
              <a:t>Societal model </a:t>
            </a:r>
            <a:endParaRPr lang="en-GB" dirty="0">
              <a:solidFill>
                <a:srgbClr val="002060"/>
              </a:solidFill>
            </a:endParaRPr>
          </a:p>
        </p:txBody>
      </p:sp>
      <p:sp>
        <p:nvSpPr>
          <p:cNvPr id="8" name="Content Placeholder 7"/>
          <p:cNvSpPr>
            <a:spLocks noGrp="1"/>
          </p:cNvSpPr>
          <p:nvPr>
            <p:ph sz="quarter" idx="4"/>
          </p:nvPr>
        </p:nvSpPr>
        <p:spPr>
          <a:xfrm>
            <a:off x="323528" y="2276872"/>
            <a:ext cx="4041775" cy="3951288"/>
          </a:xfrm>
          <a:solidFill>
            <a:schemeClr val="accent1">
              <a:lumMod val="20000"/>
              <a:lumOff val="80000"/>
            </a:schemeClr>
          </a:solidFill>
        </p:spPr>
        <p:txBody>
          <a:bodyPr>
            <a:normAutofit/>
          </a:bodyPr>
          <a:lstStyle/>
          <a:p>
            <a:r>
              <a:rPr lang="en-GB" sz="1600" i="1" dirty="0" smtClean="0">
                <a:solidFill>
                  <a:srgbClr val="002060"/>
                </a:solidFill>
              </a:rPr>
              <a:t>I subscribe to what is put forward in The Spirit Level....essentially making the argument that there are all types of symptoms of unequal society</a:t>
            </a:r>
          </a:p>
          <a:p>
            <a:r>
              <a:rPr lang="en-GB" sz="1600" i="1" dirty="0" smtClean="0">
                <a:solidFill>
                  <a:srgbClr val="002060"/>
                </a:solidFill>
              </a:rPr>
              <a:t>Lack of resilience, lack of self-esteem, reluctant to try anything so they don't engage in learning –these are always linked to social disadvantage</a:t>
            </a:r>
          </a:p>
          <a:p>
            <a:r>
              <a:rPr lang="en-GB" sz="1600" i="1" dirty="0" smtClean="0">
                <a:solidFill>
                  <a:srgbClr val="002060"/>
                </a:solidFill>
              </a:rPr>
              <a:t>You have got to engage. There’s no short term fix. Got to have long term goals to address poverty and lack of stable upbringing.</a:t>
            </a:r>
          </a:p>
          <a:p>
            <a:endParaRPr lang="en-GB" dirty="0">
              <a:solidFill>
                <a:srgbClr val="002060"/>
              </a:solidFill>
            </a:endParaRPr>
          </a:p>
        </p:txBody>
      </p:sp>
    </p:spTree>
    <p:extLst>
      <p:ext uri="{BB962C8B-B14F-4D97-AF65-F5344CB8AC3E}">
        <p14:creationId xmlns:p14="http://schemas.microsoft.com/office/powerpoint/2010/main" xmlns="" val="297380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solidFill>
                  <a:schemeClr val="bg1"/>
                </a:solidFill>
              </a:rPr>
              <a:t>Findings: Conflicting object motives </a:t>
            </a:r>
            <a:endParaRPr lang="en-GB" dirty="0">
              <a:solidFill>
                <a:schemeClr val="bg1"/>
              </a:solidFill>
            </a:endParaRPr>
          </a:p>
        </p:txBody>
      </p:sp>
      <p:sp>
        <p:nvSpPr>
          <p:cNvPr id="8" name="Content Placeholder 7"/>
          <p:cNvSpPr>
            <a:spLocks noGrp="1"/>
          </p:cNvSpPr>
          <p:nvPr>
            <p:ph idx="1"/>
          </p:nvPr>
        </p:nvSpPr>
        <p:spPr>
          <a:xfrm>
            <a:off x="457200" y="1600200"/>
            <a:ext cx="8229600" cy="4853136"/>
          </a:xfrm>
          <a:solidFill>
            <a:schemeClr val="accent1">
              <a:lumMod val="20000"/>
              <a:lumOff val="80000"/>
            </a:schemeClr>
          </a:solidFill>
        </p:spPr>
        <p:txBody>
          <a:bodyPr>
            <a:normAutofit lnSpcReduction="10000"/>
          </a:bodyPr>
          <a:lstStyle/>
          <a:p>
            <a:r>
              <a:rPr lang="en-GB" b="1" dirty="0" smtClean="0">
                <a:solidFill>
                  <a:srgbClr val="002060"/>
                </a:solidFill>
              </a:rPr>
              <a:t>Complex</a:t>
            </a:r>
            <a:r>
              <a:rPr lang="en-GB" dirty="0" smtClean="0">
                <a:solidFill>
                  <a:srgbClr val="002060"/>
                </a:solidFill>
              </a:rPr>
              <a:t> </a:t>
            </a:r>
            <a:r>
              <a:rPr lang="en-GB" dirty="0">
                <a:solidFill>
                  <a:srgbClr val="002060"/>
                </a:solidFill>
              </a:rPr>
              <a:t>interplay between individual and institutional </a:t>
            </a:r>
            <a:r>
              <a:rPr lang="en-GB" dirty="0" smtClean="0">
                <a:solidFill>
                  <a:srgbClr val="002060"/>
                </a:solidFill>
              </a:rPr>
              <a:t>histories</a:t>
            </a:r>
          </a:p>
          <a:p>
            <a:r>
              <a:rPr lang="en-GB" dirty="0" smtClean="0">
                <a:solidFill>
                  <a:srgbClr val="002060"/>
                </a:solidFill>
              </a:rPr>
              <a:t>Influence of interns’ preconceptions </a:t>
            </a:r>
            <a:br>
              <a:rPr lang="en-GB" dirty="0" smtClean="0">
                <a:solidFill>
                  <a:srgbClr val="002060"/>
                </a:solidFill>
              </a:rPr>
            </a:br>
            <a:r>
              <a:rPr lang="en-GB" dirty="0" smtClean="0">
                <a:solidFill>
                  <a:srgbClr val="002060"/>
                </a:solidFill>
              </a:rPr>
              <a:t>- but these did </a:t>
            </a:r>
            <a:r>
              <a:rPr lang="en-GB" b="1" dirty="0" smtClean="0">
                <a:solidFill>
                  <a:srgbClr val="002060"/>
                </a:solidFill>
              </a:rPr>
              <a:t>not</a:t>
            </a:r>
            <a:r>
              <a:rPr lang="en-GB" dirty="0" smtClean="0">
                <a:solidFill>
                  <a:srgbClr val="002060"/>
                </a:solidFill>
              </a:rPr>
              <a:t> determine the outcome  </a:t>
            </a:r>
          </a:p>
          <a:p>
            <a:r>
              <a:rPr lang="en-GB" b="1" dirty="0" smtClean="0">
                <a:solidFill>
                  <a:srgbClr val="002060"/>
                </a:solidFill>
              </a:rPr>
              <a:t>Multiple</a:t>
            </a:r>
            <a:r>
              <a:rPr lang="en-GB" dirty="0" smtClean="0">
                <a:solidFill>
                  <a:srgbClr val="002060"/>
                </a:solidFill>
              </a:rPr>
              <a:t> </a:t>
            </a:r>
            <a:r>
              <a:rPr lang="en-GB" dirty="0">
                <a:solidFill>
                  <a:srgbClr val="002060"/>
                </a:solidFill>
              </a:rPr>
              <a:t>object motives </a:t>
            </a:r>
            <a:r>
              <a:rPr lang="en-GB" dirty="0" smtClean="0">
                <a:solidFill>
                  <a:srgbClr val="002060"/>
                </a:solidFill>
              </a:rPr>
              <a:t>in </a:t>
            </a:r>
            <a:r>
              <a:rPr lang="en-GB" dirty="0">
                <a:solidFill>
                  <a:srgbClr val="002060"/>
                </a:solidFill>
              </a:rPr>
              <a:t>play </a:t>
            </a:r>
            <a:r>
              <a:rPr lang="en-GB" dirty="0" smtClean="0">
                <a:solidFill>
                  <a:srgbClr val="002060"/>
                </a:solidFill>
              </a:rPr>
              <a:t/>
            </a:r>
            <a:br>
              <a:rPr lang="en-GB" dirty="0" smtClean="0">
                <a:solidFill>
                  <a:srgbClr val="002060"/>
                </a:solidFill>
              </a:rPr>
            </a:br>
            <a:r>
              <a:rPr lang="en-GB" dirty="0" smtClean="0">
                <a:solidFill>
                  <a:srgbClr val="002060"/>
                </a:solidFill>
              </a:rPr>
              <a:t>(sometimes in competition): </a:t>
            </a:r>
            <a:br>
              <a:rPr lang="en-GB" dirty="0" smtClean="0">
                <a:solidFill>
                  <a:srgbClr val="002060"/>
                </a:solidFill>
              </a:rPr>
            </a:br>
            <a:r>
              <a:rPr lang="en-GB" dirty="0" smtClean="0">
                <a:solidFill>
                  <a:srgbClr val="002060"/>
                </a:solidFill>
              </a:rPr>
              <a:t>interns</a:t>
            </a:r>
            <a:r>
              <a:rPr lang="en-GB" dirty="0">
                <a:solidFill>
                  <a:srgbClr val="002060"/>
                </a:solidFill>
              </a:rPr>
              <a:t>' learning</a:t>
            </a:r>
            <a:r>
              <a:rPr lang="en-GB" dirty="0" smtClean="0">
                <a:solidFill>
                  <a:srgbClr val="002060"/>
                </a:solidFill>
              </a:rPr>
              <a:t>; </a:t>
            </a:r>
            <a:r>
              <a:rPr lang="en-GB" dirty="0">
                <a:solidFill>
                  <a:srgbClr val="002060"/>
                </a:solidFill>
              </a:rPr>
              <a:t>delivery of the </a:t>
            </a:r>
            <a:r>
              <a:rPr lang="en-GB" dirty="0" smtClean="0">
                <a:solidFill>
                  <a:srgbClr val="002060"/>
                </a:solidFill>
              </a:rPr>
              <a:t>teacher education; the school’s learning; protecting the  school’s reputation; protecting colleagues’ workload </a:t>
            </a:r>
          </a:p>
        </p:txBody>
      </p:sp>
    </p:spTree>
    <p:extLst>
      <p:ext uri="{BB962C8B-B14F-4D97-AF65-F5344CB8AC3E}">
        <p14:creationId xmlns:p14="http://schemas.microsoft.com/office/powerpoint/2010/main" xmlns="" val="1781980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Findings: outcomes</a:t>
            </a:r>
            <a:br>
              <a:rPr lang="en-GB" dirty="0" smtClean="0">
                <a:solidFill>
                  <a:schemeClr val="bg1"/>
                </a:solidFill>
              </a:rPr>
            </a:br>
            <a:r>
              <a:rPr lang="en-GB" dirty="0" smtClean="0">
                <a:solidFill>
                  <a:schemeClr val="bg1"/>
                </a:solidFill>
              </a:rPr>
              <a:t>(Trust the process!)</a:t>
            </a:r>
            <a:endParaRPr lang="en-GB" dirty="0">
              <a:solidFill>
                <a:schemeClr val="bg1"/>
              </a:solidFill>
            </a:endParaRPr>
          </a:p>
        </p:txBody>
      </p:sp>
      <p:sp>
        <p:nvSpPr>
          <p:cNvPr id="3" name="Content Placeholder 2"/>
          <p:cNvSpPr>
            <a:spLocks noGrp="1"/>
          </p:cNvSpPr>
          <p:nvPr>
            <p:ph idx="1"/>
          </p:nvPr>
        </p:nvSpPr>
        <p:spPr>
          <a:xfrm>
            <a:off x="457200" y="1600200"/>
            <a:ext cx="8229600" cy="5069160"/>
          </a:xfrm>
          <a:solidFill>
            <a:schemeClr val="accent1">
              <a:lumMod val="20000"/>
              <a:lumOff val="80000"/>
            </a:schemeClr>
          </a:solidFill>
        </p:spPr>
        <p:txBody>
          <a:bodyPr>
            <a:normAutofit fontScale="77500" lnSpcReduction="20000"/>
          </a:bodyPr>
          <a:lstStyle/>
          <a:p>
            <a:r>
              <a:rPr lang="en-GB" dirty="0" smtClean="0">
                <a:solidFill>
                  <a:srgbClr val="002060"/>
                </a:solidFill>
              </a:rPr>
              <a:t>Nature of </a:t>
            </a:r>
            <a:r>
              <a:rPr lang="en-GB" dirty="0">
                <a:solidFill>
                  <a:srgbClr val="002060"/>
                </a:solidFill>
              </a:rPr>
              <a:t>the </a:t>
            </a:r>
            <a:r>
              <a:rPr lang="en-GB" dirty="0" smtClean="0">
                <a:solidFill>
                  <a:srgbClr val="002060"/>
                </a:solidFill>
              </a:rPr>
              <a:t>Professional Tutors’ views not in  </a:t>
            </a:r>
            <a:r>
              <a:rPr lang="en-GB" dirty="0">
                <a:solidFill>
                  <a:srgbClr val="002060"/>
                </a:solidFill>
              </a:rPr>
              <a:t>themselves </a:t>
            </a:r>
            <a:r>
              <a:rPr lang="en-GB" dirty="0" smtClean="0">
                <a:solidFill>
                  <a:srgbClr val="002060"/>
                </a:solidFill>
              </a:rPr>
              <a:t>enough </a:t>
            </a:r>
            <a:r>
              <a:rPr lang="en-GB" dirty="0">
                <a:solidFill>
                  <a:srgbClr val="002060"/>
                </a:solidFill>
              </a:rPr>
              <a:t>to determine the nature of the </a:t>
            </a:r>
            <a:r>
              <a:rPr lang="en-GB" dirty="0" smtClean="0">
                <a:solidFill>
                  <a:srgbClr val="002060"/>
                </a:solidFill>
              </a:rPr>
              <a:t>outcome</a:t>
            </a:r>
          </a:p>
          <a:p>
            <a:r>
              <a:rPr lang="en-GB" dirty="0" smtClean="0">
                <a:solidFill>
                  <a:srgbClr val="002060"/>
                </a:solidFill>
              </a:rPr>
              <a:t>Enquiry methodology and actual or vicarious engagement with individual young people prompted learning</a:t>
            </a:r>
            <a:br>
              <a:rPr lang="en-GB" dirty="0" smtClean="0">
                <a:solidFill>
                  <a:srgbClr val="002060"/>
                </a:solidFill>
              </a:rPr>
            </a:br>
            <a:r>
              <a:rPr lang="en-GB" dirty="0" smtClean="0">
                <a:solidFill>
                  <a:srgbClr val="002060"/>
                </a:solidFill>
              </a:rPr>
              <a:t>- in the view of the interns’ (74%)</a:t>
            </a:r>
            <a:r>
              <a:rPr lang="en-GB" dirty="0">
                <a:solidFill>
                  <a:srgbClr val="002060"/>
                </a:solidFill>
              </a:rPr>
              <a:t/>
            </a:r>
            <a:br>
              <a:rPr lang="en-GB" dirty="0">
                <a:solidFill>
                  <a:srgbClr val="002060"/>
                </a:solidFill>
              </a:rPr>
            </a:br>
            <a:r>
              <a:rPr lang="en-GB" dirty="0" smtClean="0">
                <a:solidFill>
                  <a:srgbClr val="002060"/>
                </a:solidFill>
              </a:rPr>
              <a:t>- in their suggestions for practice &amp; differences in their practices</a:t>
            </a:r>
            <a:br>
              <a:rPr lang="en-GB" dirty="0" smtClean="0">
                <a:solidFill>
                  <a:srgbClr val="002060"/>
                </a:solidFill>
              </a:rPr>
            </a:br>
            <a:r>
              <a:rPr lang="en-GB" dirty="0" smtClean="0">
                <a:solidFill>
                  <a:srgbClr val="002060"/>
                </a:solidFill>
              </a:rPr>
              <a:t>- in their claims about learning: saw value of specific knowledge and of responding to young </a:t>
            </a:r>
            <a:r>
              <a:rPr lang="en-GB" dirty="0">
                <a:solidFill>
                  <a:srgbClr val="002060"/>
                </a:solidFill>
              </a:rPr>
              <a:t>people </a:t>
            </a:r>
            <a:r>
              <a:rPr lang="en-GB" dirty="0" smtClean="0">
                <a:solidFill>
                  <a:srgbClr val="002060"/>
                </a:solidFill>
              </a:rPr>
              <a:t>as individuals  </a:t>
            </a:r>
          </a:p>
          <a:p>
            <a:r>
              <a:rPr lang="en-GB" dirty="0" smtClean="0">
                <a:solidFill>
                  <a:srgbClr val="002060"/>
                </a:solidFill>
              </a:rPr>
              <a:t>Especially powerful where seen as valued by the school</a:t>
            </a:r>
          </a:p>
          <a:p>
            <a:r>
              <a:rPr lang="en-GB" dirty="0" smtClean="0">
                <a:solidFill>
                  <a:srgbClr val="002060"/>
                </a:solidFill>
              </a:rPr>
              <a:t>Prompted (renewed) engagement with research literature</a:t>
            </a:r>
          </a:p>
          <a:p>
            <a:r>
              <a:rPr lang="en-GB" dirty="0" smtClean="0">
                <a:solidFill>
                  <a:srgbClr val="002060"/>
                </a:solidFill>
              </a:rPr>
              <a:t>High level of challenge </a:t>
            </a:r>
            <a:r>
              <a:rPr lang="en-GB" dirty="0">
                <a:solidFill>
                  <a:srgbClr val="002060"/>
                </a:solidFill>
              </a:rPr>
              <a:t>for some schools </a:t>
            </a:r>
            <a:r>
              <a:rPr lang="en-GB" dirty="0" smtClean="0">
                <a:solidFill>
                  <a:srgbClr val="002060"/>
                </a:solidFill>
              </a:rPr>
              <a:t>– undoubtedly uncomfortable </a:t>
            </a:r>
            <a:r>
              <a:rPr lang="en-GB" dirty="0">
                <a:solidFill>
                  <a:srgbClr val="002060"/>
                </a:solidFill>
              </a:rPr>
              <a:t>and potentially </a:t>
            </a:r>
            <a:r>
              <a:rPr lang="en-GB" dirty="0" smtClean="0">
                <a:solidFill>
                  <a:srgbClr val="002060"/>
                </a:solidFill>
              </a:rPr>
              <a:t>disruptive (but this did not  prevent learning) </a:t>
            </a:r>
            <a:endParaRPr lang="en-GB" dirty="0">
              <a:solidFill>
                <a:srgbClr val="002060"/>
              </a:solidFill>
            </a:endParaRPr>
          </a:p>
        </p:txBody>
      </p:sp>
      <p:pic>
        <p:nvPicPr>
          <p:cNvPr id="4" name="Picture 4" descr="Image result for rainb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375" y="332656"/>
            <a:ext cx="1800200" cy="9451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4.bp.blogspot.com/-26MHAPGHdNI/U4YvExaJ3fI/AAAAAAAAIU8/V8JFevxjNiE/s1600/pie+in+the+sk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332656"/>
            <a:ext cx="1195308" cy="896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0154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7" y="86137"/>
            <a:ext cx="7646367" cy="1143000"/>
          </a:xfrm>
        </p:spPr>
        <p:txBody>
          <a:bodyPr>
            <a:normAutofit fontScale="90000"/>
          </a:bodyPr>
          <a:lstStyle/>
          <a:p>
            <a:r>
              <a:rPr lang="en-GB" b="1" dirty="0">
                <a:solidFill>
                  <a:schemeClr val="bg1"/>
                </a:solidFill>
              </a:rPr>
              <a:t>2</a:t>
            </a:r>
            <a:r>
              <a:rPr lang="en-GB" b="1" dirty="0" smtClean="0">
                <a:solidFill>
                  <a:schemeClr val="bg1"/>
                </a:solidFill>
              </a:rPr>
              <a:t>. The pupils</a:t>
            </a:r>
            <a:br>
              <a:rPr lang="en-GB" b="1" dirty="0" smtClean="0">
                <a:solidFill>
                  <a:schemeClr val="bg1"/>
                </a:solidFill>
              </a:rPr>
            </a:br>
            <a:r>
              <a:rPr lang="en-GB" b="1" dirty="0" smtClean="0">
                <a:solidFill>
                  <a:schemeClr val="bg1"/>
                </a:solidFill>
              </a:rPr>
              <a:t>(aspirations and asking) </a:t>
            </a:r>
            <a:endParaRPr lang="en-GB" b="1" dirty="0">
              <a:solidFill>
                <a:schemeClr val="bg1"/>
              </a:solidFill>
            </a:endParaRPr>
          </a:p>
        </p:txBody>
      </p:sp>
      <p:sp>
        <p:nvSpPr>
          <p:cNvPr id="5" name="AutoShape 2" descr="Image result for journal of education for te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8" descr="Image result for oxford education deanery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1800" y="1441974"/>
            <a:ext cx="2751857" cy="135454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us.123rf.com/400wm/400/400/igorr/igorr0911/igorr091100014/5812600-two-teachers-with-laptop-in-classroom.jpg"/>
          <p:cNvPicPr>
            <a:picLocks noChangeAspect="1" noChangeArrowheads="1"/>
          </p:cNvPicPr>
          <p:nvPr/>
        </p:nvPicPr>
        <p:blipFill>
          <a:blip r:embed="rId4" cstate="print"/>
          <a:srcRect/>
          <a:stretch>
            <a:fillRect/>
          </a:stretch>
        </p:blipFill>
        <p:spPr bwMode="auto">
          <a:xfrm>
            <a:off x="330536" y="1452796"/>
            <a:ext cx="2248204" cy="1354543"/>
          </a:xfrm>
          <a:prstGeom prst="rect">
            <a:avLst/>
          </a:prstGeom>
          <a:noFill/>
        </p:spPr>
      </p:pic>
      <p:sp>
        <p:nvSpPr>
          <p:cNvPr id="6" name="TextBox 5"/>
          <p:cNvSpPr txBox="1"/>
          <p:nvPr/>
        </p:nvSpPr>
        <p:spPr>
          <a:xfrm>
            <a:off x="330536" y="2996952"/>
            <a:ext cx="5193121" cy="830997"/>
          </a:xfrm>
          <a:prstGeom prst="rect">
            <a:avLst/>
          </a:prstGeom>
          <a:noFill/>
        </p:spPr>
        <p:txBody>
          <a:bodyPr wrap="square" rtlCol="0">
            <a:spAutoFit/>
          </a:bodyPr>
          <a:lstStyle/>
          <a:p>
            <a:pPr algn="ctr"/>
            <a:r>
              <a:rPr lang="en-GB" sz="2400" dirty="0" smtClean="0">
                <a:solidFill>
                  <a:schemeClr val="bg1"/>
                </a:solidFill>
              </a:rPr>
              <a:t>Teacher enquiry – supported by academic researcher as critical friend </a:t>
            </a:r>
            <a:endParaRPr lang="en-GB" sz="2400" dirty="0">
              <a:solidFill>
                <a:schemeClr val="bg1"/>
              </a:solidFill>
            </a:endParaRPr>
          </a:p>
        </p:txBody>
      </p:sp>
      <p:pic>
        <p:nvPicPr>
          <p:cNvPr id="18434" name="Picture 2" descr="Image result for teenager and teacher talking uk"/>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163"/>
          <a:stretch/>
        </p:blipFill>
        <p:spPr bwMode="auto">
          <a:xfrm>
            <a:off x="1263780" y="4005064"/>
            <a:ext cx="3326631" cy="22040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868144" y="2636912"/>
            <a:ext cx="2736304" cy="3477875"/>
          </a:xfrm>
          <a:prstGeom prst="rect">
            <a:avLst/>
          </a:prstGeom>
          <a:solidFill>
            <a:schemeClr val="accent2">
              <a:lumMod val="20000"/>
              <a:lumOff val="80000"/>
            </a:schemeClr>
          </a:solidFill>
        </p:spPr>
        <p:txBody>
          <a:bodyPr wrap="square" rtlCol="0">
            <a:spAutoFit/>
          </a:bodyPr>
          <a:lstStyle/>
          <a:p>
            <a:pPr algn="ctr"/>
            <a:r>
              <a:rPr lang="en-GB" sz="2000" dirty="0" smtClean="0"/>
              <a:t>Developed proposal for a local </a:t>
            </a:r>
            <a:br>
              <a:rPr lang="en-GB" sz="2000" dirty="0" smtClean="0"/>
            </a:br>
            <a:r>
              <a:rPr lang="en-GB" sz="2000" dirty="0" smtClean="0"/>
              <a:t>(and international comparative) research bid  focused on school use of a survey tool to identify how connected students feel, the barriers to connection and ways of addressing them. </a:t>
            </a:r>
          </a:p>
        </p:txBody>
      </p:sp>
      <p:sp>
        <p:nvSpPr>
          <p:cNvPr id="12" name="Right Arrow 11"/>
          <p:cNvSpPr/>
          <p:nvPr/>
        </p:nvSpPr>
        <p:spPr>
          <a:xfrm>
            <a:off x="4860032" y="5107067"/>
            <a:ext cx="792088" cy="55418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descr="https://4.bp.blogspot.com/-26MHAPGHdNI/U4YvExaJ3fI/AAAAAAAAIU8/V8JFevxjNiE/s1600/pie+in+the+sk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96336" y="332656"/>
            <a:ext cx="1195308" cy="89648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Image result for rainbo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375" y="332656"/>
            <a:ext cx="1800200" cy="9451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4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58189" y="2204864"/>
            <a:ext cx="3086735" cy="1631015"/>
          </a:xfrm>
          <a:prstGeom prst="rect">
            <a:avLst/>
          </a:prstGeom>
          <a:noFill/>
          <a:ln w="9525">
            <a:solidFill>
              <a:schemeClr val="tx1"/>
            </a:solid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33137" y="4005064"/>
            <a:ext cx="3086735" cy="1727046"/>
          </a:xfrm>
          <a:prstGeom prst="rect">
            <a:avLst/>
          </a:prstGeom>
          <a:noFill/>
          <a:ln w="9525">
            <a:solidFill>
              <a:schemeClr val="tx1"/>
            </a:solidFill>
            <a:miter lim="800000"/>
            <a:headEnd/>
            <a:tailEnd/>
          </a:ln>
        </p:spPr>
      </p:pic>
      <p:sp>
        <p:nvSpPr>
          <p:cNvPr id="6" name="TextBox 5"/>
          <p:cNvSpPr txBox="1"/>
          <p:nvPr/>
        </p:nvSpPr>
        <p:spPr>
          <a:xfrm>
            <a:off x="107504" y="5855702"/>
            <a:ext cx="3986502" cy="646331"/>
          </a:xfrm>
          <a:prstGeom prst="rect">
            <a:avLst/>
          </a:prstGeom>
          <a:noFill/>
        </p:spPr>
        <p:txBody>
          <a:bodyPr wrap="square" rtlCol="0">
            <a:spAutoFit/>
          </a:bodyPr>
          <a:lstStyle/>
          <a:p>
            <a:r>
              <a:rPr lang="en-GB" b="1" dirty="0" smtClean="0">
                <a:solidFill>
                  <a:schemeClr val="bg1"/>
                </a:solidFill>
              </a:rPr>
              <a:t>Usable Historical Pasts </a:t>
            </a:r>
            <a:r>
              <a:rPr lang="en-GB" dirty="0" smtClean="0">
                <a:solidFill>
                  <a:schemeClr val="bg1"/>
                </a:solidFill>
                <a:sym typeface="Symbol"/>
              </a:rPr>
              <a:t> </a:t>
            </a:r>
            <a:r>
              <a:rPr lang="en-GB" b="1" dirty="0" smtClean="0">
                <a:solidFill>
                  <a:schemeClr val="bg1"/>
                </a:solidFill>
                <a:sym typeface="Symbol"/>
              </a:rPr>
              <a:t>‘Frameworks’</a:t>
            </a:r>
            <a:endParaRPr lang="en-GB" b="1" dirty="0" smtClean="0">
              <a:solidFill>
                <a:schemeClr val="bg1"/>
              </a:solidFill>
            </a:endParaRPr>
          </a:p>
          <a:p>
            <a:r>
              <a:rPr lang="en-GB" dirty="0" smtClean="0">
                <a:solidFill>
                  <a:schemeClr val="bg1"/>
                </a:solidFill>
              </a:rPr>
              <a:t>(Foster </a:t>
            </a:r>
            <a:r>
              <a:rPr lang="en-GB" i="1" dirty="0" smtClean="0">
                <a:solidFill>
                  <a:schemeClr val="bg1"/>
                </a:solidFill>
              </a:rPr>
              <a:t>et al. </a:t>
            </a:r>
            <a:r>
              <a:rPr lang="en-GB" dirty="0" smtClean="0">
                <a:solidFill>
                  <a:schemeClr val="bg1"/>
                </a:solidFill>
              </a:rPr>
              <a:t>2008) ESRC </a:t>
            </a:r>
            <a:r>
              <a:rPr lang="en-GB" dirty="0" smtClean="0">
                <a:solidFill>
                  <a:schemeClr val="bg1"/>
                </a:solidFill>
                <a:sym typeface="Symbol"/>
              </a:rPr>
              <a:t> QCA</a:t>
            </a:r>
            <a:endParaRPr lang="en-GB" dirty="0">
              <a:solidFill>
                <a:schemeClr val="bg1"/>
              </a:solidFill>
            </a:endParaRPr>
          </a:p>
        </p:txBody>
      </p:sp>
      <p:pic>
        <p:nvPicPr>
          <p:cNvPr id="4098" name="Picture 2" descr="Teaching History 152 Co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4757" y="4376658"/>
            <a:ext cx="1368151" cy="19339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404757" y="6310621"/>
            <a:ext cx="1583843" cy="369332"/>
          </a:xfrm>
          <a:prstGeom prst="rect">
            <a:avLst/>
          </a:prstGeom>
          <a:noFill/>
        </p:spPr>
        <p:txBody>
          <a:bodyPr wrap="square" rtlCol="0">
            <a:spAutoFit/>
          </a:bodyPr>
          <a:lstStyle/>
          <a:p>
            <a:r>
              <a:rPr lang="en-GB" b="1" dirty="0" err="1" smtClean="0">
                <a:solidFill>
                  <a:schemeClr val="accent2">
                    <a:lumMod val="20000"/>
                    <a:lumOff val="80000"/>
                  </a:schemeClr>
                </a:solidFill>
              </a:rPr>
              <a:t>Instone</a:t>
            </a:r>
            <a:r>
              <a:rPr lang="en-GB" b="1" dirty="0" smtClean="0">
                <a:solidFill>
                  <a:schemeClr val="accent2">
                    <a:lumMod val="20000"/>
                    <a:lumOff val="80000"/>
                  </a:schemeClr>
                </a:solidFill>
              </a:rPr>
              <a:t> (2013</a:t>
            </a:r>
            <a:r>
              <a:rPr lang="en-GB" b="1" dirty="0" smtClean="0">
                <a:solidFill>
                  <a:srgbClr val="7030A0"/>
                </a:solidFill>
              </a:rPr>
              <a:t>)</a:t>
            </a:r>
            <a:endParaRPr lang="en-GB" b="1" dirty="0">
              <a:solidFill>
                <a:srgbClr val="7030A0"/>
              </a:solidFill>
            </a:endParaRPr>
          </a:p>
        </p:txBody>
      </p:sp>
      <p:pic>
        <p:nvPicPr>
          <p:cNvPr id="4100" name="Picture 4" descr="TH 15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6478" y="4105122"/>
            <a:ext cx="1404938" cy="198596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946478" y="6040368"/>
            <a:ext cx="1583843" cy="369332"/>
          </a:xfrm>
          <a:prstGeom prst="rect">
            <a:avLst/>
          </a:prstGeom>
          <a:noFill/>
        </p:spPr>
        <p:txBody>
          <a:bodyPr wrap="square" rtlCol="0">
            <a:spAutoFit/>
          </a:bodyPr>
          <a:lstStyle/>
          <a:p>
            <a:r>
              <a:rPr lang="en-GB" b="1" dirty="0" err="1" smtClean="0">
                <a:solidFill>
                  <a:schemeClr val="accent2">
                    <a:lumMod val="20000"/>
                    <a:lumOff val="80000"/>
                  </a:schemeClr>
                </a:solidFill>
              </a:rPr>
              <a:t>Nuttall</a:t>
            </a:r>
            <a:r>
              <a:rPr lang="en-GB" b="1" dirty="0" smtClean="0">
                <a:solidFill>
                  <a:schemeClr val="accent2">
                    <a:lumMod val="20000"/>
                    <a:lumOff val="80000"/>
                  </a:schemeClr>
                </a:solidFill>
              </a:rPr>
              <a:t> (2013</a:t>
            </a:r>
            <a:r>
              <a:rPr lang="en-GB" b="1" dirty="0" smtClean="0">
                <a:solidFill>
                  <a:srgbClr val="7030A0"/>
                </a:solidFill>
              </a:rPr>
              <a:t>)</a:t>
            </a:r>
            <a:endParaRPr lang="en-GB" b="1" dirty="0">
              <a:solidFill>
                <a:srgbClr val="7030A0"/>
              </a:solidFill>
            </a:endParaRPr>
          </a:p>
        </p:txBody>
      </p:sp>
      <p:pic>
        <p:nvPicPr>
          <p:cNvPr id="4102" name="Picture 6" descr="Teaching History 13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46848" y="3699619"/>
            <a:ext cx="1353041" cy="191229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488570" y="5634199"/>
            <a:ext cx="1583843" cy="369332"/>
          </a:xfrm>
          <a:prstGeom prst="rect">
            <a:avLst/>
          </a:prstGeom>
          <a:noFill/>
        </p:spPr>
        <p:txBody>
          <a:bodyPr wrap="square" rtlCol="0">
            <a:spAutoFit/>
          </a:bodyPr>
          <a:lstStyle/>
          <a:p>
            <a:r>
              <a:rPr lang="en-GB" b="1" dirty="0" smtClean="0">
                <a:solidFill>
                  <a:schemeClr val="accent2">
                    <a:lumMod val="20000"/>
                    <a:lumOff val="80000"/>
                  </a:schemeClr>
                </a:solidFill>
              </a:rPr>
              <a:t>Rogers (2008</a:t>
            </a:r>
            <a:r>
              <a:rPr lang="en-GB" b="1" dirty="0" smtClean="0">
                <a:solidFill>
                  <a:srgbClr val="7030A0"/>
                </a:solidFill>
              </a:rPr>
              <a:t>)</a:t>
            </a:r>
            <a:endParaRPr lang="en-GB" b="1" dirty="0">
              <a:solidFill>
                <a:srgbClr val="7030A0"/>
              </a:solidFill>
            </a:endParaRPr>
          </a:p>
        </p:txBody>
      </p:sp>
      <p:pic>
        <p:nvPicPr>
          <p:cNvPr id="4104" name="Picture 8" descr="http://www.history.org.uk/library/1201/0000/0012/TH_145_295.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13381" y="1335458"/>
            <a:ext cx="1391376" cy="1962077"/>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http://www.history.org.uk/library/1206/0000/0188/TH_147_295.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488129" y="1346328"/>
            <a:ext cx="1388040" cy="196207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6013381" y="3258997"/>
            <a:ext cx="791921" cy="646331"/>
          </a:xfrm>
          <a:prstGeom prst="rect">
            <a:avLst/>
          </a:prstGeom>
          <a:noFill/>
        </p:spPr>
        <p:txBody>
          <a:bodyPr wrap="square" rtlCol="0">
            <a:spAutoFit/>
          </a:bodyPr>
          <a:lstStyle/>
          <a:p>
            <a:r>
              <a:rPr lang="en-GB" b="1" dirty="0" smtClean="0">
                <a:solidFill>
                  <a:schemeClr val="bg1"/>
                </a:solidFill>
              </a:rPr>
              <a:t>Blow</a:t>
            </a:r>
          </a:p>
          <a:p>
            <a:r>
              <a:rPr lang="en-GB" b="1" dirty="0" smtClean="0">
                <a:solidFill>
                  <a:schemeClr val="bg1"/>
                </a:solidFill>
              </a:rPr>
              <a:t>(2011)</a:t>
            </a:r>
            <a:endParaRPr lang="en-GB" b="1" dirty="0">
              <a:solidFill>
                <a:schemeClr val="bg1"/>
              </a:solidFill>
            </a:endParaRPr>
          </a:p>
        </p:txBody>
      </p:sp>
      <p:sp>
        <p:nvSpPr>
          <p:cNvPr id="19" name="TextBox 18"/>
          <p:cNvSpPr txBox="1"/>
          <p:nvPr/>
        </p:nvSpPr>
        <p:spPr>
          <a:xfrm>
            <a:off x="7513914" y="3245357"/>
            <a:ext cx="1392430" cy="923330"/>
          </a:xfrm>
          <a:prstGeom prst="rect">
            <a:avLst/>
          </a:prstGeom>
          <a:noFill/>
        </p:spPr>
        <p:txBody>
          <a:bodyPr wrap="square" rtlCol="0">
            <a:spAutoFit/>
          </a:bodyPr>
          <a:lstStyle/>
          <a:p>
            <a:r>
              <a:rPr lang="en-GB" b="1" dirty="0" smtClean="0">
                <a:solidFill>
                  <a:schemeClr val="bg1"/>
                </a:solidFill>
              </a:rPr>
              <a:t>Blow, Lee &amp; Shemilt (2012)</a:t>
            </a:r>
            <a:endParaRPr lang="en-GB" b="1" dirty="0">
              <a:solidFill>
                <a:schemeClr val="bg1"/>
              </a:solidFill>
            </a:endParaRPr>
          </a:p>
        </p:txBody>
      </p:sp>
      <p:sp>
        <p:nvSpPr>
          <p:cNvPr id="10" name="AutoShape 12" descr="Image result for national history standards the problem of the canon and the future of history te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Image result for national history standards the problem of the canon and the future of history teach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11" name="Picture 1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30766" y="1433991"/>
            <a:ext cx="1240104" cy="1863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TextBox 22"/>
          <p:cNvSpPr txBox="1"/>
          <p:nvPr/>
        </p:nvSpPr>
        <p:spPr>
          <a:xfrm>
            <a:off x="4801952" y="1452119"/>
            <a:ext cx="957081" cy="646331"/>
          </a:xfrm>
          <a:prstGeom prst="rect">
            <a:avLst/>
          </a:prstGeom>
          <a:noFill/>
        </p:spPr>
        <p:txBody>
          <a:bodyPr wrap="square" rtlCol="0">
            <a:spAutoFit/>
          </a:bodyPr>
          <a:lstStyle/>
          <a:p>
            <a:r>
              <a:rPr lang="en-GB" b="1" dirty="0" smtClean="0">
                <a:solidFill>
                  <a:schemeClr val="bg1"/>
                </a:solidFill>
              </a:rPr>
              <a:t>Shemilt</a:t>
            </a:r>
          </a:p>
          <a:p>
            <a:r>
              <a:rPr lang="en-GB" b="1" dirty="0" smtClean="0">
                <a:solidFill>
                  <a:schemeClr val="bg1"/>
                </a:solidFill>
              </a:rPr>
              <a:t>(2009)</a:t>
            </a:r>
            <a:endParaRPr lang="en-GB" b="1" dirty="0">
              <a:solidFill>
                <a:schemeClr val="bg1"/>
              </a:solidFill>
            </a:endParaRPr>
          </a:p>
        </p:txBody>
      </p:sp>
      <p:sp>
        <p:nvSpPr>
          <p:cNvPr id="20" name="Title 1"/>
          <p:cNvSpPr txBox="1">
            <a:spLocks/>
          </p:cNvSpPr>
          <p:nvPr/>
        </p:nvSpPr>
        <p:spPr>
          <a:xfrm>
            <a:off x="588145" y="221544"/>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bg1"/>
                </a:solidFill>
              </a:rPr>
              <a:t>3. Passion</a:t>
            </a:r>
            <a:br>
              <a:rPr lang="en-GB" b="1" dirty="0" smtClean="0">
                <a:solidFill>
                  <a:schemeClr val="bg1"/>
                </a:solidFill>
              </a:rPr>
            </a:br>
            <a:r>
              <a:rPr lang="en-GB" b="1" dirty="0" smtClean="0">
                <a:solidFill>
                  <a:schemeClr val="bg1"/>
                </a:solidFill>
              </a:rPr>
              <a:t>(and deliberate pursuit)  </a:t>
            </a:r>
            <a:endParaRPr lang="en-GB" b="1" dirty="0">
              <a:solidFill>
                <a:schemeClr val="bg1"/>
              </a:solidFill>
            </a:endParaRPr>
          </a:p>
        </p:txBody>
      </p:sp>
      <p:pic>
        <p:nvPicPr>
          <p:cNvPr id="21" name="Picture 4" descr="Image result for rainbow"/>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5575" y="227125"/>
            <a:ext cx="1800200" cy="94510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s://4.bp.blogspot.com/-26MHAPGHdNI/U4YvExaJ3fI/AAAAAAAAIU8/V8JFevxjNiE/s1600/pie+in+the+sky.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80861" y="251438"/>
            <a:ext cx="1195308" cy="896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3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5" grpId="0"/>
      <p:bldP spid="18" grpId="0"/>
      <p:bldP spid="19"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7143"/>
            <a:ext cx="8784976" cy="1323439"/>
          </a:xfrm>
          <a:prstGeom prst="rect">
            <a:avLst/>
          </a:prstGeom>
          <a:noFill/>
        </p:spPr>
        <p:txBody>
          <a:bodyPr wrap="square" rtlCol="0">
            <a:spAutoFit/>
          </a:bodyPr>
          <a:lstStyle/>
          <a:p>
            <a:pPr algn="ctr"/>
            <a:r>
              <a:rPr lang="en-GB" sz="4000" dirty="0" smtClean="0">
                <a:solidFill>
                  <a:schemeClr val="bg1"/>
                </a:solidFill>
              </a:rPr>
              <a:t>3. Passion: practitioner research as a cumulative critical discourse</a:t>
            </a:r>
          </a:p>
        </p:txBody>
      </p:sp>
      <p:pic>
        <p:nvPicPr>
          <p:cNvPr id="3" name="Picture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415" y="1385375"/>
            <a:ext cx="4536504" cy="4590639"/>
          </a:xfrm>
          <a:prstGeom prst="rect">
            <a:avLst/>
          </a:prstGeom>
          <a:noFill/>
          <a:ln>
            <a:noFill/>
          </a:ln>
        </p:spPr>
      </p:pic>
      <p:sp>
        <p:nvSpPr>
          <p:cNvPr id="4" name="TextBox 3"/>
          <p:cNvSpPr txBox="1"/>
          <p:nvPr/>
        </p:nvSpPr>
        <p:spPr>
          <a:xfrm>
            <a:off x="182063" y="4320148"/>
            <a:ext cx="1869657" cy="1569660"/>
          </a:xfrm>
          <a:prstGeom prst="rect">
            <a:avLst/>
          </a:prstGeom>
          <a:noFill/>
        </p:spPr>
        <p:txBody>
          <a:bodyPr wrap="square" rtlCol="0">
            <a:spAutoFit/>
          </a:bodyPr>
          <a:lstStyle/>
          <a:p>
            <a:r>
              <a:rPr lang="en-GB" sz="1600" b="1" i="1" dirty="0" smtClean="0"/>
              <a:t>Fordham’s </a:t>
            </a:r>
            <a:br>
              <a:rPr lang="en-GB" sz="1600" b="1" i="1" dirty="0" smtClean="0"/>
            </a:br>
            <a:r>
              <a:rPr lang="en-GB" sz="1600" b="1" i="1" dirty="0" smtClean="0"/>
              <a:t>social </a:t>
            </a:r>
            <a:br>
              <a:rPr lang="en-GB" sz="1600" b="1" i="1" dirty="0" smtClean="0"/>
            </a:br>
            <a:r>
              <a:rPr lang="en-GB" sz="1600" b="1" i="1" dirty="0" smtClean="0"/>
              <a:t>network analysis </a:t>
            </a:r>
            <a:br>
              <a:rPr lang="en-GB" sz="1600" b="1" i="1" dirty="0" smtClean="0"/>
            </a:br>
            <a:r>
              <a:rPr lang="en-GB" sz="1600" b="1" i="1" dirty="0" smtClean="0"/>
              <a:t>of citations </a:t>
            </a:r>
            <a:br>
              <a:rPr lang="en-GB" sz="1600" b="1" i="1" dirty="0" smtClean="0"/>
            </a:br>
            <a:r>
              <a:rPr lang="en-GB" sz="1600" b="1" i="1" dirty="0" smtClean="0"/>
              <a:t>based on </a:t>
            </a:r>
            <a:r>
              <a:rPr lang="en-GB" sz="1600" b="1" i="1" dirty="0" err="1" smtClean="0"/>
              <a:t>Kitson</a:t>
            </a:r>
            <a:r>
              <a:rPr lang="en-GB" sz="1600" b="1" i="1" dirty="0" smtClean="0"/>
              <a:t> (2003) </a:t>
            </a:r>
            <a:endParaRPr lang="en-GB" sz="1600" b="1" i="1" dirty="0"/>
          </a:p>
        </p:txBody>
      </p:sp>
      <p:sp>
        <p:nvSpPr>
          <p:cNvPr id="6" name="TextBox 5"/>
          <p:cNvSpPr txBox="1"/>
          <p:nvPr/>
        </p:nvSpPr>
        <p:spPr>
          <a:xfrm>
            <a:off x="4687299" y="2276872"/>
            <a:ext cx="4213043" cy="2554545"/>
          </a:xfrm>
          <a:prstGeom prst="rect">
            <a:avLst/>
          </a:prstGeom>
          <a:solidFill>
            <a:schemeClr val="accent4">
              <a:lumMod val="20000"/>
              <a:lumOff val="80000"/>
            </a:schemeClr>
          </a:solidFill>
          <a:ln>
            <a:solidFill>
              <a:srgbClr val="7030A0"/>
            </a:solidFill>
          </a:ln>
        </p:spPr>
        <p:txBody>
          <a:bodyPr wrap="square" rtlCol="0">
            <a:spAutoFit/>
          </a:bodyPr>
          <a:lstStyle/>
          <a:p>
            <a:pPr lvl="0"/>
            <a:r>
              <a:rPr lang="en-US" sz="2000" dirty="0" smtClean="0"/>
              <a:t>‘</a:t>
            </a:r>
            <a:r>
              <a:rPr lang="en-US" sz="2000" dirty="0" smtClean="0">
                <a:solidFill>
                  <a:srgbClr val="002060"/>
                </a:solidFill>
              </a:rPr>
              <a:t>history </a:t>
            </a:r>
            <a:r>
              <a:rPr lang="en-US" sz="2000" dirty="0">
                <a:solidFill>
                  <a:srgbClr val="002060"/>
                </a:solidFill>
              </a:rPr>
              <a:t>teachers have gone </a:t>
            </a:r>
            <a:r>
              <a:rPr lang="en-US" sz="2000" dirty="0" smtClean="0">
                <a:solidFill>
                  <a:srgbClr val="002060"/>
                </a:solidFill>
              </a:rPr>
              <a:t>further than </a:t>
            </a:r>
            <a:r>
              <a:rPr lang="en-US" sz="2000" dirty="0" err="1">
                <a:solidFill>
                  <a:srgbClr val="002060"/>
                </a:solidFill>
              </a:rPr>
              <a:t>Stenhouse</a:t>
            </a:r>
            <a:r>
              <a:rPr lang="en-US" sz="2000" dirty="0">
                <a:solidFill>
                  <a:srgbClr val="002060"/>
                </a:solidFill>
              </a:rPr>
              <a:t> originally </a:t>
            </a:r>
            <a:r>
              <a:rPr lang="en-US" sz="2000" dirty="0" smtClean="0">
                <a:solidFill>
                  <a:srgbClr val="002060"/>
                </a:solidFill>
              </a:rPr>
              <a:t>envisaged</a:t>
            </a:r>
            <a:r>
              <a:rPr lang="en-GB" sz="2000" dirty="0" smtClean="0">
                <a:solidFill>
                  <a:srgbClr val="002060"/>
                </a:solidFill>
              </a:rPr>
              <a:t> </a:t>
            </a:r>
            <a:r>
              <a:rPr lang="en-US" sz="2000" dirty="0" smtClean="0">
                <a:solidFill>
                  <a:srgbClr val="002060"/>
                </a:solidFill>
              </a:rPr>
              <a:t>by  </a:t>
            </a:r>
            <a:r>
              <a:rPr lang="en-US" sz="2000" dirty="0">
                <a:solidFill>
                  <a:srgbClr val="002060"/>
                </a:solidFill>
              </a:rPr>
              <a:t>producing </a:t>
            </a:r>
            <a:r>
              <a:rPr lang="en-US" sz="2000" dirty="0" smtClean="0">
                <a:solidFill>
                  <a:srgbClr val="002060"/>
                </a:solidFill>
              </a:rPr>
              <a:t>a sustained and coherent research tradition that transcends the boundaries of particular contexts and, as such</a:t>
            </a:r>
            <a:r>
              <a:rPr lang="en-US" sz="2000" dirty="0">
                <a:solidFill>
                  <a:srgbClr val="002060"/>
                </a:solidFill>
              </a:rPr>
              <a:t>, </a:t>
            </a:r>
            <a:r>
              <a:rPr lang="en-US" sz="2000" dirty="0" smtClean="0">
                <a:solidFill>
                  <a:srgbClr val="002060"/>
                </a:solidFill>
              </a:rPr>
              <a:t>represents a coherent and codified form </a:t>
            </a:r>
            <a:r>
              <a:rPr lang="en-US" sz="2000" dirty="0">
                <a:solidFill>
                  <a:srgbClr val="002060"/>
                </a:solidFill>
              </a:rPr>
              <a:t>of professional  knowledge</a:t>
            </a:r>
            <a:r>
              <a:rPr lang="en-US" sz="2000" dirty="0" smtClean="0">
                <a:solidFill>
                  <a:srgbClr val="002060"/>
                </a:solidFill>
              </a:rPr>
              <a:t>.’         </a:t>
            </a:r>
            <a:r>
              <a:rPr lang="en-GB" sz="2000" b="1" dirty="0" smtClean="0">
                <a:solidFill>
                  <a:srgbClr val="002060"/>
                </a:solidFill>
              </a:rPr>
              <a:t>Fordham (2015) </a:t>
            </a:r>
            <a:r>
              <a:rPr lang="en-GB" sz="2000" b="1" i="1" dirty="0" smtClean="0">
                <a:solidFill>
                  <a:srgbClr val="002060"/>
                </a:solidFill>
              </a:rPr>
              <a:t>BERJ</a:t>
            </a:r>
            <a:r>
              <a:rPr lang="en-GB" sz="2000" b="1" dirty="0" smtClean="0">
                <a:solidFill>
                  <a:srgbClr val="002060"/>
                </a:solidFill>
              </a:rPr>
              <a:t> </a:t>
            </a:r>
            <a:endParaRPr lang="en-GB" sz="2400" b="1" dirty="0">
              <a:solidFill>
                <a:srgbClr val="002060"/>
              </a:solidFill>
            </a:endParaRPr>
          </a:p>
        </p:txBody>
      </p:sp>
      <p:sp>
        <p:nvSpPr>
          <p:cNvPr id="7" name="TextBox 6"/>
          <p:cNvSpPr txBox="1"/>
          <p:nvPr/>
        </p:nvSpPr>
        <p:spPr>
          <a:xfrm>
            <a:off x="4747564" y="5062267"/>
            <a:ext cx="4219672" cy="1631216"/>
          </a:xfrm>
          <a:prstGeom prst="rect">
            <a:avLst/>
          </a:prstGeom>
          <a:solidFill>
            <a:schemeClr val="accent4">
              <a:lumMod val="20000"/>
              <a:lumOff val="80000"/>
            </a:schemeClr>
          </a:solidFill>
          <a:ln>
            <a:solidFill>
              <a:srgbClr val="7030A0"/>
            </a:solidFill>
          </a:ln>
        </p:spPr>
        <p:txBody>
          <a:bodyPr wrap="square" rtlCol="0">
            <a:spAutoFit/>
          </a:bodyPr>
          <a:lstStyle/>
          <a:p>
            <a:r>
              <a:rPr lang="en-GB" sz="2000" dirty="0" smtClean="0"/>
              <a:t>‘</a:t>
            </a:r>
            <a:r>
              <a:rPr lang="en-GB" sz="2000" dirty="0" smtClean="0">
                <a:solidFill>
                  <a:srgbClr val="002060"/>
                </a:solidFill>
              </a:rPr>
              <a:t>Teaching for historical understanding: thematic continuities with the work of Lawrence </a:t>
            </a:r>
            <a:r>
              <a:rPr lang="en-GB" sz="2000" dirty="0" err="1" smtClean="0">
                <a:solidFill>
                  <a:srgbClr val="002060"/>
                </a:solidFill>
              </a:rPr>
              <a:t>Stenhouse</a:t>
            </a:r>
            <a:r>
              <a:rPr lang="en-GB" sz="2000" dirty="0" smtClean="0">
                <a:solidFill>
                  <a:srgbClr val="002060"/>
                </a:solidFill>
              </a:rPr>
              <a:t>’</a:t>
            </a:r>
          </a:p>
          <a:p>
            <a:pPr algn="r"/>
            <a:r>
              <a:rPr lang="en-GB" sz="2000" b="1" dirty="0" smtClean="0">
                <a:solidFill>
                  <a:srgbClr val="002060"/>
                </a:solidFill>
              </a:rPr>
              <a:t>Elliott (2016)  </a:t>
            </a:r>
          </a:p>
          <a:p>
            <a:pPr algn="r"/>
            <a:r>
              <a:rPr lang="en-GB" sz="2000" b="1" dirty="0" smtClean="0">
                <a:solidFill>
                  <a:srgbClr val="002060"/>
                </a:solidFill>
              </a:rPr>
              <a:t>In </a:t>
            </a:r>
            <a:r>
              <a:rPr lang="en-GB" sz="2000" b="1" i="1" dirty="0" err="1" smtClean="0">
                <a:solidFill>
                  <a:srgbClr val="002060"/>
                </a:solidFill>
              </a:rPr>
              <a:t>MasterClass</a:t>
            </a:r>
            <a:r>
              <a:rPr lang="en-GB" sz="2000" b="1" i="1" dirty="0" smtClean="0">
                <a:solidFill>
                  <a:srgbClr val="002060"/>
                </a:solidFill>
              </a:rPr>
              <a:t> in History Education</a:t>
            </a:r>
            <a:r>
              <a:rPr lang="en-GB" sz="2000" b="1" dirty="0" smtClean="0">
                <a:solidFill>
                  <a:srgbClr val="002060"/>
                </a:solidFill>
              </a:rPr>
              <a:t>  </a:t>
            </a:r>
            <a:endParaRPr lang="en-GB" sz="2400" b="1" dirty="0">
              <a:solidFill>
                <a:srgbClr val="002060"/>
              </a:solidFill>
            </a:endParaRPr>
          </a:p>
        </p:txBody>
      </p:sp>
      <p:sp>
        <p:nvSpPr>
          <p:cNvPr id="5" name="TextBox 4"/>
          <p:cNvSpPr txBox="1"/>
          <p:nvPr/>
        </p:nvSpPr>
        <p:spPr>
          <a:xfrm>
            <a:off x="4355976" y="1400582"/>
            <a:ext cx="4608512" cy="707886"/>
          </a:xfrm>
          <a:prstGeom prst="rect">
            <a:avLst/>
          </a:prstGeom>
          <a:solidFill>
            <a:schemeClr val="accent4">
              <a:lumMod val="20000"/>
              <a:lumOff val="80000"/>
            </a:schemeClr>
          </a:solidFill>
          <a:ln>
            <a:solidFill>
              <a:srgbClr val="7030A0"/>
            </a:solidFill>
          </a:ln>
        </p:spPr>
        <p:txBody>
          <a:bodyPr wrap="square" rtlCol="0">
            <a:spAutoFit/>
          </a:bodyPr>
          <a:lstStyle/>
          <a:p>
            <a:r>
              <a:rPr lang="en-GB" sz="2000" dirty="0" smtClean="0"/>
              <a:t>‘</a:t>
            </a:r>
            <a:r>
              <a:rPr lang="en-GB" sz="2000" dirty="0" smtClean="0">
                <a:solidFill>
                  <a:srgbClr val="002060"/>
                </a:solidFill>
              </a:rPr>
              <a:t>teacher led renewal of classroom history’ </a:t>
            </a:r>
            <a:br>
              <a:rPr lang="en-GB" sz="2000" dirty="0" smtClean="0">
                <a:solidFill>
                  <a:srgbClr val="002060"/>
                </a:solidFill>
              </a:rPr>
            </a:br>
            <a:r>
              <a:rPr lang="en-GB" sz="2000" dirty="0" smtClean="0">
                <a:solidFill>
                  <a:srgbClr val="002060"/>
                </a:solidFill>
              </a:rPr>
              <a:t>             </a:t>
            </a:r>
            <a:r>
              <a:rPr lang="en-GB" sz="2000" b="1" dirty="0" smtClean="0">
                <a:solidFill>
                  <a:srgbClr val="002060"/>
                </a:solidFill>
              </a:rPr>
              <a:t>Counsell (2011) </a:t>
            </a:r>
            <a:r>
              <a:rPr lang="en-GB" sz="2000" b="1" i="1" dirty="0" smtClean="0">
                <a:solidFill>
                  <a:srgbClr val="002060"/>
                </a:solidFill>
              </a:rPr>
              <a:t>Curriculum</a:t>
            </a:r>
            <a:r>
              <a:rPr lang="en-GB" sz="2000" b="1" dirty="0" smtClean="0">
                <a:solidFill>
                  <a:srgbClr val="002060"/>
                </a:solidFill>
              </a:rPr>
              <a:t> </a:t>
            </a:r>
            <a:r>
              <a:rPr lang="en-GB" sz="2000" b="1" i="1" dirty="0" smtClean="0">
                <a:solidFill>
                  <a:srgbClr val="002060"/>
                </a:solidFill>
              </a:rPr>
              <a:t>Journal</a:t>
            </a:r>
            <a:endParaRPr lang="en-GB" sz="2000" b="1" i="1" dirty="0">
              <a:solidFill>
                <a:srgbClr val="002060"/>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9128" y="4746375"/>
            <a:ext cx="1514759" cy="19684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75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9104"/>
            <a:ext cx="5175629" cy="1143000"/>
          </a:xfrm>
          <a:noFill/>
          <a:ln>
            <a:noFill/>
          </a:ln>
        </p:spPr>
        <p:txBody>
          <a:bodyPr>
            <a:normAutofit/>
          </a:bodyPr>
          <a:lstStyle/>
          <a:p>
            <a:r>
              <a:rPr lang="en-GB" dirty="0" smtClean="0">
                <a:solidFill>
                  <a:schemeClr val="bg1"/>
                </a:solidFill>
              </a:rPr>
              <a:t>3. Passion  </a:t>
            </a:r>
            <a:endParaRPr lang="en-GB" dirty="0">
              <a:solidFill>
                <a:schemeClr val="bg1"/>
              </a:solidFill>
            </a:endParaRPr>
          </a:p>
        </p:txBody>
      </p:sp>
      <p:sp>
        <p:nvSpPr>
          <p:cNvPr id="6" name="AutoShape 4" descr="Image result for guided reader learning and teaching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07975" y="1340768"/>
            <a:ext cx="5175629" cy="3477875"/>
          </a:xfrm>
          <a:prstGeom prst="rect">
            <a:avLst/>
          </a:prstGeom>
          <a:solidFill>
            <a:srgbClr val="002060"/>
          </a:solidFill>
        </p:spPr>
        <p:txBody>
          <a:bodyPr wrap="square">
            <a:spAutoFit/>
          </a:bodyPr>
          <a:lstStyle/>
          <a:p>
            <a:r>
              <a:rPr lang="en-GB" sz="2000" dirty="0" smtClean="0">
                <a:solidFill>
                  <a:schemeClr val="bg1"/>
                </a:solidFill>
              </a:rPr>
              <a:t>Weekend/online CPD</a:t>
            </a:r>
          </a:p>
          <a:p>
            <a:endParaRPr lang="en-GB" sz="2000" dirty="0" smtClean="0">
              <a:solidFill>
                <a:schemeClr val="bg1"/>
              </a:solidFill>
            </a:endParaRPr>
          </a:p>
          <a:p>
            <a:pPr marL="457200" indent="-457200">
              <a:buAutoNum type="arabicPeriod"/>
            </a:pPr>
            <a:r>
              <a:rPr lang="en-GB" sz="2000" dirty="0" smtClean="0">
                <a:solidFill>
                  <a:schemeClr val="bg1"/>
                </a:solidFill>
              </a:rPr>
              <a:t>A ‘Teacher Scholar’ programme: </a:t>
            </a:r>
            <a:br>
              <a:rPr lang="en-GB" sz="2000" dirty="0" smtClean="0">
                <a:solidFill>
                  <a:schemeClr val="bg1"/>
                </a:solidFill>
              </a:rPr>
            </a:br>
            <a:r>
              <a:rPr lang="en-GB" sz="2000" dirty="0" smtClean="0">
                <a:solidFill>
                  <a:schemeClr val="bg1"/>
                </a:solidFill>
              </a:rPr>
              <a:t>‘England’s Immigrants’ run by the  University of York, in conjunction with </a:t>
            </a:r>
            <a:br>
              <a:rPr lang="en-GB" sz="2000" dirty="0" smtClean="0">
                <a:solidFill>
                  <a:schemeClr val="bg1"/>
                </a:solidFill>
              </a:rPr>
            </a:br>
            <a:r>
              <a:rPr lang="en-GB" sz="2000" dirty="0" smtClean="0">
                <a:solidFill>
                  <a:schemeClr val="bg1"/>
                </a:solidFill>
              </a:rPr>
              <a:t>The National Archives and the</a:t>
            </a:r>
            <a:br>
              <a:rPr lang="en-GB" sz="2000" dirty="0" smtClean="0">
                <a:solidFill>
                  <a:schemeClr val="bg1"/>
                </a:solidFill>
              </a:rPr>
            </a:br>
            <a:r>
              <a:rPr lang="en-GB" sz="2000" dirty="0" smtClean="0">
                <a:solidFill>
                  <a:schemeClr val="bg1"/>
                </a:solidFill>
              </a:rPr>
              <a:t> Historical Association</a:t>
            </a:r>
            <a:br>
              <a:rPr lang="en-GB" sz="2000" dirty="0" smtClean="0">
                <a:solidFill>
                  <a:schemeClr val="bg1"/>
                </a:solidFill>
              </a:rPr>
            </a:br>
            <a:endParaRPr lang="en-GB" sz="2000" dirty="0" smtClean="0">
              <a:solidFill>
                <a:schemeClr val="bg1"/>
              </a:solidFill>
            </a:endParaRPr>
          </a:p>
          <a:p>
            <a:pPr marL="457200" indent="-457200">
              <a:buAutoNum type="arabicPeriod"/>
            </a:pPr>
            <a:r>
              <a:rPr lang="en-GB" sz="2000" dirty="0" smtClean="0">
                <a:solidFill>
                  <a:schemeClr val="bg1"/>
                </a:solidFill>
              </a:rPr>
              <a:t>A ‘Teacher Fellowship’ programme: </a:t>
            </a:r>
            <a:br>
              <a:rPr lang="en-GB" sz="2000" dirty="0" smtClean="0">
                <a:solidFill>
                  <a:schemeClr val="bg1"/>
                </a:solidFill>
              </a:rPr>
            </a:br>
            <a:r>
              <a:rPr lang="en-GB" sz="2000" dirty="0" smtClean="0">
                <a:solidFill>
                  <a:schemeClr val="bg1"/>
                </a:solidFill>
              </a:rPr>
              <a:t>‘Agincourt 600’ run by the Historical Association – funded by Agincourt 600</a:t>
            </a:r>
            <a:endParaRPr lang="en-GB" sz="2000" dirty="0">
              <a:solidFill>
                <a:schemeClr val="bg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1193" y="1230535"/>
            <a:ext cx="2973224"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603284" y="5528529"/>
            <a:ext cx="2880320" cy="1200329"/>
          </a:xfrm>
          <a:prstGeom prst="rect">
            <a:avLst/>
          </a:prstGeom>
          <a:solidFill>
            <a:srgbClr val="CCECFF"/>
          </a:solidFill>
        </p:spPr>
        <p:txBody>
          <a:bodyPr wrap="square">
            <a:spAutoFit/>
          </a:bodyPr>
          <a:lstStyle/>
          <a:p>
            <a:pPr algn="ctr" fontAlgn="base"/>
            <a:r>
              <a:rPr lang="en-GB" dirty="0" smtClean="0">
                <a:solidFill>
                  <a:srgbClr val="002060"/>
                </a:solidFill>
              </a:rPr>
              <a:t>£1 million allocated by the Chancellor </a:t>
            </a:r>
            <a:r>
              <a:rPr lang="en-GB" dirty="0">
                <a:solidFill>
                  <a:srgbClr val="002060"/>
                </a:solidFill>
              </a:rPr>
              <a:t>of the Exchequer </a:t>
            </a:r>
            <a:r>
              <a:rPr lang="en-GB" dirty="0" smtClean="0">
                <a:solidFill>
                  <a:srgbClr val="002060"/>
                </a:solidFill>
              </a:rPr>
              <a:t/>
            </a:r>
            <a:br>
              <a:rPr lang="en-GB" dirty="0" smtClean="0">
                <a:solidFill>
                  <a:srgbClr val="002060"/>
                </a:solidFill>
              </a:rPr>
            </a:br>
            <a:r>
              <a:rPr lang="en-GB" dirty="0" smtClean="0">
                <a:solidFill>
                  <a:srgbClr val="002060"/>
                </a:solidFill>
              </a:rPr>
              <a:t>to commemorate the </a:t>
            </a:r>
            <a:r>
              <a:rPr lang="en-GB" dirty="0">
                <a:solidFill>
                  <a:srgbClr val="002060"/>
                </a:solidFill>
              </a:rPr>
              <a:t>600th anniversary of the </a:t>
            </a:r>
            <a:r>
              <a:rPr lang="en-GB" dirty="0" smtClean="0">
                <a:solidFill>
                  <a:srgbClr val="002060"/>
                </a:solidFill>
              </a:rPr>
              <a:t>battle!</a:t>
            </a:r>
            <a:endParaRPr lang="en-GB" dirty="0">
              <a:solidFill>
                <a:srgbClr val="002060"/>
              </a:solidFill>
            </a:endParaRPr>
          </a:p>
        </p:txBody>
      </p:sp>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315" y="5522213"/>
            <a:ext cx="2086445" cy="11575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Group 6"/>
          <p:cNvGrpSpPr/>
          <p:nvPr/>
        </p:nvGrpSpPr>
        <p:grpSpPr>
          <a:xfrm>
            <a:off x="5734671" y="3783476"/>
            <a:ext cx="2949746" cy="2239963"/>
            <a:chOff x="5736426" y="3861048"/>
            <a:chExt cx="2949746" cy="2239963"/>
          </a:xfrm>
        </p:grpSpPr>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36426" y="3861048"/>
              <a:ext cx="2949746" cy="2239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00" name="Picture 8" descr="Image result for historical association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8744" y="3923028"/>
              <a:ext cx="758075" cy="77134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1" name="Picture 4" descr="Image result for rainbo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4802" y="285429"/>
            <a:ext cx="1800200" cy="9451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21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199"/>
            <a:ext cx="4618856" cy="4806107"/>
          </a:xfrm>
          <a:solidFill>
            <a:srgbClr val="002060"/>
          </a:solidFill>
        </p:spPr>
        <p:txBody>
          <a:bodyPr>
            <a:noAutofit/>
          </a:bodyPr>
          <a:lstStyle/>
          <a:p>
            <a:r>
              <a:rPr lang="en-GB" sz="2800" dirty="0" smtClean="0">
                <a:solidFill>
                  <a:schemeClr val="bg1"/>
                </a:solidFill>
              </a:rPr>
              <a:t>Led by academics </a:t>
            </a:r>
            <a:r>
              <a:rPr lang="en-GB" sz="2800" b="1" dirty="0" smtClean="0">
                <a:solidFill>
                  <a:schemeClr val="bg1"/>
                </a:solidFill>
              </a:rPr>
              <a:t>and</a:t>
            </a:r>
            <a:r>
              <a:rPr lang="en-GB" sz="2800" dirty="0" smtClean="0">
                <a:solidFill>
                  <a:schemeClr val="bg1"/>
                </a:solidFill>
              </a:rPr>
              <a:t> a </a:t>
            </a:r>
            <a:br>
              <a:rPr lang="en-GB" sz="2800" dirty="0" smtClean="0">
                <a:solidFill>
                  <a:schemeClr val="bg1"/>
                </a:solidFill>
              </a:rPr>
            </a:br>
            <a:r>
              <a:rPr lang="en-GB" sz="2800" dirty="0" smtClean="0">
                <a:solidFill>
                  <a:schemeClr val="bg1"/>
                </a:solidFill>
              </a:rPr>
              <a:t>history teacher educator</a:t>
            </a:r>
          </a:p>
          <a:p>
            <a:r>
              <a:rPr lang="en-GB" sz="2800" b="1" dirty="0">
                <a:solidFill>
                  <a:schemeClr val="bg1"/>
                </a:solidFill>
              </a:rPr>
              <a:t>Weekend</a:t>
            </a:r>
            <a:r>
              <a:rPr lang="en-GB" sz="2800" dirty="0">
                <a:solidFill>
                  <a:schemeClr val="bg1"/>
                </a:solidFill>
              </a:rPr>
              <a:t> residential</a:t>
            </a:r>
          </a:p>
          <a:p>
            <a:r>
              <a:rPr lang="en-GB" sz="2800" dirty="0" smtClean="0">
                <a:solidFill>
                  <a:schemeClr val="bg1"/>
                </a:solidFill>
              </a:rPr>
              <a:t>Followed by </a:t>
            </a:r>
            <a:r>
              <a:rPr lang="en-GB" sz="2800" b="1" dirty="0" smtClean="0">
                <a:solidFill>
                  <a:schemeClr val="bg1"/>
                </a:solidFill>
              </a:rPr>
              <a:t>8-week online</a:t>
            </a:r>
            <a:r>
              <a:rPr lang="en-GB" sz="2800" dirty="0" smtClean="0">
                <a:solidFill>
                  <a:schemeClr val="bg1"/>
                </a:solidFill>
              </a:rPr>
              <a:t/>
            </a:r>
            <a:br>
              <a:rPr lang="en-GB" sz="2800" dirty="0" smtClean="0">
                <a:solidFill>
                  <a:schemeClr val="bg1"/>
                </a:solidFill>
              </a:rPr>
            </a:br>
            <a:r>
              <a:rPr lang="en-GB" sz="2800" dirty="0" smtClean="0">
                <a:solidFill>
                  <a:schemeClr val="bg1"/>
                </a:solidFill>
              </a:rPr>
              <a:t>programme</a:t>
            </a:r>
          </a:p>
          <a:p>
            <a:r>
              <a:rPr lang="en-GB" sz="2800" dirty="0" smtClean="0">
                <a:solidFill>
                  <a:schemeClr val="bg1"/>
                </a:solidFill>
              </a:rPr>
              <a:t>Further full Saturday or</a:t>
            </a:r>
            <a:br>
              <a:rPr lang="en-GB" sz="2800" dirty="0" smtClean="0">
                <a:solidFill>
                  <a:schemeClr val="bg1"/>
                </a:solidFill>
              </a:rPr>
            </a:br>
            <a:r>
              <a:rPr lang="en-GB" sz="2800" dirty="0" smtClean="0">
                <a:solidFill>
                  <a:schemeClr val="bg1"/>
                </a:solidFill>
              </a:rPr>
              <a:t>weekend</a:t>
            </a:r>
          </a:p>
          <a:p>
            <a:r>
              <a:rPr lang="en-GB" sz="2800" dirty="0" smtClean="0">
                <a:solidFill>
                  <a:schemeClr val="bg1"/>
                </a:solidFill>
              </a:rPr>
              <a:t>Resulting in </a:t>
            </a:r>
            <a:r>
              <a:rPr lang="en-GB" sz="2800" b="1" dirty="0" smtClean="0">
                <a:solidFill>
                  <a:schemeClr val="bg1"/>
                </a:solidFill>
              </a:rPr>
              <a:t>publication</a:t>
            </a:r>
            <a:r>
              <a:rPr lang="en-GB" sz="2800" dirty="0" smtClean="0">
                <a:solidFill>
                  <a:schemeClr val="bg1"/>
                </a:solidFill>
              </a:rPr>
              <a:t> of</a:t>
            </a:r>
            <a:br>
              <a:rPr lang="en-GB" sz="2800" dirty="0" smtClean="0">
                <a:solidFill>
                  <a:schemeClr val="bg1"/>
                </a:solidFill>
              </a:rPr>
            </a:br>
            <a:r>
              <a:rPr lang="en-GB" sz="2800" dirty="0" smtClean="0">
                <a:solidFill>
                  <a:schemeClr val="bg1"/>
                </a:solidFill>
              </a:rPr>
              <a:t>resource for other teachers </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7412" y="836712"/>
            <a:ext cx="2973224"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Group 5"/>
          <p:cNvGrpSpPr/>
          <p:nvPr/>
        </p:nvGrpSpPr>
        <p:grpSpPr>
          <a:xfrm>
            <a:off x="5677412" y="3351766"/>
            <a:ext cx="2949746" cy="2239963"/>
            <a:chOff x="5736426" y="3861048"/>
            <a:chExt cx="2949746" cy="2239963"/>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36426" y="3861048"/>
              <a:ext cx="2949746" cy="2239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8" descr="Image result for historical association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98744" y="3923028"/>
              <a:ext cx="758075" cy="77134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itle 1"/>
          <p:cNvSpPr>
            <a:spLocks noGrp="1"/>
          </p:cNvSpPr>
          <p:nvPr>
            <p:ph type="title"/>
          </p:nvPr>
        </p:nvSpPr>
        <p:spPr>
          <a:xfrm>
            <a:off x="2131514" y="265212"/>
            <a:ext cx="3384376" cy="1143000"/>
          </a:xfrm>
          <a:noFill/>
          <a:ln>
            <a:noFill/>
          </a:ln>
        </p:spPr>
        <p:txBody>
          <a:bodyPr>
            <a:normAutofit/>
          </a:bodyPr>
          <a:lstStyle/>
          <a:p>
            <a:r>
              <a:rPr lang="en-GB" dirty="0" smtClean="0">
                <a:solidFill>
                  <a:schemeClr val="bg1"/>
                </a:solidFill>
              </a:rPr>
              <a:t>3. Passion  </a:t>
            </a:r>
            <a:endParaRPr lang="en-GB" dirty="0">
              <a:solidFill>
                <a:schemeClr val="bg1"/>
              </a:solidFill>
            </a:endParaRPr>
          </a:p>
        </p:txBody>
      </p:sp>
      <p:pic>
        <p:nvPicPr>
          <p:cNvPr id="10" name="Picture 4" descr="Image result for rainbow"/>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802" y="285429"/>
            <a:ext cx="1800200" cy="9451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6373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07" y="160337"/>
            <a:ext cx="4111950" cy="1143000"/>
          </a:xfrm>
          <a:noFill/>
          <a:ln>
            <a:solidFill>
              <a:srgbClr val="CCECFF"/>
            </a:solidFill>
          </a:ln>
        </p:spPr>
        <p:txBody>
          <a:bodyPr>
            <a:normAutofit fontScale="90000"/>
          </a:bodyPr>
          <a:lstStyle/>
          <a:p>
            <a:r>
              <a:rPr lang="en-GB" dirty="0" smtClean="0">
                <a:solidFill>
                  <a:schemeClr val="bg1"/>
                </a:solidFill>
              </a:rPr>
              <a:t>What does it offer</a:t>
            </a:r>
            <a:br>
              <a:rPr lang="en-GB" dirty="0" smtClean="0">
                <a:solidFill>
                  <a:schemeClr val="bg1"/>
                </a:solidFill>
              </a:rPr>
            </a:br>
            <a:r>
              <a:rPr lang="en-GB" dirty="0" smtClean="0">
                <a:solidFill>
                  <a:schemeClr val="bg1"/>
                </a:solidFill>
              </a:rPr>
              <a:t>the participants?</a:t>
            </a:r>
            <a:endParaRPr lang="en-GB" dirty="0">
              <a:solidFill>
                <a:schemeClr val="bg1"/>
              </a:solidFill>
            </a:endParaRPr>
          </a:p>
        </p:txBody>
      </p:sp>
      <p:sp>
        <p:nvSpPr>
          <p:cNvPr id="6" name="AutoShape 4" descr="Image result for guided reader learning and teaching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89706" y="1701923"/>
            <a:ext cx="3446189" cy="707886"/>
          </a:xfrm>
          <a:prstGeom prst="rect">
            <a:avLst/>
          </a:prstGeom>
          <a:solidFill>
            <a:srgbClr val="002060"/>
          </a:solidFill>
        </p:spPr>
        <p:txBody>
          <a:bodyPr wrap="square">
            <a:spAutoFit/>
          </a:bodyPr>
          <a:lstStyle/>
          <a:p>
            <a:pPr algn="ctr"/>
            <a:r>
              <a:rPr lang="en-GB" sz="4000" dirty="0" smtClean="0">
                <a:solidFill>
                  <a:schemeClr val="bg1"/>
                </a:solidFill>
              </a:rPr>
              <a:t>Networks</a:t>
            </a:r>
          </a:p>
        </p:txBody>
      </p:sp>
      <p:sp>
        <p:nvSpPr>
          <p:cNvPr id="5" name="AutoShape 2" descr="Image result for lee shul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teachers working togeth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0697" y="2924944"/>
            <a:ext cx="4914351" cy="3270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14"/>
          <p:cNvSpPr/>
          <p:nvPr/>
        </p:nvSpPr>
        <p:spPr>
          <a:xfrm>
            <a:off x="191111" y="2564904"/>
            <a:ext cx="3444785" cy="1938992"/>
          </a:xfrm>
          <a:prstGeom prst="rect">
            <a:avLst/>
          </a:prstGeom>
          <a:solidFill>
            <a:srgbClr val="CCECFF"/>
          </a:solidFill>
        </p:spPr>
        <p:txBody>
          <a:bodyPr wrap="square">
            <a:spAutoFit/>
          </a:bodyPr>
          <a:lstStyle/>
          <a:p>
            <a:pPr marL="342900" indent="-342900" fontAlgn="base">
              <a:buFont typeface="Arial" panose="020B0604020202020204" pitchFamily="34" charset="0"/>
              <a:buChar char="•"/>
            </a:pPr>
            <a:r>
              <a:rPr lang="en-GB" sz="2400" dirty="0" smtClean="0">
                <a:solidFill>
                  <a:srgbClr val="002060"/>
                </a:solidFill>
              </a:rPr>
              <a:t>Access to experience</a:t>
            </a:r>
          </a:p>
          <a:p>
            <a:pPr marL="342900" indent="-342900" fontAlgn="base">
              <a:buFont typeface="Arial" panose="020B0604020202020204" pitchFamily="34" charset="0"/>
              <a:buChar char="•"/>
            </a:pPr>
            <a:r>
              <a:rPr lang="en-GB" sz="2400" dirty="0" smtClean="0">
                <a:solidFill>
                  <a:srgbClr val="002060"/>
                </a:solidFill>
              </a:rPr>
              <a:t>Inspiration</a:t>
            </a:r>
          </a:p>
          <a:p>
            <a:pPr marL="342900" indent="-342900" fontAlgn="base">
              <a:buFont typeface="Arial" panose="020B0604020202020204" pitchFamily="34" charset="0"/>
              <a:buChar char="•"/>
            </a:pPr>
            <a:r>
              <a:rPr lang="en-GB" sz="2400" dirty="0" smtClean="0">
                <a:solidFill>
                  <a:srgbClr val="002060"/>
                </a:solidFill>
              </a:rPr>
              <a:t>Understanding of specific demands  (exam specifications)</a:t>
            </a:r>
            <a:endParaRPr lang="en-GB" sz="2400" dirty="0">
              <a:solidFill>
                <a:srgbClr val="002060"/>
              </a:solidFill>
            </a:endParaRPr>
          </a:p>
        </p:txBody>
      </p:sp>
      <p:pic>
        <p:nvPicPr>
          <p:cNvPr id="2053" name="Picture 5" descr="Image result for england's immigrants projec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6198" y="160337"/>
            <a:ext cx="3158849" cy="2369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159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5857" y="2663580"/>
            <a:ext cx="4174232" cy="1944216"/>
          </a:xfrm>
        </p:spPr>
        <p:txBody>
          <a:bodyPr>
            <a:normAutofit fontScale="90000"/>
          </a:bodyPr>
          <a:lstStyle/>
          <a:p>
            <a:r>
              <a:rPr lang="en-GB" dirty="0" smtClean="0">
                <a:solidFill>
                  <a:schemeClr val="accent1">
                    <a:lumMod val="40000"/>
                    <a:lumOff val="60000"/>
                  </a:schemeClr>
                </a:solidFill>
              </a:rPr>
              <a:t>But I’m not going to say much about any of </a:t>
            </a:r>
            <a:r>
              <a:rPr lang="en-GB" dirty="0" smtClean="0">
                <a:solidFill>
                  <a:schemeClr val="accent1">
                    <a:lumMod val="40000"/>
                    <a:lumOff val="60000"/>
                  </a:schemeClr>
                </a:solidFill>
              </a:rPr>
              <a:t>them except… </a:t>
            </a:r>
            <a:endParaRPr lang="en-GB" dirty="0">
              <a:solidFill>
                <a:schemeClr val="accent1">
                  <a:lumMod val="40000"/>
                  <a:lumOff val="60000"/>
                </a:schemeClr>
              </a:solidFill>
            </a:endParaRPr>
          </a:p>
        </p:txBody>
      </p:sp>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2"/>
          <p:cNvSpPr txBox="1">
            <a:spLocks noChangeArrowheads="1"/>
          </p:cNvSpPr>
          <p:nvPr/>
        </p:nvSpPr>
        <p:spPr>
          <a:xfrm>
            <a:off x="1665330" y="2453806"/>
            <a:ext cx="3471937" cy="1972993"/>
          </a:xfrm>
          <a:prstGeom prst="rect">
            <a:avLst/>
          </a:prstGeom>
          <a:solidFill>
            <a:schemeClr val="accent5">
              <a:lumMod val="20000"/>
              <a:lumOff val="80000"/>
            </a:schemeClr>
          </a:solidFill>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900" dirty="0" smtClean="0">
                <a:solidFill>
                  <a:srgbClr val="002060"/>
                </a:solidFill>
              </a:rPr>
              <a:t>DEBT</a:t>
            </a:r>
            <a:r>
              <a:rPr lang="en-GB" dirty="0" smtClean="0">
                <a:solidFill>
                  <a:srgbClr val="002060"/>
                </a:solidFill>
              </a:rPr>
              <a:t> project</a:t>
            </a:r>
            <a:r>
              <a:rPr lang="en-GB" sz="1600" dirty="0" smtClean="0">
                <a:solidFill>
                  <a:srgbClr val="002060"/>
                </a:solidFill>
              </a:rPr>
              <a:t/>
            </a:r>
            <a:br>
              <a:rPr lang="en-GB" sz="1600" dirty="0" smtClean="0">
                <a:solidFill>
                  <a:srgbClr val="002060"/>
                </a:solidFill>
              </a:rPr>
            </a:br>
            <a:r>
              <a:rPr lang="en-GB" sz="2400" b="1" dirty="0" smtClean="0">
                <a:solidFill>
                  <a:srgbClr val="002060"/>
                </a:solidFill>
              </a:rPr>
              <a:t>D</a:t>
            </a:r>
            <a:r>
              <a:rPr lang="en-GB" sz="2400" dirty="0" smtClean="0">
                <a:solidFill>
                  <a:srgbClr val="002060"/>
                </a:solidFill>
              </a:rPr>
              <a:t>eveloping </a:t>
            </a:r>
            <a:r>
              <a:rPr lang="en-GB" sz="2400" b="1" dirty="0" smtClean="0">
                <a:solidFill>
                  <a:srgbClr val="002060"/>
                </a:solidFill>
              </a:rPr>
              <a:t>E</a:t>
            </a:r>
            <a:r>
              <a:rPr lang="en-GB" sz="2400" dirty="0" smtClean="0">
                <a:solidFill>
                  <a:srgbClr val="002060"/>
                </a:solidFill>
              </a:rPr>
              <a:t>xpertise of </a:t>
            </a:r>
            <a:r>
              <a:rPr lang="en-GB" sz="2400" b="1" dirty="0" smtClean="0">
                <a:solidFill>
                  <a:srgbClr val="002060"/>
                </a:solidFill>
              </a:rPr>
              <a:t>B</a:t>
            </a:r>
            <a:r>
              <a:rPr lang="en-GB" sz="2400" dirty="0" smtClean="0">
                <a:solidFill>
                  <a:srgbClr val="002060"/>
                </a:solidFill>
              </a:rPr>
              <a:t>eginning </a:t>
            </a:r>
            <a:r>
              <a:rPr lang="en-GB" sz="2400" b="1" dirty="0" smtClean="0">
                <a:solidFill>
                  <a:srgbClr val="002060"/>
                </a:solidFill>
              </a:rPr>
              <a:t>T</a:t>
            </a:r>
            <a:r>
              <a:rPr lang="en-GB" sz="2400" dirty="0" smtClean="0">
                <a:solidFill>
                  <a:srgbClr val="002060"/>
                </a:solidFill>
              </a:rPr>
              <a:t>eachers</a:t>
            </a:r>
            <a:br>
              <a:rPr lang="en-GB" sz="2400" dirty="0" smtClean="0">
                <a:solidFill>
                  <a:srgbClr val="002060"/>
                </a:solidFill>
              </a:rPr>
            </a:br>
            <a:r>
              <a:rPr lang="en-GB" sz="2400" dirty="0" smtClean="0">
                <a:solidFill>
                  <a:srgbClr val="002060"/>
                </a:solidFill>
              </a:rPr>
              <a:t/>
            </a:r>
            <a:br>
              <a:rPr lang="en-GB" sz="2400" dirty="0" smtClean="0">
                <a:solidFill>
                  <a:srgbClr val="002060"/>
                </a:solidFill>
              </a:rPr>
            </a:br>
            <a:r>
              <a:rPr lang="en-GB" sz="2400" b="1" dirty="0" smtClean="0">
                <a:solidFill>
                  <a:srgbClr val="002060"/>
                </a:solidFill>
              </a:rPr>
              <a:t>Hazel Hagger Donald McIntyre</a:t>
            </a:r>
          </a:p>
          <a:p>
            <a:pPr>
              <a:defRPr/>
            </a:pPr>
            <a:r>
              <a:rPr lang="en-GB" sz="2400" b="1" i="1" dirty="0" smtClean="0">
                <a:solidFill>
                  <a:srgbClr val="002060"/>
                </a:solidFill>
              </a:rPr>
              <a:t>Trevor Mutton</a:t>
            </a:r>
          </a:p>
          <a:p>
            <a:pPr>
              <a:defRPr/>
            </a:pPr>
            <a:endParaRPr lang="en-US" sz="1800" dirty="0" smtClean="0">
              <a:solidFill>
                <a:srgbClr val="002060"/>
              </a:solidFill>
            </a:endParaRPr>
          </a:p>
        </p:txBody>
      </p:sp>
      <p:pic>
        <p:nvPicPr>
          <p:cNvPr id="14" name="Picture 4" descr="http://ecx.images-amazon.com/images/I/41xlz1mhP5L._BO2,204,203,200_PIsitb-sticker-arrow-click,TopRight,35,-76_SX385_SY500_CR,0,0,385,500_SH20_OU02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709" t="13968" r="16886"/>
          <a:stretch/>
        </p:blipFill>
        <p:spPr bwMode="auto">
          <a:xfrm>
            <a:off x="307975" y="688928"/>
            <a:ext cx="1127918" cy="176487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r="20192" b="21446"/>
          <a:stretch/>
        </p:blipFill>
        <p:spPr>
          <a:xfrm>
            <a:off x="1312862" y="244513"/>
            <a:ext cx="1083345" cy="1656184"/>
          </a:xfrm>
          <a:prstGeom prst="rect">
            <a:avLst/>
          </a:prstGeom>
        </p:spPr>
      </p:pic>
      <p:sp>
        <p:nvSpPr>
          <p:cNvPr id="16" name="Rectangle 2"/>
          <p:cNvSpPr txBox="1">
            <a:spLocks noChangeArrowheads="1"/>
          </p:cNvSpPr>
          <p:nvPr/>
        </p:nvSpPr>
        <p:spPr>
          <a:xfrm>
            <a:off x="2555776" y="229629"/>
            <a:ext cx="2960301" cy="1671067"/>
          </a:xfrm>
          <a:prstGeom prst="rect">
            <a:avLst/>
          </a:prstGeom>
          <a:solidFill>
            <a:schemeClr val="accent5">
              <a:lumMod val="20000"/>
              <a:lumOff val="80000"/>
            </a:schemeClr>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0" dirty="0" smtClean="0">
                <a:solidFill>
                  <a:srgbClr val="002060"/>
                </a:solidFill>
              </a:rPr>
              <a:t>Oxford Internship Scheme (1987)</a:t>
            </a:r>
            <a:r>
              <a:rPr lang="en-GB" dirty="0" smtClean="0">
                <a:solidFill>
                  <a:srgbClr val="002060"/>
                </a:solidFill>
              </a:rPr>
              <a:t/>
            </a:r>
            <a:br>
              <a:rPr lang="en-GB" dirty="0" smtClean="0">
                <a:solidFill>
                  <a:srgbClr val="002060"/>
                </a:solidFill>
              </a:rPr>
            </a:br>
            <a:r>
              <a:rPr lang="en-GB" sz="3300" b="1" dirty="0">
                <a:solidFill>
                  <a:srgbClr val="002060"/>
                </a:solidFill>
              </a:rPr>
              <a:t>Donald </a:t>
            </a:r>
            <a:r>
              <a:rPr lang="en-GB" sz="3300" b="1" dirty="0" smtClean="0">
                <a:solidFill>
                  <a:srgbClr val="002060"/>
                </a:solidFill>
              </a:rPr>
              <a:t>McIntyre</a:t>
            </a:r>
            <a:endParaRPr lang="en-US" sz="3300" dirty="0" smtClean="0">
              <a:solidFill>
                <a:srgbClr val="002060"/>
              </a:solidFill>
            </a:endParaRPr>
          </a:p>
        </p:txBody>
      </p:sp>
      <p:pic>
        <p:nvPicPr>
          <p:cNvPr id="17" name="Content Placeholder 3" descr="beginning-teachers-learning-front-web.jpg"/>
          <p:cNvPicPr>
            <a:picLocks noChangeAspect="1"/>
          </p:cNvPicPr>
          <p:nvPr/>
        </p:nvPicPr>
        <p:blipFill>
          <a:blip r:embed="rId4" cstate="print"/>
          <a:stretch>
            <a:fillRect/>
          </a:stretch>
        </p:blipFill>
        <p:spPr>
          <a:xfrm>
            <a:off x="127851" y="2663580"/>
            <a:ext cx="1488165" cy="2232248"/>
          </a:xfrm>
          <a:prstGeom prst="rect">
            <a:avLst/>
          </a:prstGeom>
        </p:spPr>
      </p:pic>
      <p:sp>
        <p:nvSpPr>
          <p:cNvPr id="18" name="Rectangle 2"/>
          <p:cNvSpPr txBox="1">
            <a:spLocks noChangeArrowheads="1"/>
          </p:cNvSpPr>
          <p:nvPr/>
        </p:nvSpPr>
        <p:spPr>
          <a:xfrm>
            <a:off x="3623447" y="4895828"/>
            <a:ext cx="4492498" cy="1638725"/>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dirty="0" smtClean="0">
                <a:solidFill>
                  <a:srgbClr val="002060"/>
                </a:solidFill>
              </a:rPr>
              <a:t>BERA-RSA Inquiry </a:t>
            </a:r>
          </a:p>
          <a:p>
            <a:pPr>
              <a:defRPr/>
            </a:pPr>
            <a:r>
              <a:rPr lang="en-GB" sz="2400" dirty="0" smtClean="0">
                <a:solidFill>
                  <a:srgbClr val="002060"/>
                </a:solidFill>
              </a:rPr>
              <a:t>into the Role of Research in Teacher Education </a:t>
            </a:r>
            <a:br>
              <a:rPr lang="en-GB" sz="2400" dirty="0" smtClean="0">
                <a:solidFill>
                  <a:srgbClr val="002060"/>
                </a:solidFill>
              </a:rPr>
            </a:br>
            <a:r>
              <a:rPr lang="en-GB" sz="2000" b="1" i="1" dirty="0">
                <a:solidFill>
                  <a:srgbClr val="002060"/>
                </a:solidFill>
              </a:rPr>
              <a:t>Trevor </a:t>
            </a:r>
            <a:r>
              <a:rPr lang="en-GB" sz="2000" b="1" i="1" dirty="0" smtClean="0">
                <a:solidFill>
                  <a:srgbClr val="002060"/>
                </a:solidFill>
              </a:rPr>
              <a:t>Mutton</a:t>
            </a:r>
            <a:endParaRPr lang="en-US" sz="2400" dirty="0" smtClean="0">
              <a:solidFill>
                <a:srgbClr val="002060"/>
              </a:solidFill>
            </a:endParaRPr>
          </a:p>
        </p:txBody>
      </p:sp>
      <p:pic>
        <p:nvPicPr>
          <p:cNvPr id="20" name="Picture 19" descr="BERA-RSA.png"/>
          <p:cNvPicPr>
            <a:picLocks noChangeAspect="1"/>
          </p:cNvPicPr>
          <p:nvPr/>
        </p:nvPicPr>
        <p:blipFill>
          <a:blip r:embed="rId5" cstate="print"/>
          <a:stretch>
            <a:fillRect/>
          </a:stretch>
        </p:blipFill>
        <p:spPr>
          <a:xfrm>
            <a:off x="903749" y="4992355"/>
            <a:ext cx="1172702" cy="1641782"/>
          </a:xfrm>
          <a:prstGeom prst="rect">
            <a:avLst/>
          </a:prstGeom>
        </p:spPr>
      </p:pic>
      <p:pic>
        <p:nvPicPr>
          <p:cNvPr id="21" name="Picture 20" descr="paper cover.PNG"/>
          <p:cNvPicPr>
            <a:picLocks noChangeAspect="1"/>
          </p:cNvPicPr>
          <p:nvPr/>
        </p:nvPicPr>
        <p:blipFill>
          <a:blip r:embed="rId6" cstate="print"/>
          <a:stretch>
            <a:fillRect/>
          </a:stretch>
        </p:blipFill>
        <p:spPr>
          <a:xfrm>
            <a:off x="2195736" y="4723881"/>
            <a:ext cx="1205563" cy="1810672"/>
          </a:xfrm>
          <a:prstGeom prst="rect">
            <a:avLst/>
          </a:prstGeom>
        </p:spPr>
      </p:pic>
      <p:pic>
        <p:nvPicPr>
          <p:cNvPr id="19" name="Picture 2" descr="Image result for la penseus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24128" y="332656"/>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5429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07" y="160337"/>
            <a:ext cx="4111950" cy="1143000"/>
          </a:xfrm>
          <a:noFill/>
          <a:ln>
            <a:solidFill>
              <a:srgbClr val="CCECFF"/>
            </a:solidFill>
          </a:ln>
        </p:spPr>
        <p:txBody>
          <a:bodyPr>
            <a:normAutofit fontScale="90000"/>
          </a:bodyPr>
          <a:lstStyle/>
          <a:p>
            <a:r>
              <a:rPr lang="en-GB" dirty="0" smtClean="0">
                <a:solidFill>
                  <a:schemeClr val="bg1"/>
                </a:solidFill>
              </a:rPr>
              <a:t>What does it offer</a:t>
            </a:r>
            <a:br>
              <a:rPr lang="en-GB" dirty="0" smtClean="0">
                <a:solidFill>
                  <a:schemeClr val="bg1"/>
                </a:solidFill>
              </a:rPr>
            </a:br>
            <a:r>
              <a:rPr lang="en-GB" dirty="0" smtClean="0">
                <a:solidFill>
                  <a:schemeClr val="bg1"/>
                </a:solidFill>
              </a:rPr>
              <a:t>the participants?</a:t>
            </a:r>
            <a:endParaRPr lang="en-GB" dirty="0">
              <a:solidFill>
                <a:schemeClr val="bg1"/>
              </a:solidFill>
            </a:endParaRPr>
          </a:p>
        </p:txBody>
      </p:sp>
      <p:sp>
        <p:nvSpPr>
          <p:cNvPr id="6" name="AutoShape 4" descr="Image result for guided reader learning and teaching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lee shul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226927" y="1403771"/>
            <a:ext cx="7065772" cy="5139869"/>
          </a:xfrm>
          <a:prstGeom prst="rect">
            <a:avLst/>
          </a:prstGeom>
          <a:solidFill>
            <a:srgbClr val="002060"/>
          </a:solidFill>
        </p:spPr>
        <p:txBody>
          <a:bodyPr wrap="square">
            <a:spAutoFit/>
          </a:bodyPr>
          <a:lstStyle/>
          <a:p>
            <a:r>
              <a:rPr lang="en-GB" sz="4000" dirty="0" smtClean="0">
                <a:solidFill>
                  <a:schemeClr val="bg1"/>
                </a:solidFill>
              </a:rPr>
              <a:t>Content knowledge</a:t>
            </a:r>
          </a:p>
          <a:p>
            <a:pPr marL="342900" indent="-342900">
              <a:buFont typeface="Arial" panose="020B0604020202020204" pitchFamily="34" charset="0"/>
              <a:buChar char="•"/>
            </a:pPr>
            <a:r>
              <a:rPr lang="en-GB" sz="2400" dirty="0" smtClean="0">
                <a:solidFill>
                  <a:schemeClr val="bg1"/>
                </a:solidFill>
              </a:rPr>
              <a:t>Valued by ‘specialists’ and ‘non-specialists’ </a:t>
            </a:r>
          </a:p>
          <a:p>
            <a:pPr marL="342900" indent="-342900">
              <a:buFont typeface="Arial" panose="020B0604020202020204" pitchFamily="34" charset="0"/>
              <a:buChar char="•"/>
            </a:pPr>
            <a:r>
              <a:rPr lang="en-GB" sz="2400" dirty="0" smtClean="0">
                <a:solidFill>
                  <a:schemeClr val="bg1"/>
                </a:solidFill>
              </a:rPr>
              <a:t>Specific knowledge (as required by their exam specification)</a:t>
            </a:r>
            <a:r>
              <a:rPr lang="en-GB" sz="2400" dirty="0">
                <a:solidFill>
                  <a:schemeClr val="bg1"/>
                </a:solidFill>
              </a:rPr>
              <a:t/>
            </a:r>
            <a:br>
              <a:rPr lang="en-GB" sz="2400" dirty="0">
                <a:solidFill>
                  <a:schemeClr val="bg1"/>
                </a:solidFill>
              </a:rPr>
            </a:br>
            <a:r>
              <a:rPr lang="en-GB" sz="2400" dirty="0" smtClean="0">
                <a:solidFill>
                  <a:schemeClr val="bg1"/>
                </a:solidFill>
              </a:rPr>
              <a:t>e.g. weaponry, logistics, social  &amp; economic details</a:t>
            </a:r>
          </a:p>
          <a:p>
            <a:pPr marL="342900" indent="-342900">
              <a:buFont typeface="Arial" panose="020B0604020202020204" pitchFamily="34" charset="0"/>
              <a:buChar char="•"/>
            </a:pPr>
            <a:r>
              <a:rPr lang="en-GB" sz="2400" dirty="0" smtClean="0">
                <a:solidFill>
                  <a:schemeClr val="bg1"/>
                </a:solidFill>
              </a:rPr>
              <a:t>Broader knowledge – ‘texture’</a:t>
            </a:r>
            <a:br>
              <a:rPr lang="en-GB" sz="2400" dirty="0" smtClean="0">
                <a:solidFill>
                  <a:schemeClr val="bg1"/>
                </a:solidFill>
              </a:rPr>
            </a:br>
            <a:r>
              <a:rPr lang="en-GB" sz="2400" dirty="0" smtClean="0">
                <a:solidFill>
                  <a:schemeClr val="bg1"/>
                </a:solidFill>
              </a:rPr>
              <a:t>e.g. relationship between England and Europe,</a:t>
            </a:r>
          </a:p>
          <a:p>
            <a:pPr marL="342900" indent="-342900">
              <a:buFont typeface="Arial" panose="020B0604020202020204" pitchFamily="34" charset="0"/>
              <a:buChar char="•"/>
            </a:pPr>
            <a:r>
              <a:rPr lang="en-GB" sz="2400" dirty="0" smtClean="0">
                <a:solidFill>
                  <a:schemeClr val="bg1"/>
                </a:solidFill>
              </a:rPr>
              <a:t>Human and humanising stories </a:t>
            </a:r>
            <a:br>
              <a:rPr lang="en-GB" sz="2400" dirty="0" smtClean="0">
                <a:solidFill>
                  <a:schemeClr val="bg1"/>
                </a:solidFill>
              </a:rPr>
            </a:br>
            <a:r>
              <a:rPr lang="en-GB" sz="2400" dirty="0" smtClean="0">
                <a:solidFill>
                  <a:schemeClr val="bg1"/>
                </a:solidFill>
              </a:rPr>
              <a:t>(e.g. slang terms, muster rolls crossed like a register) </a:t>
            </a:r>
          </a:p>
          <a:p>
            <a:pPr marL="342900" indent="-342900">
              <a:buFont typeface="Arial" panose="020B0604020202020204" pitchFamily="34" charset="0"/>
              <a:buChar char="•"/>
            </a:pPr>
            <a:r>
              <a:rPr lang="en-GB" sz="2400" dirty="0">
                <a:solidFill>
                  <a:schemeClr val="bg1"/>
                </a:solidFill>
              </a:rPr>
              <a:t>S</a:t>
            </a:r>
            <a:r>
              <a:rPr lang="en-GB" sz="2400" dirty="0" smtClean="0">
                <a:solidFill>
                  <a:schemeClr val="bg1"/>
                </a:solidFill>
              </a:rPr>
              <a:t>ources (nature, provenance, specific examples)</a:t>
            </a:r>
          </a:p>
          <a:p>
            <a:pPr marL="342900" indent="-342900">
              <a:buFont typeface="Arial" panose="020B0604020202020204" pitchFamily="34" charset="0"/>
              <a:buChar char="•"/>
            </a:pPr>
            <a:r>
              <a:rPr lang="en-GB" sz="2400" dirty="0" smtClean="0">
                <a:solidFill>
                  <a:schemeClr val="bg1"/>
                </a:solidFill>
              </a:rPr>
              <a:t>Reading </a:t>
            </a:r>
            <a:r>
              <a:rPr lang="en-GB" sz="2400" dirty="0">
                <a:solidFill>
                  <a:schemeClr val="bg1"/>
                </a:solidFill>
              </a:rPr>
              <a:t>suggestions – from the academics </a:t>
            </a:r>
            <a:r>
              <a:rPr lang="en-GB" sz="2400" b="1" dirty="0" smtClean="0">
                <a:solidFill>
                  <a:schemeClr val="bg1"/>
                </a:solidFill>
              </a:rPr>
              <a:t>but also </a:t>
            </a:r>
            <a:r>
              <a:rPr lang="en-GB" sz="2400" dirty="0" smtClean="0">
                <a:solidFill>
                  <a:schemeClr val="bg1"/>
                </a:solidFill>
              </a:rPr>
              <a:t>from other teachers</a:t>
            </a:r>
          </a:p>
          <a:p>
            <a:pPr marL="342900" indent="-342900">
              <a:buFont typeface="Arial" panose="020B0604020202020204" pitchFamily="34" charset="0"/>
              <a:buChar char="•"/>
            </a:pPr>
            <a:r>
              <a:rPr lang="en-GB" sz="2400" dirty="0" smtClean="0">
                <a:solidFill>
                  <a:schemeClr val="bg1"/>
                </a:solidFill>
              </a:rPr>
              <a:t>Access to historians’ thinking</a:t>
            </a:r>
          </a:p>
        </p:txBody>
      </p:sp>
      <p:sp>
        <p:nvSpPr>
          <p:cNvPr id="7" name="AutoShape 2" descr="Image result for teachers working togeth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anne curry agincourt a new histo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192843"/>
            <a:ext cx="1539766" cy="2324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descr="Product Detail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608" r="17757"/>
          <a:stretch/>
        </p:blipFill>
        <p:spPr bwMode="auto">
          <a:xfrm>
            <a:off x="7574131" y="1865609"/>
            <a:ext cx="1440935" cy="2229357"/>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13" name="AutoShape 9" descr="Image result for anne curry histori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7016" y="3789040"/>
            <a:ext cx="1491540" cy="1991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AutoShape 12" descr="Image result for paston letter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5"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80" y="192842"/>
            <a:ext cx="1296144" cy="1686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5099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7" y="160337"/>
            <a:ext cx="4777122" cy="892399"/>
          </a:xfrm>
          <a:noFill/>
          <a:ln>
            <a:solidFill>
              <a:srgbClr val="CCECFF"/>
            </a:solidFill>
          </a:ln>
        </p:spPr>
        <p:txBody>
          <a:bodyPr>
            <a:noAutofit/>
          </a:bodyPr>
          <a:lstStyle/>
          <a:p>
            <a:r>
              <a:rPr lang="en-GB" dirty="0" smtClean="0">
                <a:solidFill>
                  <a:schemeClr val="bg1"/>
                </a:solidFill>
              </a:rPr>
              <a:t>What does it offer?</a:t>
            </a:r>
            <a:endParaRPr lang="en-GB" dirty="0">
              <a:solidFill>
                <a:schemeClr val="bg1"/>
              </a:solidFill>
            </a:endParaRPr>
          </a:p>
        </p:txBody>
      </p:sp>
      <p:sp>
        <p:nvSpPr>
          <p:cNvPr id="6" name="AutoShape 4" descr="Image result for guided reader learning and teaching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lee shul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226927" y="1403771"/>
            <a:ext cx="6217281" cy="3754874"/>
          </a:xfrm>
          <a:prstGeom prst="rect">
            <a:avLst/>
          </a:prstGeom>
          <a:solidFill>
            <a:srgbClr val="002060"/>
          </a:solidFill>
        </p:spPr>
        <p:txBody>
          <a:bodyPr wrap="square">
            <a:spAutoFit/>
          </a:bodyPr>
          <a:lstStyle/>
          <a:p>
            <a:r>
              <a:rPr lang="en-GB" sz="3600" dirty="0" smtClean="0">
                <a:solidFill>
                  <a:schemeClr val="bg1"/>
                </a:solidFill>
              </a:rPr>
              <a:t>Pedagogical content knowledge</a:t>
            </a:r>
          </a:p>
          <a:p>
            <a:r>
              <a:rPr lang="en-GB" sz="2400" i="1" dirty="0" smtClean="0">
                <a:solidFill>
                  <a:srgbClr val="CCECFF"/>
                </a:solidFill>
              </a:rPr>
              <a:t>In Shulman’s terms: </a:t>
            </a:r>
          </a:p>
          <a:p>
            <a:pPr marL="342900" indent="-342900">
              <a:buFont typeface="Arial" panose="020B0604020202020204" pitchFamily="34" charset="0"/>
              <a:buChar char="•"/>
            </a:pPr>
            <a:r>
              <a:rPr lang="en-GB" sz="2400" dirty="0" smtClean="0">
                <a:solidFill>
                  <a:schemeClr val="bg1"/>
                </a:solidFill>
              </a:rPr>
              <a:t>Ways of representing the subject </a:t>
            </a:r>
            <a:br>
              <a:rPr lang="en-GB" sz="2400" dirty="0" smtClean="0">
                <a:solidFill>
                  <a:schemeClr val="bg1"/>
                </a:solidFill>
              </a:rPr>
            </a:br>
            <a:r>
              <a:rPr lang="en-GB" sz="2400" dirty="0" smtClean="0">
                <a:solidFill>
                  <a:schemeClr val="bg1"/>
                </a:solidFill>
              </a:rPr>
              <a:t>(analogies, illustrations, examples, demonstrations)</a:t>
            </a:r>
          </a:p>
          <a:p>
            <a:pPr marL="342900" indent="-342900">
              <a:buFont typeface="Arial" panose="020B0604020202020204" pitchFamily="34" charset="0"/>
              <a:buChar char="•"/>
            </a:pPr>
            <a:r>
              <a:rPr lang="en-GB" sz="2400" dirty="0" smtClean="0">
                <a:solidFill>
                  <a:schemeClr val="bg1"/>
                </a:solidFill>
              </a:rPr>
              <a:t>What makes learning it (easy or) difficult</a:t>
            </a:r>
          </a:p>
          <a:p>
            <a:pPr marL="342900" indent="-342900">
              <a:buFont typeface="Arial" panose="020B0604020202020204" pitchFamily="34" charset="0"/>
              <a:buChar char="•"/>
            </a:pPr>
            <a:r>
              <a:rPr lang="en-GB" sz="2400" dirty="0" smtClean="0">
                <a:solidFill>
                  <a:schemeClr val="bg1"/>
                </a:solidFill>
              </a:rPr>
              <a:t>Preconceptions (misconceptions)</a:t>
            </a:r>
          </a:p>
          <a:p>
            <a:pPr marL="342900" indent="-342900">
              <a:buFont typeface="Arial" panose="020B0604020202020204" pitchFamily="34" charset="0"/>
              <a:buChar char="•"/>
            </a:pPr>
            <a:r>
              <a:rPr lang="en-GB" sz="2400" dirty="0" smtClean="0">
                <a:solidFill>
                  <a:schemeClr val="bg1"/>
                </a:solidFill>
              </a:rPr>
              <a:t>Strategies for re-organising the </a:t>
            </a:r>
            <a:br>
              <a:rPr lang="en-GB" sz="2400" dirty="0" smtClean="0">
                <a:solidFill>
                  <a:schemeClr val="bg1"/>
                </a:solidFill>
              </a:rPr>
            </a:br>
            <a:r>
              <a:rPr lang="en-GB" sz="2400" dirty="0" smtClean="0">
                <a:solidFill>
                  <a:schemeClr val="bg1"/>
                </a:solidFill>
              </a:rPr>
              <a:t>understanding of learners</a:t>
            </a:r>
          </a:p>
          <a:p>
            <a:endParaRPr lang="en-GB" sz="1000" dirty="0" smtClean="0">
              <a:solidFill>
                <a:schemeClr val="bg1"/>
              </a:solidFill>
            </a:endParaRPr>
          </a:p>
        </p:txBody>
      </p:sp>
      <p:sp>
        <p:nvSpPr>
          <p:cNvPr id="7" name="AutoShape 2" descr="Image result for teachers working togeth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anne curry agincourt a new histo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9" descr="Image result for anne curry histori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ENRY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0230" y="89618"/>
            <a:ext cx="1523757" cy="1643910"/>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Image result for medieval art galle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2276872"/>
            <a:ext cx="2714625" cy="1685926"/>
          </a:xfrm>
          <a:prstGeom prst="rect">
            <a:avLst/>
          </a:prstGeom>
          <a:noFill/>
          <a:extLst>
            <a:ext uri="{909E8E84-426E-40DD-AFC4-6F175D3DCCD1}">
              <a14:hiddenFill xmlns:a14="http://schemas.microsoft.com/office/drawing/2010/main" xmlns="">
                <a:solidFill>
                  <a:srgbClr val="FFFFFF"/>
                </a:solidFill>
              </a14:hiddenFill>
            </a:ext>
          </a:extLst>
        </p:spPr>
      </p:pic>
      <p:pic>
        <p:nvPicPr>
          <p:cNvPr id="5131"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91838" y="3781759"/>
            <a:ext cx="2119345" cy="1587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07814" y="5517232"/>
            <a:ext cx="8684256" cy="1200329"/>
          </a:xfrm>
          <a:prstGeom prst="rect">
            <a:avLst/>
          </a:prstGeom>
          <a:solidFill>
            <a:srgbClr val="CCECFF"/>
          </a:solidFill>
        </p:spPr>
        <p:txBody>
          <a:bodyPr wrap="square" rtlCol="0">
            <a:spAutoFit/>
          </a:bodyPr>
          <a:lstStyle/>
          <a:p>
            <a:r>
              <a:rPr lang="en-GB" sz="2400" b="1" dirty="0" smtClean="0">
                <a:solidFill>
                  <a:srgbClr val="002060"/>
                </a:solidFill>
              </a:rPr>
              <a:t>Awareness of the importance of planning on bigger scale: </a:t>
            </a:r>
            <a:endParaRPr lang="en-GB" sz="2400" b="1" dirty="0" smtClean="0">
              <a:solidFill>
                <a:srgbClr val="002060"/>
              </a:solidFill>
            </a:endParaRPr>
          </a:p>
          <a:p>
            <a:r>
              <a:rPr lang="en-GB" sz="2400" dirty="0" smtClean="0">
                <a:solidFill>
                  <a:srgbClr val="002060"/>
                </a:solidFill>
              </a:rPr>
              <a:t>Single activity </a:t>
            </a:r>
            <a:r>
              <a:rPr lang="en-GB" sz="2400" dirty="0" smtClean="0">
                <a:solidFill>
                  <a:srgbClr val="002060"/>
                </a:solidFill>
                <a:latin typeface="Calibri"/>
              </a:rPr>
              <a:t>→ Scheme of work → Curriculum structure (11</a:t>
            </a:r>
            <a:r>
              <a:rPr lang="en-GB" sz="2400" dirty="0">
                <a:solidFill>
                  <a:srgbClr val="002060"/>
                </a:solidFill>
              </a:rPr>
              <a:t> </a:t>
            </a:r>
            <a:r>
              <a:rPr lang="en-GB" sz="2400" dirty="0" smtClean="0">
                <a:solidFill>
                  <a:srgbClr val="002060"/>
                </a:solidFill>
              </a:rPr>
              <a:t>→</a:t>
            </a:r>
            <a:r>
              <a:rPr lang="en-GB" sz="2400" dirty="0" smtClean="0">
                <a:solidFill>
                  <a:srgbClr val="002060"/>
                </a:solidFill>
                <a:latin typeface="Calibri"/>
              </a:rPr>
              <a:t>18)</a:t>
            </a:r>
          </a:p>
          <a:p>
            <a:r>
              <a:rPr lang="en-GB" sz="2400" dirty="0" smtClean="0">
                <a:solidFill>
                  <a:srgbClr val="002060"/>
                </a:solidFill>
                <a:latin typeface="Calibri"/>
              </a:rPr>
              <a:t>History specific </a:t>
            </a:r>
            <a:r>
              <a:rPr lang="en-GB" sz="2400" dirty="0" smtClean="0">
                <a:solidFill>
                  <a:srgbClr val="002060"/>
                </a:solidFill>
              </a:rPr>
              <a:t>→ Cross-curricular collaborations</a:t>
            </a:r>
            <a:r>
              <a:rPr lang="en-GB" sz="2400" dirty="0" smtClean="0">
                <a:solidFill>
                  <a:srgbClr val="002060"/>
                </a:solidFill>
                <a:latin typeface="Calibri"/>
              </a:rPr>
              <a:t>  </a:t>
            </a:r>
            <a:endParaRPr lang="en-GB" sz="2400" dirty="0">
              <a:solidFill>
                <a:srgbClr val="002060"/>
              </a:solidFill>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95166" y="1403771"/>
            <a:ext cx="2681335" cy="1267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3351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66" y="205383"/>
            <a:ext cx="3600401" cy="892399"/>
          </a:xfrm>
          <a:noFill/>
          <a:ln>
            <a:noFill/>
          </a:ln>
        </p:spPr>
        <p:txBody>
          <a:bodyPr>
            <a:noAutofit/>
          </a:bodyPr>
          <a:lstStyle/>
          <a:p>
            <a:r>
              <a:rPr lang="en-GB" dirty="0" smtClean="0">
                <a:solidFill>
                  <a:schemeClr val="bg1"/>
                </a:solidFill>
              </a:rPr>
              <a:t>3. Passion</a:t>
            </a:r>
            <a:endParaRPr lang="en-GB" dirty="0">
              <a:solidFill>
                <a:schemeClr val="bg1"/>
              </a:solidFill>
            </a:endParaRPr>
          </a:p>
        </p:txBody>
      </p:sp>
      <p:sp>
        <p:nvSpPr>
          <p:cNvPr id="6" name="AutoShape 4" descr="Image result for guided reader learning and teaching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Image result for lee shulm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226927" y="1403771"/>
            <a:ext cx="6217281" cy="2800767"/>
          </a:xfrm>
          <a:prstGeom prst="rect">
            <a:avLst/>
          </a:prstGeom>
          <a:solidFill>
            <a:srgbClr val="002060"/>
          </a:solidFill>
        </p:spPr>
        <p:txBody>
          <a:bodyPr wrap="square">
            <a:spAutoFit/>
          </a:bodyPr>
          <a:lstStyle/>
          <a:p>
            <a:r>
              <a:rPr lang="en-GB" sz="3600" dirty="0" smtClean="0">
                <a:solidFill>
                  <a:schemeClr val="bg1"/>
                </a:solidFill>
              </a:rPr>
              <a:t>Identity</a:t>
            </a:r>
            <a:endParaRPr lang="en-GB" sz="1000" dirty="0">
              <a:solidFill>
                <a:schemeClr val="bg1"/>
              </a:solidFill>
            </a:endParaRPr>
          </a:p>
          <a:p>
            <a:pPr marL="457200" indent="-457200">
              <a:buFont typeface="Arial" panose="020B0604020202020204" pitchFamily="34" charset="0"/>
              <a:buChar char="•"/>
            </a:pPr>
            <a:r>
              <a:rPr lang="en-GB" sz="2800" dirty="0" smtClean="0">
                <a:solidFill>
                  <a:schemeClr val="bg1"/>
                </a:solidFill>
              </a:rPr>
              <a:t>Creativity</a:t>
            </a:r>
          </a:p>
          <a:p>
            <a:pPr marL="457200" indent="-457200">
              <a:buFont typeface="Arial" panose="020B0604020202020204" pitchFamily="34" charset="0"/>
              <a:buChar char="•"/>
            </a:pPr>
            <a:r>
              <a:rPr lang="en-GB" sz="2800" dirty="0" smtClean="0">
                <a:solidFill>
                  <a:schemeClr val="bg1"/>
                </a:solidFill>
              </a:rPr>
              <a:t>Confidence</a:t>
            </a:r>
          </a:p>
          <a:p>
            <a:pPr marL="457200" indent="-457200">
              <a:buFont typeface="Arial" panose="020B0604020202020204" pitchFamily="34" charset="0"/>
              <a:buChar char="•"/>
            </a:pPr>
            <a:r>
              <a:rPr lang="en-GB" sz="2800" dirty="0" smtClean="0">
                <a:solidFill>
                  <a:schemeClr val="bg1"/>
                </a:solidFill>
              </a:rPr>
              <a:t>Sense of self as a learner</a:t>
            </a:r>
          </a:p>
          <a:p>
            <a:pPr marL="457200" indent="-457200">
              <a:buFont typeface="Arial" panose="020B0604020202020204" pitchFamily="34" charset="0"/>
              <a:buChar char="•"/>
            </a:pPr>
            <a:r>
              <a:rPr lang="en-GB" sz="2800" dirty="0" smtClean="0">
                <a:solidFill>
                  <a:schemeClr val="bg1"/>
                </a:solidFill>
              </a:rPr>
              <a:t>Member of a community</a:t>
            </a:r>
          </a:p>
          <a:p>
            <a:pPr marL="457200" indent="-457200">
              <a:buFont typeface="Arial" panose="020B0604020202020204" pitchFamily="34" charset="0"/>
              <a:buChar char="•"/>
            </a:pPr>
            <a:r>
              <a:rPr lang="en-GB" sz="2800" dirty="0" smtClean="0">
                <a:solidFill>
                  <a:schemeClr val="bg1"/>
                </a:solidFill>
              </a:rPr>
              <a:t>Respected status</a:t>
            </a:r>
          </a:p>
        </p:txBody>
      </p:sp>
      <p:sp>
        <p:nvSpPr>
          <p:cNvPr id="7" name="AutoShape 2" descr="Image result for teachers working togeth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anne curry agincourt a new histor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9" descr="Image result for anne curry histori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Image result for medieval art galler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7195" y="3002696"/>
            <a:ext cx="2482735" cy="154191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4655" y="192987"/>
            <a:ext cx="2063397" cy="1719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4" descr="HENRY cop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1097782"/>
            <a:ext cx="1510311" cy="162940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descr="Image result for england's immigrants projec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54928" y="1357099"/>
            <a:ext cx="1826783" cy="137008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64392" y="5312533"/>
            <a:ext cx="2003927" cy="1333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1"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06482" y="4365104"/>
            <a:ext cx="2021426" cy="1514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63628" y="4797152"/>
            <a:ext cx="2369731" cy="1779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descr="Image result for rainbow"/>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6927" y="285429"/>
            <a:ext cx="1800200" cy="9451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1274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85661"/>
            <a:ext cx="6120680" cy="1470025"/>
          </a:xfrm>
        </p:spPr>
        <p:txBody>
          <a:bodyPr>
            <a:normAutofit/>
          </a:bodyPr>
          <a:lstStyle/>
          <a:p>
            <a:r>
              <a:rPr lang="en-GB" dirty="0" smtClean="0">
                <a:solidFill>
                  <a:schemeClr val="accent1">
                    <a:lumMod val="40000"/>
                    <a:lumOff val="60000"/>
                  </a:schemeClr>
                </a:solidFill>
              </a:rPr>
              <a:t>Aim for the pie rather than falling in the pit!</a:t>
            </a:r>
            <a:endParaRPr lang="en-GB" dirty="0">
              <a:solidFill>
                <a:schemeClr val="accent1">
                  <a:lumMod val="40000"/>
                  <a:lumOff val="60000"/>
                </a:schemeClr>
              </a:solidFill>
            </a:endParaRPr>
          </a:p>
        </p:txBody>
      </p:sp>
      <p:sp>
        <p:nvSpPr>
          <p:cNvPr id="5" name="AutoShape 4" descr="Image result for the thinker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Image result for rainbo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93" y="521155"/>
            <a:ext cx="1800200" cy="94510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4.bp.blogspot.com/-26MHAPGHdNI/U4YvExaJ3fI/AAAAAAAAIU8/V8JFevxjNiE/s1600/pie+in+the+sk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472434"/>
            <a:ext cx="1195308" cy="89648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225" y="2341457"/>
            <a:ext cx="830004" cy="1169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2"/>
          <p:cNvSpPr txBox="1"/>
          <p:nvPr/>
        </p:nvSpPr>
        <p:spPr>
          <a:xfrm>
            <a:off x="1131982" y="2341457"/>
            <a:ext cx="4571708" cy="1169551"/>
          </a:xfrm>
          <a:prstGeom prst="rect">
            <a:avLst/>
          </a:prstGeom>
          <a:solidFill>
            <a:schemeClr val="accent5">
              <a:lumMod val="20000"/>
              <a:lumOff val="80000"/>
            </a:schemeClr>
          </a:solidFill>
        </p:spPr>
        <p:txBody>
          <a:bodyPr wrap="square" rtlCol="0">
            <a:spAutoFit/>
          </a:bodyPr>
          <a:lstStyle/>
          <a:p>
            <a:pPr algn="ctr"/>
            <a:r>
              <a:rPr lang="en-GB" b="1" i="1" dirty="0">
                <a:solidFill>
                  <a:srgbClr val="002060"/>
                </a:solidFill>
              </a:rPr>
              <a:t>The impact of adopting a research orientation towards use of the Pupil Premium </a:t>
            </a:r>
            <a:r>
              <a:rPr lang="en-GB" b="1" i="1" dirty="0" smtClean="0">
                <a:solidFill>
                  <a:srgbClr val="002060"/>
                </a:solidFill>
              </a:rPr>
              <a:t>Grant</a:t>
            </a:r>
            <a:endParaRPr lang="en-GB" b="1" i="1" dirty="0">
              <a:solidFill>
                <a:srgbClr val="002060"/>
              </a:solidFill>
            </a:endParaRPr>
          </a:p>
          <a:p>
            <a:pPr algn="ctr"/>
            <a:r>
              <a:rPr lang="en-GB" sz="1700" b="1" dirty="0" smtClean="0"/>
              <a:t>Burn</a:t>
            </a:r>
            <a:r>
              <a:rPr lang="en-GB" sz="1700" b="1" dirty="0"/>
              <a:t>, </a:t>
            </a:r>
            <a:r>
              <a:rPr lang="en-GB" sz="1700" b="1" dirty="0" smtClean="0"/>
              <a:t>Mutton</a:t>
            </a:r>
            <a:r>
              <a:rPr lang="en-GB" sz="1700" b="1" dirty="0"/>
              <a:t>, </a:t>
            </a:r>
            <a:r>
              <a:rPr lang="en-GB" sz="1700" b="1" dirty="0" smtClean="0"/>
              <a:t>Thompson</a:t>
            </a:r>
            <a:r>
              <a:rPr lang="en-GB" sz="1700" b="1" dirty="0"/>
              <a:t>, </a:t>
            </a:r>
            <a:r>
              <a:rPr lang="en-GB" sz="1700" b="1" dirty="0" smtClean="0"/>
              <a:t>Ingram</a:t>
            </a:r>
            <a:r>
              <a:rPr lang="en-GB" sz="1700" b="1" dirty="0"/>
              <a:t>, </a:t>
            </a:r>
            <a:r>
              <a:rPr lang="en-GB" sz="1700" b="1" dirty="0" err="1" smtClean="0"/>
              <a:t>McNicholl</a:t>
            </a:r>
            <a:r>
              <a:rPr lang="en-GB" sz="1700" b="1" dirty="0" smtClean="0"/>
              <a:t> &amp; Firth (2016)</a:t>
            </a:r>
            <a:endParaRPr lang="en-GB" sz="1700" dirty="0"/>
          </a:p>
        </p:txBody>
      </p:sp>
      <p:pic>
        <p:nvPicPr>
          <p:cNvPr id="14" name="Picture 8" descr="Image result for oxford education deanery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224" y="3663594"/>
            <a:ext cx="2751857" cy="135454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us.123rf.com/400wm/400/400/igorr/igorr0911/igorr091100014/5812600-two-teachers-with-laptop-in-classroom.jpg"/>
          <p:cNvPicPr>
            <a:picLocks noChangeAspect="1" noChangeArrowheads="1"/>
          </p:cNvPicPr>
          <p:nvPr/>
        </p:nvPicPr>
        <p:blipFill>
          <a:blip r:embed="rId6" cstate="print"/>
          <a:srcRect/>
          <a:stretch>
            <a:fillRect/>
          </a:stretch>
        </p:blipFill>
        <p:spPr bwMode="auto">
          <a:xfrm>
            <a:off x="3443328" y="3628003"/>
            <a:ext cx="2248204" cy="1354543"/>
          </a:xfrm>
          <a:prstGeom prst="rect">
            <a:avLst/>
          </a:prstGeom>
          <a:noFill/>
        </p:spPr>
      </p:pic>
      <p:pic>
        <p:nvPicPr>
          <p:cNvPr id="16"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9803" y="5136482"/>
            <a:ext cx="1080120" cy="1525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15257" y="5123837"/>
            <a:ext cx="1174214" cy="1525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648520" y="5138936"/>
            <a:ext cx="2029121" cy="1523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TextBox 19"/>
          <p:cNvSpPr txBox="1"/>
          <p:nvPr/>
        </p:nvSpPr>
        <p:spPr>
          <a:xfrm>
            <a:off x="6183790" y="1756682"/>
            <a:ext cx="2520280" cy="1508105"/>
          </a:xfrm>
          <a:prstGeom prst="rect">
            <a:avLst/>
          </a:prstGeom>
          <a:noFill/>
        </p:spPr>
        <p:txBody>
          <a:bodyPr wrap="square" rtlCol="0">
            <a:spAutoFit/>
          </a:bodyPr>
          <a:lstStyle/>
          <a:p>
            <a:pPr algn="ctr"/>
            <a:r>
              <a:rPr lang="en-GB" sz="3600" dirty="0" smtClean="0">
                <a:solidFill>
                  <a:schemeClr val="bg1"/>
                </a:solidFill>
              </a:rPr>
              <a:t>Process </a:t>
            </a:r>
            <a:br>
              <a:rPr lang="en-GB" sz="3600" dirty="0" smtClean="0">
                <a:solidFill>
                  <a:schemeClr val="bg1"/>
                </a:solidFill>
              </a:rPr>
            </a:br>
            <a:r>
              <a:rPr lang="en-GB" sz="2800" dirty="0" smtClean="0">
                <a:solidFill>
                  <a:schemeClr val="bg1"/>
                </a:solidFill>
              </a:rPr>
              <a:t>of practical theorising </a:t>
            </a:r>
            <a:endParaRPr lang="en-GB" sz="2800" dirty="0">
              <a:solidFill>
                <a:schemeClr val="bg1"/>
              </a:solidFill>
            </a:endParaRPr>
          </a:p>
        </p:txBody>
      </p:sp>
      <p:sp>
        <p:nvSpPr>
          <p:cNvPr id="21" name="TextBox 20"/>
          <p:cNvSpPr txBox="1"/>
          <p:nvPr/>
        </p:nvSpPr>
        <p:spPr>
          <a:xfrm>
            <a:off x="5940152" y="3497151"/>
            <a:ext cx="3024336" cy="2062103"/>
          </a:xfrm>
          <a:prstGeom prst="rect">
            <a:avLst/>
          </a:prstGeom>
          <a:noFill/>
        </p:spPr>
        <p:txBody>
          <a:bodyPr wrap="square" rtlCol="0">
            <a:spAutoFit/>
          </a:bodyPr>
          <a:lstStyle/>
          <a:p>
            <a:pPr algn="ctr"/>
            <a:r>
              <a:rPr lang="en-GB" sz="3600" dirty="0" smtClean="0">
                <a:solidFill>
                  <a:schemeClr val="bg1"/>
                </a:solidFill>
              </a:rPr>
              <a:t>Pupils</a:t>
            </a:r>
          </a:p>
          <a:p>
            <a:pPr algn="ctr"/>
            <a:r>
              <a:rPr lang="en-GB" sz="2800" dirty="0" smtClean="0">
                <a:solidFill>
                  <a:schemeClr val="bg1"/>
                </a:solidFill>
              </a:rPr>
              <a:t>Aspirations for specific students</a:t>
            </a:r>
            <a:br>
              <a:rPr lang="en-GB" sz="2800" dirty="0" smtClean="0">
                <a:solidFill>
                  <a:schemeClr val="bg1"/>
                </a:solidFill>
              </a:rPr>
            </a:br>
            <a:r>
              <a:rPr lang="en-GB" sz="2800" dirty="0" smtClean="0">
                <a:solidFill>
                  <a:schemeClr val="bg1"/>
                </a:solidFill>
              </a:rPr>
              <a:t>(and ask them!) </a:t>
            </a:r>
            <a:r>
              <a:rPr lang="en-GB" sz="3600" dirty="0" smtClean="0">
                <a:solidFill>
                  <a:schemeClr val="bg1"/>
                </a:solidFill>
              </a:rPr>
              <a:t> </a:t>
            </a:r>
            <a:endParaRPr lang="en-GB" sz="3600" dirty="0">
              <a:solidFill>
                <a:schemeClr val="bg1"/>
              </a:solidFill>
            </a:endParaRPr>
          </a:p>
        </p:txBody>
      </p:sp>
      <p:sp>
        <p:nvSpPr>
          <p:cNvPr id="22" name="TextBox 21"/>
          <p:cNvSpPr txBox="1"/>
          <p:nvPr/>
        </p:nvSpPr>
        <p:spPr>
          <a:xfrm>
            <a:off x="6183790" y="5695769"/>
            <a:ext cx="2520280" cy="1077218"/>
          </a:xfrm>
          <a:prstGeom prst="rect">
            <a:avLst/>
          </a:prstGeom>
          <a:noFill/>
        </p:spPr>
        <p:txBody>
          <a:bodyPr wrap="square" rtlCol="0">
            <a:spAutoFit/>
          </a:bodyPr>
          <a:lstStyle/>
          <a:p>
            <a:pPr algn="ctr"/>
            <a:r>
              <a:rPr lang="en-GB" sz="3600" dirty="0" smtClean="0">
                <a:solidFill>
                  <a:schemeClr val="bg1"/>
                </a:solidFill>
              </a:rPr>
              <a:t>Passion</a:t>
            </a:r>
            <a:br>
              <a:rPr lang="en-GB" sz="3600" dirty="0" smtClean="0">
                <a:solidFill>
                  <a:schemeClr val="bg1"/>
                </a:solidFill>
              </a:rPr>
            </a:br>
            <a:r>
              <a:rPr lang="en-GB" sz="2800" dirty="0" smtClean="0">
                <a:solidFill>
                  <a:schemeClr val="bg1"/>
                </a:solidFill>
              </a:rPr>
              <a:t>Pursue yours!</a:t>
            </a:r>
            <a:endParaRPr lang="en-GB" sz="2800" dirty="0">
              <a:solidFill>
                <a:schemeClr val="bg1"/>
              </a:solidFill>
            </a:endParaRPr>
          </a:p>
        </p:txBody>
      </p:sp>
    </p:spTree>
    <p:extLst>
      <p:ext uri="{BB962C8B-B14F-4D97-AF65-F5344CB8AC3E}">
        <p14:creationId xmlns:p14="http://schemas.microsoft.com/office/powerpoint/2010/main" xmlns="" val="1384701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partment of education oxfor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9927" y="332656"/>
            <a:ext cx="2520280" cy="252028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547661" y="3140968"/>
            <a:ext cx="6155247" cy="1938992"/>
          </a:xfrm>
          <a:prstGeom prst="rect">
            <a:avLst/>
          </a:prstGeom>
          <a:solidFill>
            <a:srgbClr val="CCECFF"/>
          </a:solidFill>
        </p:spPr>
        <p:txBody>
          <a:bodyPr wrap="square" rtlCol="0">
            <a:spAutoFit/>
          </a:bodyPr>
          <a:lstStyle/>
          <a:p>
            <a:pPr algn="ctr"/>
            <a:r>
              <a:rPr lang="en-US" sz="3600" b="1" dirty="0">
                <a:solidFill>
                  <a:srgbClr val="002060"/>
                </a:solidFill>
              </a:rPr>
              <a:t>Dr. Katharine Burn</a:t>
            </a:r>
          </a:p>
          <a:p>
            <a:pPr algn="ctr"/>
            <a:r>
              <a:rPr lang="en-US" sz="2800" b="1" dirty="0" smtClean="0">
                <a:solidFill>
                  <a:srgbClr val="002060"/>
                </a:solidFill>
              </a:rPr>
              <a:t>Director </a:t>
            </a:r>
            <a:r>
              <a:rPr lang="en-US" sz="2800" b="1" dirty="0">
                <a:solidFill>
                  <a:srgbClr val="002060"/>
                </a:solidFill>
              </a:rPr>
              <a:t>Oxford Education </a:t>
            </a:r>
            <a:r>
              <a:rPr lang="en-US" sz="2800" b="1" dirty="0" smtClean="0">
                <a:solidFill>
                  <a:srgbClr val="002060"/>
                </a:solidFill>
              </a:rPr>
              <a:t>Deanery</a:t>
            </a:r>
          </a:p>
          <a:p>
            <a:pPr algn="ctr"/>
            <a:r>
              <a:rPr lang="en-US" sz="2800" b="1" dirty="0" smtClean="0">
                <a:solidFill>
                  <a:srgbClr val="002060"/>
                </a:solidFill>
                <a:hlinkClick r:id="rId4"/>
              </a:rPr>
              <a:t>katharine.burn@education.ox.ac.uk</a:t>
            </a:r>
            <a:endParaRPr lang="en-US" sz="2800" b="1" dirty="0" smtClean="0">
              <a:solidFill>
                <a:srgbClr val="002060"/>
              </a:solidFill>
            </a:endParaRPr>
          </a:p>
          <a:p>
            <a:pPr algn="ctr"/>
            <a:endParaRPr lang="en-GB" sz="2800" b="1" dirty="0">
              <a:solidFill>
                <a:schemeClr val="bg1"/>
              </a:solidFill>
            </a:endParaRPr>
          </a:p>
        </p:txBody>
      </p:sp>
      <p:sp>
        <p:nvSpPr>
          <p:cNvPr id="3" name="AutoShape 2" descr="Image result for högskolan i halmst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xmlns="" val="363730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9992" y="2204864"/>
            <a:ext cx="4174232" cy="1944216"/>
          </a:xfrm>
        </p:spPr>
        <p:txBody>
          <a:bodyPr>
            <a:normAutofit fontScale="90000"/>
          </a:bodyPr>
          <a:lstStyle/>
          <a:p>
            <a:r>
              <a:rPr lang="en-GB" dirty="0" smtClean="0">
                <a:solidFill>
                  <a:schemeClr val="accent1">
                    <a:lumMod val="40000"/>
                    <a:lumOff val="60000"/>
                  </a:schemeClr>
                </a:solidFill>
              </a:rPr>
              <a:t>But I’m not going to say much about any of </a:t>
            </a:r>
            <a:r>
              <a:rPr lang="en-GB" dirty="0" smtClean="0">
                <a:solidFill>
                  <a:schemeClr val="accent1">
                    <a:lumMod val="40000"/>
                    <a:lumOff val="60000"/>
                  </a:schemeClr>
                </a:solidFill>
              </a:rPr>
              <a:t>them except… </a:t>
            </a:r>
            <a:endParaRPr lang="en-GB" dirty="0">
              <a:solidFill>
                <a:schemeClr val="accent1">
                  <a:lumMod val="40000"/>
                  <a:lumOff val="60000"/>
                </a:schemeClr>
              </a:solidFill>
            </a:endParaRPr>
          </a:p>
        </p:txBody>
      </p:sp>
      <p:pic>
        <p:nvPicPr>
          <p:cNvPr id="1026" name="Picture 2" descr="https://upload.wikimedia.org/wikipedia/commons/thumb/5/56/The_Thinker%2C_Rodin.jpg/800px-The_Thinker%2C_Rod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7229" y="4725144"/>
            <a:ext cx="1406902" cy="187645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Apprenticeship.jpg"/>
          <p:cNvPicPr>
            <a:picLocks noChangeAspect="1"/>
          </p:cNvPicPr>
          <p:nvPr/>
        </p:nvPicPr>
        <p:blipFill>
          <a:blip r:embed="rId4" cstate="print"/>
          <a:srcRect/>
          <a:stretch>
            <a:fillRect/>
          </a:stretch>
        </p:blipFill>
        <p:spPr bwMode="auto">
          <a:xfrm>
            <a:off x="613377" y="4725144"/>
            <a:ext cx="2565226" cy="1876456"/>
          </a:xfrm>
          <a:prstGeom prst="rect">
            <a:avLst/>
          </a:prstGeom>
          <a:noFill/>
          <a:ln w="9525">
            <a:noFill/>
            <a:miter lim="800000"/>
            <a:headEnd/>
            <a:tailEnd/>
          </a:ln>
        </p:spPr>
      </p:pic>
      <p:pic>
        <p:nvPicPr>
          <p:cNvPr id="10" name="Picture 2" descr="Image result for technician meani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9872" y="4725144"/>
            <a:ext cx="3350815" cy="187645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375" y="1844824"/>
            <a:ext cx="3583696" cy="2687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283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6/The_Thinker%2C_Rodin.jpg/800px-The_Thinker%2C_Rod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275738"/>
            <a:ext cx="1665771" cy="222172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descr="Apprenticeship.jpg"/>
          <p:cNvPicPr>
            <a:picLocks noChangeAspect="1"/>
          </p:cNvPicPr>
          <p:nvPr/>
        </p:nvPicPr>
        <p:blipFill>
          <a:blip r:embed="rId3" cstate="print"/>
          <a:srcRect/>
          <a:stretch>
            <a:fillRect/>
          </a:stretch>
        </p:blipFill>
        <p:spPr bwMode="auto">
          <a:xfrm>
            <a:off x="335698" y="3861048"/>
            <a:ext cx="3157638" cy="2309804"/>
          </a:xfrm>
          <a:prstGeom prst="rect">
            <a:avLst/>
          </a:prstGeom>
          <a:noFill/>
          <a:ln w="9525">
            <a:noFill/>
            <a:miter lim="800000"/>
            <a:headEnd/>
            <a:tailEnd/>
          </a:ln>
        </p:spPr>
      </p:pic>
      <p:pic>
        <p:nvPicPr>
          <p:cNvPr id="5122" name="Picture 2" descr="Image result for technician mean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50149" y="1196752"/>
            <a:ext cx="4214911" cy="23603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3737" y="178801"/>
            <a:ext cx="2580234" cy="3539430"/>
          </a:xfrm>
          <a:prstGeom prst="rect">
            <a:avLst/>
          </a:prstGeom>
          <a:noFill/>
        </p:spPr>
        <p:txBody>
          <a:bodyPr wrap="square" rtlCol="0">
            <a:spAutoFit/>
          </a:bodyPr>
          <a:lstStyle/>
          <a:p>
            <a:pPr marL="457200" lvl="0" indent="-457200">
              <a:buFont typeface="Arial" panose="020B0604020202020204" pitchFamily="34" charset="0"/>
              <a:buChar char="•"/>
            </a:pPr>
            <a:r>
              <a:rPr lang="en-GB" sz="2800" dirty="0" smtClean="0">
                <a:solidFill>
                  <a:schemeClr val="bg1"/>
                </a:solidFill>
              </a:rPr>
              <a:t>Theoretical </a:t>
            </a:r>
            <a:br>
              <a:rPr lang="en-GB" sz="2800" dirty="0" smtClean="0">
                <a:solidFill>
                  <a:schemeClr val="bg1"/>
                </a:solidFill>
              </a:rPr>
            </a:br>
            <a:r>
              <a:rPr lang="en-GB" sz="2800" i="1" dirty="0" smtClean="0">
                <a:solidFill>
                  <a:schemeClr val="accent5">
                    <a:lumMod val="20000"/>
                    <a:lumOff val="80000"/>
                  </a:schemeClr>
                </a:solidFill>
              </a:rPr>
              <a:t>episteme</a:t>
            </a:r>
            <a:br>
              <a:rPr lang="en-GB" sz="2800" i="1" dirty="0" smtClean="0">
                <a:solidFill>
                  <a:schemeClr val="accent5">
                    <a:lumMod val="20000"/>
                    <a:lumOff val="80000"/>
                  </a:schemeClr>
                </a:solidFill>
              </a:rPr>
            </a:br>
            <a:endParaRPr lang="en-GB" sz="2800" dirty="0" smtClean="0">
              <a:solidFill>
                <a:schemeClr val="accent5">
                  <a:lumMod val="20000"/>
                  <a:lumOff val="80000"/>
                </a:schemeClr>
              </a:solidFill>
            </a:endParaRPr>
          </a:p>
          <a:p>
            <a:pPr marL="457200" lvl="0" indent="-457200">
              <a:buFont typeface="Arial" panose="020B0604020202020204" pitchFamily="34" charset="0"/>
              <a:buChar char="•"/>
            </a:pPr>
            <a:r>
              <a:rPr lang="en-GB" sz="2800" dirty="0" smtClean="0">
                <a:solidFill>
                  <a:schemeClr val="bg1"/>
                </a:solidFill>
              </a:rPr>
              <a:t>Technical </a:t>
            </a:r>
            <a:r>
              <a:rPr lang="en-GB" sz="2800" i="1" dirty="0" err="1" smtClean="0">
                <a:solidFill>
                  <a:schemeClr val="accent5">
                    <a:lumMod val="20000"/>
                    <a:lumOff val="80000"/>
                  </a:schemeClr>
                </a:solidFill>
              </a:rPr>
              <a:t>techne</a:t>
            </a:r>
            <a:r>
              <a:rPr lang="en-GB" sz="2800" i="1" dirty="0" smtClean="0">
                <a:solidFill>
                  <a:schemeClr val="accent5">
                    <a:lumMod val="20000"/>
                    <a:lumOff val="80000"/>
                  </a:schemeClr>
                </a:solidFill>
              </a:rPr>
              <a:t/>
            </a:r>
            <a:br>
              <a:rPr lang="en-GB" sz="2800" i="1" dirty="0" smtClean="0">
                <a:solidFill>
                  <a:schemeClr val="accent5">
                    <a:lumMod val="20000"/>
                    <a:lumOff val="80000"/>
                  </a:schemeClr>
                </a:solidFill>
              </a:rPr>
            </a:br>
            <a:endParaRPr lang="en-GB" sz="2800" dirty="0" smtClean="0">
              <a:solidFill>
                <a:schemeClr val="accent5">
                  <a:lumMod val="20000"/>
                  <a:lumOff val="80000"/>
                </a:schemeClr>
              </a:solidFill>
            </a:endParaRPr>
          </a:p>
          <a:p>
            <a:pPr marL="457200" lvl="0" indent="-457200">
              <a:buFont typeface="Arial" panose="020B0604020202020204" pitchFamily="34" charset="0"/>
              <a:buChar char="•"/>
            </a:pPr>
            <a:r>
              <a:rPr lang="en-GB" sz="2800" dirty="0" smtClean="0">
                <a:solidFill>
                  <a:schemeClr val="bg1"/>
                </a:solidFill>
              </a:rPr>
              <a:t>Practical </a:t>
            </a:r>
            <a:r>
              <a:rPr lang="en-GB" sz="2800" i="1" dirty="0" err="1" smtClean="0">
                <a:solidFill>
                  <a:schemeClr val="accent5">
                    <a:lumMod val="20000"/>
                    <a:lumOff val="80000"/>
                  </a:schemeClr>
                </a:solidFill>
              </a:rPr>
              <a:t>phronesis</a:t>
            </a:r>
            <a:endParaRPr lang="en-GB" sz="2800" dirty="0">
              <a:solidFill>
                <a:schemeClr val="accent5">
                  <a:lumMod val="20000"/>
                  <a:lumOff val="80000"/>
                </a:schemeClr>
              </a:solidFill>
            </a:endParaRPr>
          </a:p>
        </p:txBody>
      </p:sp>
      <p:sp>
        <p:nvSpPr>
          <p:cNvPr id="5" name="Rectangle 4"/>
          <p:cNvSpPr/>
          <p:nvPr/>
        </p:nvSpPr>
        <p:spPr>
          <a:xfrm>
            <a:off x="3707902" y="3718231"/>
            <a:ext cx="5256586" cy="3139321"/>
          </a:xfrm>
          <a:prstGeom prst="rect">
            <a:avLst/>
          </a:prstGeom>
        </p:spPr>
        <p:txBody>
          <a:bodyPr wrap="square">
            <a:spAutoFit/>
          </a:bodyPr>
          <a:lstStyle/>
          <a:p>
            <a:pPr>
              <a:buClr>
                <a:srgbClr val="800000"/>
              </a:buClr>
            </a:pPr>
            <a:r>
              <a:rPr lang="en-GB" sz="2200" dirty="0">
                <a:solidFill>
                  <a:schemeClr val="bg1"/>
                </a:solidFill>
              </a:rPr>
              <a:t>Both </a:t>
            </a:r>
            <a:r>
              <a:rPr lang="en-GB" sz="2200" dirty="0" smtClean="0">
                <a:solidFill>
                  <a:schemeClr val="bg1"/>
                </a:solidFill>
              </a:rPr>
              <a:t>[teacher as craft worker and teacher as executive technician] are </a:t>
            </a:r>
            <a:r>
              <a:rPr lang="en-GB" sz="2200" dirty="0">
                <a:solidFill>
                  <a:schemeClr val="bg1"/>
                </a:solidFill>
              </a:rPr>
              <a:t>wrong in their views of what educational research can and cannot do.  </a:t>
            </a:r>
            <a:r>
              <a:rPr lang="en-GB" sz="2200" dirty="0" smtClean="0">
                <a:solidFill>
                  <a:schemeClr val="bg1"/>
                </a:solidFill>
              </a:rPr>
              <a:t/>
            </a:r>
            <a:br>
              <a:rPr lang="en-GB" sz="2200" dirty="0" smtClean="0">
                <a:solidFill>
                  <a:schemeClr val="bg1"/>
                </a:solidFill>
              </a:rPr>
            </a:br>
            <a:r>
              <a:rPr lang="en-GB" sz="2200" dirty="0" smtClean="0">
                <a:solidFill>
                  <a:schemeClr val="bg1"/>
                </a:solidFill>
              </a:rPr>
              <a:t>Teachers </a:t>
            </a:r>
            <a:r>
              <a:rPr lang="en-GB" sz="2200" dirty="0">
                <a:solidFill>
                  <a:schemeClr val="bg1"/>
                </a:solidFill>
              </a:rPr>
              <a:t>need to be equipped to </a:t>
            </a:r>
            <a:r>
              <a:rPr lang="en-GB" sz="2200" b="1" dirty="0">
                <a:solidFill>
                  <a:schemeClr val="bg1"/>
                </a:solidFill>
              </a:rPr>
              <a:t>interrogate their own practice to understand why it is or isn’t working,</a:t>
            </a:r>
            <a:r>
              <a:rPr lang="en-GB" sz="2200" dirty="0">
                <a:solidFill>
                  <a:schemeClr val="bg1"/>
                </a:solidFill>
              </a:rPr>
              <a:t> or to learn from new ideas and adapt them to particular situations and contexts.</a:t>
            </a:r>
          </a:p>
        </p:txBody>
      </p:sp>
      <p:sp>
        <p:nvSpPr>
          <p:cNvPr id="6" name="TextBox 5"/>
          <p:cNvSpPr txBox="1"/>
          <p:nvPr/>
        </p:nvSpPr>
        <p:spPr>
          <a:xfrm>
            <a:off x="335698" y="6170852"/>
            <a:ext cx="3372204" cy="584775"/>
          </a:xfrm>
          <a:prstGeom prst="rect">
            <a:avLst/>
          </a:prstGeom>
          <a:noFill/>
        </p:spPr>
        <p:txBody>
          <a:bodyPr wrap="square" rtlCol="0">
            <a:spAutoFit/>
          </a:bodyPr>
          <a:lstStyle/>
          <a:p>
            <a:r>
              <a:rPr lang="en-GB" sz="1600" dirty="0" smtClean="0">
                <a:solidFill>
                  <a:schemeClr val="accent5">
                    <a:lumMod val="20000"/>
                    <a:lumOff val="80000"/>
                  </a:schemeClr>
                </a:solidFill>
              </a:rPr>
              <a:t>Winch, </a:t>
            </a:r>
            <a:r>
              <a:rPr lang="en-GB" sz="1600" dirty="0" err="1" smtClean="0">
                <a:solidFill>
                  <a:schemeClr val="accent5">
                    <a:lumMod val="20000"/>
                    <a:lumOff val="80000"/>
                  </a:schemeClr>
                </a:solidFill>
              </a:rPr>
              <a:t>Oancea</a:t>
            </a:r>
            <a:r>
              <a:rPr lang="en-GB" sz="1600" dirty="0" smtClean="0">
                <a:solidFill>
                  <a:schemeClr val="accent5">
                    <a:lumMod val="20000"/>
                    <a:lumOff val="80000"/>
                  </a:schemeClr>
                </a:solidFill>
              </a:rPr>
              <a:t> &amp;  Orchard, 2013; Winch &amp; Orchard 2015</a:t>
            </a:r>
            <a:endParaRPr lang="en-GB" sz="1600" dirty="0">
              <a:solidFill>
                <a:schemeClr val="accent5">
                  <a:lumMod val="20000"/>
                  <a:lumOff val="80000"/>
                </a:schemeClr>
              </a:solidFill>
            </a:endParaRPr>
          </a:p>
        </p:txBody>
      </p:sp>
    </p:spTree>
    <p:extLst>
      <p:ext uri="{BB962C8B-B14F-4D97-AF65-F5344CB8AC3E}">
        <p14:creationId xmlns:p14="http://schemas.microsoft.com/office/powerpoint/2010/main" xmlns="" val="256498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6/The_Thinker%2C_Rodin.jpg/800px-The_Thinker%2C_Rod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275738"/>
            <a:ext cx="1665771" cy="222172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11" descr="Image result for pie in th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descr="Apprenticeship.jpg"/>
          <p:cNvPicPr>
            <a:picLocks noChangeAspect="1"/>
          </p:cNvPicPr>
          <p:nvPr/>
        </p:nvPicPr>
        <p:blipFill>
          <a:blip r:embed="rId3" cstate="print"/>
          <a:srcRect/>
          <a:stretch>
            <a:fillRect/>
          </a:stretch>
        </p:blipFill>
        <p:spPr bwMode="auto">
          <a:xfrm>
            <a:off x="335698" y="3861048"/>
            <a:ext cx="3157638" cy="2309804"/>
          </a:xfrm>
          <a:prstGeom prst="rect">
            <a:avLst/>
          </a:prstGeom>
          <a:noFill/>
          <a:ln w="9525">
            <a:noFill/>
            <a:miter lim="800000"/>
            <a:headEnd/>
            <a:tailEnd/>
          </a:ln>
        </p:spPr>
      </p:pic>
      <p:pic>
        <p:nvPicPr>
          <p:cNvPr id="5122" name="Picture 2" descr="Image result for technician mean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56072" y="1327236"/>
            <a:ext cx="4214911" cy="23603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3788466" y="3861048"/>
            <a:ext cx="5041593" cy="2800767"/>
          </a:xfrm>
          <a:prstGeom prst="rect">
            <a:avLst/>
          </a:prstGeom>
        </p:spPr>
        <p:txBody>
          <a:bodyPr wrap="square">
            <a:spAutoFit/>
          </a:bodyPr>
          <a:lstStyle/>
          <a:p>
            <a:pPr algn="ctr"/>
            <a:r>
              <a:rPr lang="en-GB" sz="2200" b="1" dirty="0" smtClean="0">
                <a:solidFill>
                  <a:schemeClr val="bg1"/>
                </a:solidFill>
              </a:rPr>
              <a:t>‘Clinical judgement and decision making’</a:t>
            </a:r>
            <a:br>
              <a:rPr lang="en-GB" sz="2200" b="1" dirty="0" smtClean="0">
                <a:solidFill>
                  <a:schemeClr val="bg1"/>
                </a:solidFill>
              </a:rPr>
            </a:br>
            <a:endParaRPr lang="en-GB" sz="2200" b="1" dirty="0" smtClean="0">
              <a:solidFill>
                <a:schemeClr val="bg1"/>
              </a:solidFill>
            </a:endParaRPr>
          </a:p>
          <a:p>
            <a:pPr algn="ctr"/>
            <a:r>
              <a:rPr lang="en-GB" sz="2200" i="1" dirty="0" smtClean="0">
                <a:solidFill>
                  <a:schemeClr val="bg1"/>
                </a:solidFill>
              </a:rPr>
              <a:t>the analytical and intuitive cognitive processes that professionals use to arrive at a best-judged ethical response in a specific practice-based context</a:t>
            </a:r>
          </a:p>
          <a:p>
            <a:pPr algn="r"/>
            <a:r>
              <a:rPr lang="en-GB" sz="2200" dirty="0" smtClean="0">
                <a:solidFill>
                  <a:schemeClr val="bg1"/>
                </a:solidFill>
              </a:rPr>
              <a:t/>
            </a:r>
            <a:br>
              <a:rPr lang="en-GB" sz="2200" dirty="0" smtClean="0">
                <a:solidFill>
                  <a:schemeClr val="bg1"/>
                </a:solidFill>
              </a:rPr>
            </a:br>
            <a:r>
              <a:rPr lang="en-GB" sz="2200" dirty="0" err="1" smtClean="0">
                <a:solidFill>
                  <a:schemeClr val="bg1"/>
                </a:solidFill>
              </a:rPr>
              <a:t>Kriewaldt</a:t>
            </a:r>
            <a:r>
              <a:rPr lang="en-GB" sz="2200" dirty="0" smtClean="0">
                <a:solidFill>
                  <a:schemeClr val="bg1"/>
                </a:solidFill>
              </a:rPr>
              <a:t> and </a:t>
            </a:r>
            <a:r>
              <a:rPr lang="en-GB" sz="2200" dirty="0" err="1" smtClean="0">
                <a:solidFill>
                  <a:schemeClr val="bg1"/>
                </a:solidFill>
              </a:rPr>
              <a:t>Turnidge</a:t>
            </a:r>
            <a:r>
              <a:rPr lang="en-GB" sz="2200" dirty="0" smtClean="0">
                <a:solidFill>
                  <a:schemeClr val="bg1"/>
                </a:solidFill>
              </a:rPr>
              <a:t> (2013) </a:t>
            </a:r>
          </a:p>
        </p:txBody>
      </p:sp>
      <p:sp>
        <p:nvSpPr>
          <p:cNvPr id="2" name="TextBox 1"/>
          <p:cNvSpPr txBox="1"/>
          <p:nvPr/>
        </p:nvSpPr>
        <p:spPr>
          <a:xfrm>
            <a:off x="155574" y="160338"/>
            <a:ext cx="3337762" cy="3527248"/>
          </a:xfrm>
          <a:prstGeom prst="rect">
            <a:avLst/>
          </a:prstGeom>
          <a:noFill/>
        </p:spPr>
        <p:txBody>
          <a:bodyPr wrap="square" rtlCol="0">
            <a:spAutoFit/>
          </a:bodyPr>
          <a:lstStyle/>
          <a:p>
            <a:pPr marL="0" lvl="1">
              <a:lnSpc>
                <a:spcPct val="114000"/>
              </a:lnSpc>
              <a:buClr>
                <a:srgbClr val="800000"/>
              </a:buClr>
              <a:defRPr/>
            </a:pPr>
            <a:r>
              <a:rPr lang="en-GB" dirty="0" smtClean="0">
                <a:solidFill>
                  <a:schemeClr val="bg1"/>
                </a:solidFill>
              </a:rPr>
              <a:t>Hence the need for </a:t>
            </a:r>
            <a:br>
              <a:rPr lang="en-GB" dirty="0" smtClean="0">
                <a:solidFill>
                  <a:schemeClr val="bg1"/>
                </a:solidFill>
              </a:rPr>
            </a:br>
            <a:r>
              <a:rPr lang="en-GB" dirty="0" smtClean="0">
                <a:solidFill>
                  <a:schemeClr val="bg1"/>
                </a:solidFill>
              </a:rPr>
              <a:t>beginners to draw on </a:t>
            </a:r>
            <a:r>
              <a:rPr lang="en-GB" b="1" dirty="0" smtClean="0">
                <a:solidFill>
                  <a:schemeClr val="bg1"/>
                </a:solidFill>
              </a:rPr>
              <a:t>ideas </a:t>
            </a:r>
            <a:br>
              <a:rPr lang="en-GB" b="1" dirty="0" smtClean="0">
                <a:solidFill>
                  <a:schemeClr val="bg1"/>
                </a:solidFill>
              </a:rPr>
            </a:br>
            <a:r>
              <a:rPr lang="en-GB" b="1" dirty="0" smtClean="0">
                <a:solidFill>
                  <a:schemeClr val="bg1"/>
                </a:solidFill>
              </a:rPr>
              <a:t>from diverse sources </a:t>
            </a:r>
            <a:r>
              <a:rPr lang="en-GB" dirty="0" smtClean="0">
                <a:solidFill>
                  <a:schemeClr val="bg1"/>
                </a:solidFill>
              </a:rPr>
              <a:t>and </a:t>
            </a:r>
            <a:r>
              <a:rPr lang="en-GB" b="1" dirty="0" smtClean="0">
                <a:solidFill>
                  <a:schemeClr val="bg1"/>
                </a:solidFill>
              </a:rPr>
              <a:t>test</a:t>
            </a:r>
            <a:r>
              <a:rPr lang="en-GB" dirty="0" smtClean="0">
                <a:solidFill>
                  <a:schemeClr val="bg1"/>
                </a:solidFill>
              </a:rPr>
              <a:t> them in specific contexts: </a:t>
            </a:r>
            <a:br>
              <a:rPr lang="en-GB" dirty="0" smtClean="0">
                <a:solidFill>
                  <a:schemeClr val="bg1"/>
                </a:solidFill>
              </a:rPr>
            </a:br>
            <a:r>
              <a:rPr lang="en-GB" b="1" dirty="0" smtClean="0">
                <a:solidFill>
                  <a:schemeClr val="bg1"/>
                </a:solidFill>
              </a:rPr>
              <a:t>practical theorising </a:t>
            </a:r>
            <a:r>
              <a:rPr lang="en-GB" dirty="0" smtClean="0">
                <a:solidFill>
                  <a:schemeClr val="bg1"/>
                </a:solidFill>
              </a:rPr>
              <a:t/>
            </a:r>
            <a:br>
              <a:rPr lang="en-GB" dirty="0" smtClean="0">
                <a:solidFill>
                  <a:schemeClr val="bg1"/>
                </a:solidFill>
              </a:rPr>
            </a:br>
            <a:r>
              <a:rPr lang="en-GB" dirty="0" smtClean="0">
                <a:solidFill>
                  <a:schemeClr val="bg1"/>
                </a:solidFill>
              </a:rPr>
              <a:t>(</a:t>
            </a:r>
            <a:r>
              <a:rPr lang="en-GB" dirty="0">
                <a:solidFill>
                  <a:schemeClr val="bg1"/>
                </a:solidFill>
              </a:rPr>
              <a:t>McIntyre 1993) </a:t>
            </a:r>
            <a:r>
              <a:rPr lang="en-GB" dirty="0" smtClean="0">
                <a:solidFill>
                  <a:schemeClr val="bg1"/>
                </a:solidFill>
              </a:rPr>
              <a:t/>
            </a:r>
            <a:br>
              <a:rPr lang="en-GB" dirty="0" smtClean="0">
                <a:solidFill>
                  <a:schemeClr val="bg1"/>
                </a:solidFill>
              </a:rPr>
            </a:br>
            <a:endParaRPr lang="en-GB" dirty="0" smtClean="0">
              <a:solidFill>
                <a:schemeClr val="bg1"/>
              </a:solidFill>
            </a:endParaRPr>
          </a:p>
          <a:p>
            <a:pPr marL="0" lvl="1">
              <a:lnSpc>
                <a:spcPct val="114000"/>
              </a:lnSpc>
              <a:buClr>
                <a:srgbClr val="800000"/>
              </a:buClr>
              <a:defRPr/>
            </a:pPr>
            <a:r>
              <a:rPr lang="en-GB" dirty="0" smtClean="0">
                <a:solidFill>
                  <a:schemeClr val="bg1"/>
                </a:solidFill>
              </a:rPr>
              <a:t>‘enquiry </a:t>
            </a:r>
            <a:r>
              <a:rPr lang="en-GB" dirty="0">
                <a:solidFill>
                  <a:schemeClr val="bg1"/>
                </a:solidFill>
              </a:rPr>
              <a:t>stance’  </a:t>
            </a:r>
            <a:r>
              <a:rPr lang="en-GB" dirty="0" smtClean="0">
                <a:solidFill>
                  <a:schemeClr val="bg1"/>
                </a:solidFill>
              </a:rPr>
              <a:t/>
            </a:r>
            <a:br>
              <a:rPr lang="en-GB" dirty="0" smtClean="0">
                <a:solidFill>
                  <a:schemeClr val="bg1"/>
                </a:solidFill>
              </a:rPr>
            </a:br>
            <a:r>
              <a:rPr lang="en-GB" dirty="0" smtClean="0">
                <a:solidFill>
                  <a:schemeClr val="bg1"/>
                </a:solidFill>
              </a:rPr>
              <a:t>‘</a:t>
            </a:r>
            <a:r>
              <a:rPr lang="en-GB" dirty="0">
                <a:solidFill>
                  <a:schemeClr val="bg1"/>
                </a:solidFill>
              </a:rPr>
              <a:t>practical problem-solving’ </a:t>
            </a:r>
            <a:r>
              <a:rPr lang="en-GB" dirty="0" smtClean="0">
                <a:solidFill>
                  <a:schemeClr val="bg1"/>
                </a:solidFill>
              </a:rPr>
              <a:t/>
            </a:r>
            <a:br>
              <a:rPr lang="en-GB" dirty="0" smtClean="0">
                <a:solidFill>
                  <a:schemeClr val="bg1"/>
                </a:solidFill>
              </a:rPr>
            </a:br>
            <a:r>
              <a:rPr lang="en-GB" dirty="0" smtClean="0">
                <a:solidFill>
                  <a:schemeClr val="bg1"/>
                </a:solidFill>
              </a:rPr>
              <a:t>‘ </a:t>
            </a:r>
            <a:r>
              <a:rPr lang="en-GB" dirty="0">
                <a:solidFill>
                  <a:schemeClr val="bg1"/>
                </a:solidFill>
              </a:rPr>
              <a:t>research orientation’ </a:t>
            </a:r>
          </a:p>
          <a:p>
            <a:endParaRPr lang="en-GB" dirty="0"/>
          </a:p>
        </p:txBody>
      </p:sp>
    </p:spTree>
    <p:extLst>
      <p:ext uri="{BB962C8B-B14F-4D97-AF65-F5344CB8AC3E}">
        <p14:creationId xmlns:p14="http://schemas.microsoft.com/office/powerpoint/2010/main" xmlns="" val="1213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4438" y="1916113"/>
            <a:ext cx="1439862" cy="15843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pic>
        <p:nvPicPr>
          <p:cNvPr id="2056" name="Picture 8" descr="Multi-lingual: Pupils at Southfields Community College in South London (pictured last year), where students speak 76 languages between them"/>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807" t="22360" r="12358"/>
          <a:stretch>
            <a:fillRect/>
          </a:stretch>
        </p:blipFill>
        <p:spPr bwMode="auto">
          <a:xfrm>
            <a:off x="4105275" y="1916113"/>
            <a:ext cx="4537075"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488" y="4473575"/>
            <a:ext cx="1871662"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xmlns="" val="2182294992"/>
              </p:ext>
            </p:extLst>
          </p:nvPr>
        </p:nvGraphicFramePr>
        <p:xfrm>
          <a:off x="467544" y="1772816"/>
          <a:ext cx="2160240" cy="2046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26" name="Title 1"/>
          <p:cNvSpPr>
            <a:spLocks noGrp="1"/>
          </p:cNvSpPr>
          <p:nvPr>
            <p:ph type="title"/>
          </p:nvPr>
        </p:nvSpPr>
        <p:spPr>
          <a:xfrm>
            <a:off x="-301625" y="160338"/>
            <a:ext cx="5572125" cy="1028031"/>
          </a:xfrm>
        </p:spPr>
        <p:txBody>
          <a:bodyPr>
            <a:normAutofit fontScale="90000"/>
          </a:bodyPr>
          <a:lstStyle/>
          <a:p>
            <a:r>
              <a:rPr lang="en-GB" altLang="en-US" sz="3600" b="1" dirty="0" smtClean="0">
                <a:solidFill>
                  <a:schemeClr val="bg1"/>
                </a:solidFill>
              </a:rPr>
              <a:t>How can it </a:t>
            </a:r>
            <a:r>
              <a:rPr lang="en-GB" altLang="en-US" sz="3600" b="1" u="sng" dirty="0" smtClean="0">
                <a:solidFill>
                  <a:schemeClr val="bg1"/>
                </a:solidFill>
              </a:rPr>
              <a:t>not</a:t>
            </a:r>
            <a:r>
              <a:rPr lang="en-GB" altLang="en-US" sz="3600" b="1" dirty="0" smtClean="0">
                <a:solidFill>
                  <a:schemeClr val="bg1"/>
                </a:solidFill>
              </a:rPr>
              <a:t> require </a:t>
            </a:r>
            <a:br>
              <a:rPr lang="en-GB" altLang="en-US" sz="3600" b="1" dirty="0" smtClean="0">
                <a:solidFill>
                  <a:schemeClr val="bg1"/>
                </a:solidFill>
              </a:rPr>
            </a:br>
            <a:r>
              <a:rPr lang="en-GB" altLang="en-US" sz="3600" b="1" dirty="0" smtClean="0">
                <a:solidFill>
                  <a:schemeClr val="bg1"/>
                </a:solidFill>
              </a:rPr>
              <a:t>deep thinking?!</a:t>
            </a:r>
            <a:br>
              <a:rPr lang="en-GB" altLang="en-US" sz="3600" b="1" dirty="0" smtClean="0">
                <a:solidFill>
                  <a:schemeClr val="bg1"/>
                </a:solidFill>
              </a:rPr>
            </a:br>
            <a:r>
              <a:rPr lang="en-GB" altLang="en-US" sz="3600" b="1" dirty="0" smtClean="0">
                <a:solidFill>
                  <a:schemeClr val="bg1"/>
                </a:solidFill>
              </a:rPr>
              <a:t>One example from history</a:t>
            </a:r>
          </a:p>
        </p:txBody>
      </p:sp>
      <p:graphicFrame>
        <p:nvGraphicFramePr>
          <p:cNvPr id="6" name="Content Placeholder 6"/>
          <p:cNvGraphicFramePr>
            <a:graphicFrameLocks/>
          </p:cNvGraphicFramePr>
          <p:nvPr/>
        </p:nvGraphicFramePr>
        <p:xfrm>
          <a:off x="1656551" y="3894616"/>
          <a:ext cx="1495275" cy="17976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3" name="Straight Arrow Connector 2"/>
          <p:cNvCxnSpPr/>
          <p:nvPr/>
        </p:nvCxnSpPr>
        <p:spPr>
          <a:xfrm>
            <a:off x="1331913" y="3644900"/>
            <a:ext cx="844550" cy="908050"/>
          </a:xfrm>
          <a:prstGeom prst="straightConnector1">
            <a:avLst/>
          </a:prstGeom>
          <a:ln w="635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08625" y="3068638"/>
            <a:ext cx="2016125" cy="1944687"/>
          </a:xfrm>
          <a:prstGeom prst="straightConnector1">
            <a:avLst/>
          </a:prstGeom>
          <a:ln w="762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5130" name="AutoShape 2" descr="data:image/jpeg;base64,/9j/4AAQSkZJRgABAQAAAQABAAD/2wCEAAkGBxQSEhUUERQWFRUVFBQWFRYXGBYYGBcXFhQXGBcUFhUYHCggGh8lHBcXIjIiJSksLi4uGB8zODMsNygtLisBCgoKDg0OGxAQGiwcHBwsLCwsLCwsLCwsLCwsKywsLCwsLCs3LCwrNywsLDcsLDcsLCwsKyw3KywrKywrKysrK//AABEIAOwA1gMBIgACEQEDEQH/xAAcAAEAAgMBAQEAAAAAAAAAAAAABgcBBAUDCAL/xABBEAACAQIDBAcGAwYGAgMBAAABAgADEQQSIQUGMUEHExRRYXGBIjJTkZLRobHBI0JSYnOyJDM0coLws8NjouEV/8QAFwEBAQEBAAAAAAAAAAAAAAAAAAECA//EAB8RAQEAAgMBAQADAAAAAAAAAAABAhEhMUESMgNRcf/aAAwDAQACEQMRAD8AunsNP4afSv2jsNP4afSv2mxEDX7DT+Gn0r9o7DT+Gn0r9psRA1+w0/hp9K/aOw0/hp9K/abEQNfsNP4afSv2jsNP4afSv2mxEDX7DT+Gn0r9o7DT+Gn0r9psRA1+w0/hp9K/aOw0/hp9K/abEQNfsNP4afSv2jsNP4afSv2mxEDX7DT+Gn0r9o7DT+Gn0r9psRA1+w0/hp9K/aOw0/hp9K/abEQNfsNP4afSv2jsNP4afSv2mxEDX7FT+Gn0r9py9t7SwmEANcIM3uqEDMe85QOHjOzU4G0+csbjsRiHq1XV6uRiHexIUAnjYWUeElaxm+147O2xga9ureiSeRCq30sAZ1ux0vhp9K/afNaY5e+3nOtszeLEUf8AJrOo7g11+k6Sbbv8f9Vf3Yqfw0+lftM9hp/DT6V+0qrZvSXiVsKq06g9Ub5jT8JYu7G3kxtHrUBWzFWU8iADx5ixGsu2LhY6HYqfw0+lftE94lZZiIgIiICIiAiIgIiICIiAiIgIiICIn5ZrcYGbzMr/AHh6SqdF8mGUVre8+ayeSkcfPh5za2R0k4WrYVQ1Fv5vaX6h+oEm2vi9po0qDo73mo0jXw2IZKYNao6M1gpuSrU2J05C1+NyJbGFxlOqA1N1cHUFSCLek+WdoH9rV/q1P7zFXBs70LSXF1xhyDR6xurI4WOvs+AJIHgJxxWIOhk/6PN08PjqVdq5fMjKqhDbKGUnORb2rkEWOnsmQneDZxw2Iq0GNzScrmGlxYENblcEH1ljba2biWdrMb6E/lLv6Iv9NV/rn/xpKG2M1mPkfzEvfodN8LVv8c/+NJn0y/KexETTizERAREQEREBERAREQEREBERARExeBmcXfNiMDiiDY9RU4f7TO1OdvDhxUwtdDc5qNQacfcPCBQuE3bxL4TtaKr07N7IN3shys4W3Ig+OnCcJMd36fjJHunv/UwdA0urWonvICSuUtq2o4g8bSGufD5cpl327eEx7Kc1Ooym3vKxB/AzQq01bW/Ekk+fMyZbu7gU8Vs/r1qsK7dZktbICpICMLX1tx5ZhIHhybEniDl8tNT56wbbeB2tXwdQthqjISADaxDC/BlYEH1nU2ZunidpU6uLFVC5qNcPcNUawJ1AyrxAH6SNYzQ+gnY3T3wq4AuFUVKb2zU2JHtDg6kcDbTut5S8+JXN2dRKVWV1KstwynQgg2IPkZe/Q6f8LV/rf+tJSD7RbE4qpWYBTVZmIHAcNB6CXb0Of6at/W/9ax6mX5T+IiVyZiIgIiICIiAiIgIiICIiAiIgYYytd8ukMoxpYIglTZ6pAIuP3UvofP5d8sHaIvSqDvpv/aZRO6+5dfGYd61Ooi2ZlVWv7TLxuR7o1A+0lbwk9SXZfSlWXSvSWp/MvsN6jUflJBV6QsJWw9Vc7UqhpVAocfvZDYB1uOPlKRxGIam5RxYqxVgeIINiPnMpi1PO0jdxxryGy63U9d1T9ULKzgXCnubmPM6SwtgbKwOJ2SSVRalNX6ypoHSoCSrFuOUjLpwI0kF6wrchrXBBN7XHce8eE5+NUBbroCbW5HnqP0hbH72fvBiMOjpQrPTSp76qdDcWvbkbaXGs8dnn2f8Al/38pIKe4lV8EuKpurMyGoKNjcoCeDXtmsCbekj2Aey+Fz+UqTt+McRm424Du5TUaWP0bbWw9KriKdcopqimEdwLHKCGpknQXuD428pEt86dFcZWGGKmlmUrl1UEoucKe4NeJfCtPZH+Z6GXt0ON+wr/ANVf7BKI2Z7/AKGXh0Lv+zxA/npn/wCpH6Re0v5WTETMrkREQEREBERAREQEREBETU2ltGnQptUrMEReJP5DvPhA24lRY/pOr9aTRRBS4BGFyR3lgdCe4Ts7M6U6TWFek1M96HOvysD+cm2vipttzEdXh6zj9ylUb5ITPn3dXfavgFYUwrq5zMr3tm/jUg3Hj3y4tt7yYXEYHEijXRm7PV9m+VvcP7rWM+cnOghrGPXaWOatVeo9s1R2drcLsSTYes0i0y5nkTKtbWBYl9dRx1nvtL3V8z+AE8Nme8fI/pNraNF8ivlOS5XNY2DEA5c3C9rG0nq+PfZ+92KoUDQp1LIb2uoLLm94Ix4X1+ZnKpH2QPOa5m3hluB6y8JKYi4azAg8ddNO/wAp4mfUWC2Dh8Tg8OmIoU6oFCkBnQEj9mvA8R6SKbc6G8LUucNUfDt3f5ifIkEfOGfpSWA94esufoVqXOIA4WpH8WEjVLojxqVlXNSameNUH3R3lDrfwHzlw7t7v0cFSFOivizH3na1szH9OAkXLKa06xmZiJXNmIiAiIgIiICIiAiIvAxK36bBbD4ci/8AnkfOm3L0lkSvOmwf4Si3diV/GlU+0lax7VVtLZ+Iw4U16ToHHslltf14A+HGaK4wc7iTrenfyji8AaLU3FdjTvoMgZWBLq1+YBFrX9qVm8kdduqKgI0IM8q1NT7wv+c6tXcer/8AzxjkqKwyGo1MAhlS9swbgSLXI5DmZwcC1xdjc3tc+EG9tHFIAxHl+I4SV7k7jjH0qtQ1+rKPkUBM+pUHM3tDTXgO4yL7R9/hyH5T32LvBiMIxbDVSma2YWVla3DMrAgzXnDN1t+32e2Hr1aVS2emxVrajlqO8EWPrJJhdv0E2bXwtUMalQs1NQvs3IQK5bkVKXkYp4t61SpUqtmdzmZjbUny/KeWN4gfy/qZLGvGkZ0MENB6ya4vc7DNs5cRhyxq9SKhbMSrsovUQrwUizDS2o15yH4NfZHrJtJH1JsH/TUP6NL+wTftNLYg/wAPR/pU/wCwTdmnGsWmYiAMQYgIiICIiAiIgIiYMDQ21telhaZqVmsOQGrMf4VHMyuK/SbW60lKadXfRDfNb/cDx9J69NWGqE4Z1F0/aUyBqc7WKgDxCn5Su9pYSvhrDE0np5lOS+gJ0153tfhe+oma644zXK4dk9JGFqWFXNRb+b2l+ocPUCczpexlOts0PSqK4XEUzdSD+645ecqOniwef/fKfsOGF45X4njmudbSwMPuLQr7MXEUmYVuqZyS16ZZMxZCLezwtpwnAfajNh+zOlNkHuMUAemeN1qLY+YN73Mj1atUpgortkfiAzBWF+a3sdR+ELY28JvZiaWGqYVHHU1AwKlQSA/vBG/dvzmlgKpyWJ0Un8Z7vu1iuz9p6luptmz3X3f48t82XxtNTZ3unz/QCWpO3ntD3vQfrNMzcx/vD/b95qSxK3dmcG9JePRrsDD4nZgXE0UqBq1U+0NdCBcNxHDlKR2Wlw1vD7frPonorp22bR8Wqn51Gk9Mvyje2+iIZWGAxFSkG40ajM1NvAsNfC5DT03F6LxQIq47JUdTdKaktTU/xMSBmPcLWEs+YtKx9UAmYiGSIiAMQYgIiICIiAiIgYvF5xt7NtdkwzVQAWuFQHgWY2F/IXPpOLs7erErh+vxWF/ZWzZ6bDNk5OaLa5fG/pJtZK8Ol6oUwtKovvJiabL5gNaQffTfqjjMCKXVMK5ZGa9sqFfeZG46gkes7nSVvVhcXgQtCqC4rUzkIKtYBrmxGo8pUFeG8Zw8Lyb0+j/FdjXFU3ViydZ1Wt8hGbRuBNrG2nzGsFJtJju90kYnCYfqFVKiqCKZfNene+gsdQL6Ay1Uew+JNTU8Bx8eHOeW0W1Xy/Uzy2f3f95T97Q4jy/UzOmvEn2N0iPQwpw70hUyoUpNmK2UgizixzAX0tbu8ZFtljQ+Y/KdzYG5b4vC1K6VArK7KlMjR8qKxu1/ZvmsNOU4WzODeY/KXhJ2xtD3h5feaZEu7oy3ZwuMwT9poJUPXMAxFnAyLoHGomNt9CtJrthK7U+5Kgzr5BhZh63ljFvKo9mcD5z6S6O6RXZ2HB5oT6MxI/OQbcroqanVLY/IyIfZpqcy1P5mP8P8vOW2iAAAaACwA0Ehllxp+oiJWCIiAiIgDEGICIiAiIgIiedaqFUsxsFBJPcALkwKu6W9rXq08ONQi527sz6AH/iD9U295d+8O2DZKNzUqU8mQqQEzaHMeBsCbAfhNbcOtTxeOxNeqAanvUlYXygsQSAeYAQeF/GcLpXWkuLXq7BuqU1QtrZszWJA55bX9JmusiGHWSvZ3RrWxGG68Millz06ZBzOORzcFvy48RIpTUk2AJJ4AC5PgBLHpdILYbBrQbD1ErpSCKXGVbKtlqFWs3C2lreMLVTYnAWvbkbEePjPEbNqlHdabMiWzsBcLe9i1uA0OvCdGtUJNzx4nzOv2ki3R3pw2EWqlcPmYgkhcwZbW6s93E8dNY3V1EP2aOMne6Gw8JjKVWnV/wA8EFWBOZaZGjKt7GzZr6cxINs8g5sosCxIHcDwF/AT9YmsyOGpsVIXRlJBGpvYj5Snjbwu2MTgHrUaVTLZ3RxYMpZCUzqDwOmh8r3tOfs8+96X/GdDZG7OIxdOpVohWCNlILWZmtmIW/E2I4zn4FSCb8e7xva0JF7dCx/wdQd1Y/iiywrSuehWmww1Yn3TVGXxIQA/pLHiOeXbFpmIlZIiICIiAiIgDEGICIiAiJgmBx96d4EwVA1XGYkhUUGxZjy8rAk+Ugu83SLSr4GolJXWq4CspA0U+8Qw0Ogt36zS29ihtXaaYfPlo0yyKRxOUXqML8yRYeAnh0kbq4bB0aT0Mysz5CrMWuMpYsL8LEDw9qS10xxnrqDc6jRwZqrUqLXFE1BXVyFvkzEADTLy75VNTFFySxJJ1JJuSe8k8ZsUdpVUptSSo4puLOgJykHjp9pzWw/NT8/vJptN+jPHUKOLz4hlWyMEdvdV9OfLS+vjNzpV23RxFWkKDhxTR8zrqDmZTlB52yk/8p2N2tgYKps65CO5pFqtS4zU6mUki/7oXu4aHjKo6y4/76wkhfv8TOVVNyT3yYbubvdrWvdii0qRObkHNyub+WyteQ0nQHhcSxa3dm6A+Yls7ibk4TaGBz10brBVqKKiMytYBSAR7pGp4iVLs7n5iX10Lv8A4KoP4cQ/406Zj1nLpy8P0f4zZ5c7PrU6yPq1GuChuODB10uPS4kDpbnY58YadSgyVKzO5Yi1PVrs2ZbiwJ/ET6Pi0aY+q5W7GxRg8NToA5sgOZrWzMTdmt5n8p1oiVkiIgIiICIiAiIgDEGICIiAkQ6Sd4eyYUqptVrBkTvAt7T+gPzIksqOACSbAC5PcBxMp2rhH25jqrK+ShRAVWteyknLlW/FipPhpJWsZyr+jXZGDISrKQVYGxBHMETrYvD43FocRUWtVRRbrCCQAONvC972n43r2IcFiWols4AVla1rqwuLjkePyk+wnSHhqeBWmEPWrSFMUwvsXy5b5uFuduMjqr3dbZq4nF0aNQ5UdwGPO1ibA95tb1k66Utj4PDYan1VNKdXOMoX3mWxzZuZF7annKwU5fTh5zOJxD1Gu7M5A4sSx8BcxTXItRsjJmYK4swBIBF72I4EXtoe6atCnlFj3melZ+XM8P1M6m7GyTisVRoDgzjMe5Bq5+kGFcHFVdSAeGh//Zpky89v9DdCpdsJWeiTf2H/AGiX8D7y/MyududHG0MMSTQNVB+/RIceq+8PlNOf1twNmmXf0Jt/h8QP/mU/Omv2lMbGwFSpV6qnTZqh0CAe1fxB4eZ4T6L3D3a7Bh8jNmqO2eoRwDZQMq+AA/OT1cukliIlciIiAiIgIiICIiAiIgDEGICYMzPHFV1pozubKqlmJ5AC5PygQnpW3g6jD9QhtUrgg24rTHvH14fOVhuxvPVwDOaWVg4AZXBIOW9joRYi5+clextlDbOKxGIxDMKSMFVBo1jfKuY8LAa+JMie+mxkweKalTfMtlYXtcZhfKSOJH6iZrrjPHO2ztSpiqrVqpuzWvyAAFgoHIATqbl7t9vrmmXyKqF3a1zYFVso79ZHVnV2Dtqrg63W0SM2Uqbi6lTYlSPQH0hp1OkLdpMBUQU3LrUQkBrZlIa2thqD5d8iSi06e3dr1cXWNWs2ZtALCwAHBQOQFz85w9oVbLYcW09Of2g8KL5mLcuC+XMy3uhLY2tXFMO6lT/Oof7R85U+EoH2VUXJsABzJ4D5z6b3U2SMJhKNEcUQZz3udXPzJljGV4dYCLTMSubxXDIGLhVDHQsAMxHcTxntaIgIiICIiAiIgIiICIiAiIgDEGIGJW/S9vD1dMYWmfaqANUtyQHRfUj5Dxk/2ljUoUnq1DZUUsfTkPE8JQeIwmK2jUr4pabOA12sR7ItcKBzstpK1jOWhsbb+Iwhbs9QpmsG0VgbXsSGBF9TrNDF4l6rmpUYszG7MeJPeZ5GfkSOyZ9Ge7tDGVqvaAWWmisEuVzFmIuSNbC34zT6Rtk0cLizTw+i5EYpcnKxvdbm54WPrOPsvadXDPnoVGptYqStuB4jy0Hymni8U1Vy7sWZjcknUnvJ5wjyzWnMpHrKmbkOHlyk73O3GbaaVj1nVKgCq1r3qGxykdwHGx5ieeL6McfhQf2a1hf3qJzacvYYA/gZYls3pt9FWxe0Y5GYXSgOtbzGlMfUb/8AGX6JCuird9sLhC1VStWs2ZgRYqoFkUjkeJt/NJtK55XdIiIZIiICIiAiIgIiICIiAiIgIiIAxBiBAOl3rjh6a0wTSL3qEd4tkB8L3PoJHNlb7UcLgeppUm64BhfTIWbjUY3v6eEt2tRVlKsAQRYg8DK63j6Ny5L4Vh35H0I8Fcfr85mumNnSoyL/ADku2B0f18VhzXDIgIJpBr3e1+73QSLAzlbU2DWw7ZayFDrbMOPkRo3oZKdm9IPUYJaApHraaZFYkZQNbMRxuL8JG/8AFd1hl0PHhb9J+cNh2qOqIMzMwVR3sTYCfqsxYkmWL0O7vdZVbFuPZpXSn41D7zeg0828JS3UWZuvsZcHhqdBP3R7R/ic6s3zvOtaAJmacGLTMRAREQEREBERAREQEREBERAREQEREAYgxAREQPDFYVKqlKiK6nirAEfIyD7e6NaVS7YZurPHI3tIfAHiv4jwk/mDJpZbFBbT3LxorBTQJLsAGQDJc2Ga66L3nhLs3f2SuFw9OinBF1Pex1ZvUkmdCZESaW5WsxESskREBERAREQEREBERAREQEREBERAREQBiDED/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Calibri" pitchFamily="34" charset="0"/>
            </a:endParaRPr>
          </a:p>
        </p:txBody>
      </p:sp>
      <p:sp>
        <p:nvSpPr>
          <p:cNvPr id="5131" name="AutoShape 4" descr="data:image/jpeg;base64,/9j/4AAQSkZJRgABAQAAAQABAAD/2wCEAAkGBxQSEhUUERQWFRUVFBQWFRYXGBYYGBcXFhQXGBcUFhUYHCggGh8lHBcXIjIiJSksLi4uGB8zODMsNygtLisBCgoKDg0OGxAQGiwcHBwsLCwsLCwsLCwsLCwsKywsLCwsLCs3LCwrNywsLDcsLDcsLCwsKyw3KywrKywrKysrK//AABEIAOwA1gMBIgACEQEDEQH/xAAcAAEAAgMBAQEAAAAAAAAAAAAABgcBBAUDCAL/xABBEAACAQIDBAcGAwYGAgMBAAABAgADEQQSIQUGMUEHExRRYXGBIjJTkZLRobHBI0JSYnOyJDM0coLws8NjouEV/8QAFwEBAQEBAAAAAAAAAAAAAAAAAAECA//EAB8RAQEAAgMBAQADAAAAAAAAAAABAhEhMUESMgNRcf/aAAwDAQACEQMRAD8AunsNP4afSv2jsNP4afSv2mxEDX7DT+Gn0r9o7DT+Gn0r9psRA1+w0/hp9K/aOw0/hp9K/abEQNfsNP4afSv2jsNP4afSv2mxEDX7DT+Gn0r9o7DT+Gn0r9psRA1+w0/hp9K/aOw0/hp9K/abEQNfsNP4afSv2jsNP4afSv2mxEDX7DT+Gn0r9o7DT+Gn0r9psRA1+w0/hp9K/aOw0/hp9K/abEQNfsNP4afSv2jsNP4afSv2mxEDX7FT+Gn0r9py9t7SwmEANcIM3uqEDMe85QOHjOzU4G0+csbjsRiHq1XV6uRiHexIUAnjYWUeElaxm+147O2xga9ureiSeRCq30sAZ1ux0vhp9K/afNaY5e+3nOtszeLEUf8AJrOo7g11+k6Sbbv8f9Vf3Yqfw0+lftM9hp/DT6V+0qrZvSXiVsKq06g9Ub5jT8JYu7G3kxtHrUBWzFWU8iADx5ixGsu2LhY6HYqfw0+lftE94lZZiIgIiICIiAiIgIiICIiAiIgIiICIn5ZrcYGbzMr/AHh6SqdF8mGUVre8+ayeSkcfPh5za2R0k4WrYVQ1Fv5vaX6h+oEm2vi9po0qDo73mo0jXw2IZKYNao6M1gpuSrU2J05C1+NyJbGFxlOqA1N1cHUFSCLek+WdoH9rV/q1P7zFXBs70LSXF1xhyDR6xurI4WOvs+AJIHgJxxWIOhk/6PN08PjqVdq5fMjKqhDbKGUnORb2rkEWOnsmQneDZxw2Iq0GNzScrmGlxYENblcEH1ljba2biWdrMb6E/lLv6Iv9NV/rn/xpKG2M1mPkfzEvfodN8LVv8c/+NJn0y/KexETTizERAREQEREBERAREQEREBERARExeBmcXfNiMDiiDY9RU4f7TO1OdvDhxUwtdDc5qNQacfcPCBQuE3bxL4TtaKr07N7IN3shys4W3Ig+OnCcJMd36fjJHunv/UwdA0urWonvICSuUtq2o4g8bSGufD5cpl327eEx7Kc1Ooym3vKxB/AzQq01bW/Ekk+fMyZbu7gU8Vs/r1qsK7dZktbICpICMLX1tx5ZhIHhybEniDl8tNT56wbbeB2tXwdQthqjISADaxDC/BlYEH1nU2ZunidpU6uLFVC5qNcPcNUawJ1AyrxAH6SNYzQ+gnY3T3wq4AuFUVKb2zU2JHtDg6kcDbTut5S8+JXN2dRKVWV1KstwynQgg2IPkZe/Q6f8LV/rf+tJSD7RbE4qpWYBTVZmIHAcNB6CXb0Of6at/W/9ax6mX5T+IiVyZiIgIiICIiAiIgIiICIiAiIgYYytd8ukMoxpYIglTZ6pAIuP3UvofP5d8sHaIvSqDvpv/aZRO6+5dfGYd61Ooi2ZlVWv7TLxuR7o1A+0lbwk9SXZfSlWXSvSWp/MvsN6jUflJBV6QsJWw9Vc7UqhpVAocfvZDYB1uOPlKRxGIam5RxYqxVgeIINiPnMpi1PO0jdxxryGy63U9d1T9ULKzgXCnubmPM6SwtgbKwOJ2SSVRalNX6ypoHSoCSrFuOUjLpwI0kF6wrchrXBBN7XHce8eE5+NUBbroCbW5HnqP0hbH72fvBiMOjpQrPTSp76qdDcWvbkbaXGs8dnn2f8Al/38pIKe4lV8EuKpurMyGoKNjcoCeDXtmsCbekj2Aey+Fz+UqTt+McRm424Du5TUaWP0bbWw9KriKdcopqimEdwLHKCGpknQXuD428pEt86dFcZWGGKmlmUrl1UEoucKe4NeJfCtPZH+Z6GXt0ON+wr/ANVf7BKI2Z7/AKGXh0Lv+zxA/npn/wCpH6Re0v5WTETMrkREQEREBERAREQEREBETU2ltGnQptUrMEReJP5DvPhA24lRY/pOr9aTRRBS4BGFyR3lgdCe4Ts7M6U6TWFek1M96HOvysD+cm2vipttzEdXh6zj9ylUb5ITPn3dXfavgFYUwrq5zMr3tm/jUg3Hj3y4tt7yYXEYHEijXRm7PV9m+VvcP7rWM+cnOghrGPXaWOatVeo9s1R2drcLsSTYes0i0y5nkTKtbWBYl9dRx1nvtL3V8z+AE8Nme8fI/pNraNF8ivlOS5XNY2DEA5c3C9rG0nq+PfZ+92KoUDQp1LIb2uoLLm94Ix4X1+ZnKpH2QPOa5m3hluB6y8JKYi4azAg8ddNO/wAp4mfUWC2Dh8Tg8OmIoU6oFCkBnQEj9mvA8R6SKbc6G8LUucNUfDt3f5ifIkEfOGfpSWA94esufoVqXOIA4WpH8WEjVLojxqVlXNSameNUH3R3lDrfwHzlw7t7v0cFSFOivizH3na1szH9OAkXLKa06xmZiJXNmIiAiIgIiICIiAiIvAxK36bBbD4ci/8AnkfOm3L0lkSvOmwf4Si3diV/GlU+0lax7VVtLZ+Iw4U16ToHHslltf14A+HGaK4wc7iTrenfyji8AaLU3FdjTvoMgZWBLq1+YBFrX9qVm8kdduqKgI0IM8q1NT7wv+c6tXcer/8AzxjkqKwyGo1MAhlS9swbgSLXI5DmZwcC1xdjc3tc+EG9tHFIAxHl+I4SV7k7jjH0qtQ1+rKPkUBM+pUHM3tDTXgO4yL7R9/hyH5T32LvBiMIxbDVSma2YWVla3DMrAgzXnDN1t+32e2Hr1aVS2emxVrajlqO8EWPrJJhdv0E2bXwtUMalQs1NQvs3IQK5bkVKXkYp4t61SpUqtmdzmZjbUny/KeWN4gfy/qZLGvGkZ0MENB6ya4vc7DNs5cRhyxq9SKhbMSrsovUQrwUizDS2o15yH4NfZHrJtJH1JsH/TUP6NL+wTftNLYg/wAPR/pU/wCwTdmnGsWmYiAMQYgIiICIiAiIgIiYMDQ21telhaZqVmsOQGrMf4VHMyuK/SbW60lKadXfRDfNb/cDx9J69NWGqE4Z1F0/aUyBqc7WKgDxCn5Su9pYSvhrDE0np5lOS+gJ0153tfhe+oma644zXK4dk9JGFqWFXNRb+b2l+ocPUCczpexlOts0PSqK4XEUzdSD+645ecqOniwef/fKfsOGF45X4njmudbSwMPuLQr7MXEUmYVuqZyS16ZZMxZCLezwtpwnAfajNh+zOlNkHuMUAemeN1qLY+YN73Mj1atUpgortkfiAzBWF+a3sdR+ELY28JvZiaWGqYVHHU1AwKlQSA/vBG/dvzmlgKpyWJ0Un8Z7vu1iuz9p6luptmz3X3f48t82XxtNTZ3unz/QCWpO3ntD3vQfrNMzcx/vD/b95qSxK3dmcG9JePRrsDD4nZgXE0UqBq1U+0NdCBcNxHDlKR2Wlw1vD7frPonorp22bR8Wqn51Gk9Mvyje2+iIZWGAxFSkG40ajM1NvAsNfC5DT03F6LxQIq47JUdTdKaktTU/xMSBmPcLWEs+YtKx9UAmYiGSIiAMQYgIiICIiAiIgYvF5xt7NtdkwzVQAWuFQHgWY2F/IXPpOLs7erErh+vxWF/ZWzZ6bDNk5OaLa5fG/pJtZK8Ol6oUwtKovvJiabL5gNaQffTfqjjMCKXVMK5ZGa9sqFfeZG46gkes7nSVvVhcXgQtCqC4rUzkIKtYBrmxGo8pUFeG8Zw8Lyb0+j/FdjXFU3ViydZ1Wt8hGbRuBNrG2nzGsFJtJju90kYnCYfqFVKiqCKZfNene+gsdQL6Ay1Uew+JNTU8Bx8eHOeW0W1Xy/Uzy2f3f95T97Q4jy/UzOmvEn2N0iPQwpw70hUyoUpNmK2UgizixzAX0tbu8ZFtljQ+Y/KdzYG5b4vC1K6VArK7KlMjR8qKxu1/ZvmsNOU4WzODeY/KXhJ2xtD3h5feaZEu7oy3ZwuMwT9poJUPXMAxFnAyLoHGomNt9CtJrthK7U+5Kgzr5BhZh63ljFvKo9mcD5z6S6O6RXZ2HB5oT6MxI/OQbcroqanVLY/IyIfZpqcy1P5mP8P8vOW2iAAAaACwA0Ehllxp+oiJWCIiAiIgDEGICIiAiIgIiedaqFUsxsFBJPcALkwKu6W9rXq08ONQi527sz6AH/iD9U295d+8O2DZKNzUqU8mQqQEzaHMeBsCbAfhNbcOtTxeOxNeqAanvUlYXygsQSAeYAQeF/GcLpXWkuLXq7BuqU1QtrZszWJA55bX9JmusiGHWSvZ3RrWxGG68Millz06ZBzOORzcFvy48RIpTUk2AJJ4AC5PgBLHpdILYbBrQbD1ErpSCKXGVbKtlqFWs3C2lreMLVTYnAWvbkbEePjPEbNqlHdabMiWzsBcLe9i1uA0OvCdGtUJNzx4nzOv2ki3R3pw2EWqlcPmYgkhcwZbW6s93E8dNY3V1EP2aOMne6Gw8JjKVWnV/wA8EFWBOZaZGjKt7GzZr6cxINs8g5sosCxIHcDwF/AT9YmsyOGpsVIXRlJBGpvYj5Snjbwu2MTgHrUaVTLZ3RxYMpZCUzqDwOmh8r3tOfs8+96X/GdDZG7OIxdOpVohWCNlILWZmtmIW/E2I4zn4FSCb8e7xva0JF7dCx/wdQd1Y/iiywrSuehWmww1Yn3TVGXxIQA/pLHiOeXbFpmIlZIiICIiAiIgDEGICIiAiJgmBx96d4EwVA1XGYkhUUGxZjy8rAk+Ugu83SLSr4GolJXWq4CspA0U+8Qw0Ogt36zS29ihtXaaYfPlo0yyKRxOUXqML8yRYeAnh0kbq4bB0aT0Mysz5CrMWuMpYsL8LEDw9qS10xxnrqDc6jRwZqrUqLXFE1BXVyFvkzEADTLy75VNTFFySxJJ1JJuSe8k8ZsUdpVUptSSo4puLOgJykHjp9pzWw/NT8/vJptN+jPHUKOLz4hlWyMEdvdV9OfLS+vjNzpV23RxFWkKDhxTR8zrqDmZTlB52yk/8p2N2tgYKps65CO5pFqtS4zU6mUki/7oXu4aHjKo6y4/76wkhfv8TOVVNyT3yYbubvdrWvdii0qRObkHNyub+WyteQ0nQHhcSxa3dm6A+Yls7ibk4TaGBz10brBVqKKiMytYBSAR7pGp4iVLs7n5iX10Lv8A4KoP4cQ/406Zj1nLpy8P0f4zZ5c7PrU6yPq1GuChuODB10uPS4kDpbnY58YadSgyVKzO5Yi1PVrs2ZbiwJ/ET6Pi0aY+q5W7GxRg8NToA5sgOZrWzMTdmt5n8p1oiVkiIgIiICIiAiIgDEGICIiAkQ6Sd4eyYUqptVrBkTvAt7T+gPzIksqOACSbAC5PcBxMp2rhH25jqrK+ShRAVWteyknLlW/FipPhpJWsZyr+jXZGDISrKQVYGxBHMETrYvD43FocRUWtVRRbrCCQAONvC972n43r2IcFiWols4AVla1rqwuLjkePyk+wnSHhqeBWmEPWrSFMUwvsXy5b5uFuduMjqr3dbZq4nF0aNQ5UdwGPO1ibA95tb1k66Utj4PDYan1VNKdXOMoX3mWxzZuZF7annKwU5fTh5zOJxD1Gu7M5A4sSx8BcxTXItRsjJmYK4swBIBF72I4EXtoe6atCnlFj3melZ+XM8P1M6m7GyTisVRoDgzjMe5Bq5+kGFcHFVdSAeGh//Zpky89v9DdCpdsJWeiTf2H/AGiX8D7y/MyududHG0MMSTQNVB+/RIceq+8PlNOf1twNmmXf0Jt/h8QP/mU/Omv2lMbGwFSpV6qnTZqh0CAe1fxB4eZ4T6L3D3a7Bh8jNmqO2eoRwDZQMq+AA/OT1cukliIlciIiAiIgIiICIiAiIgDEGICYMzPHFV1pozubKqlmJ5AC5PygQnpW3g6jD9QhtUrgg24rTHvH14fOVhuxvPVwDOaWVg4AZXBIOW9joRYi5+clextlDbOKxGIxDMKSMFVBo1jfKuY8LAa+JMie+mxkweKalTfMtlYXtcZhfKSOJH6iZrrjPHO2ztSpiqrVqpuzWvyAAFgoHIATqbl7t9vrmmXyKqF3a1zYFVso79ZHVnV2Dtqrg63W0SM2Uqbi6lTYlSPQH0hp1OkLdpMBUQU3LrUQkBrZlIa2thqD5d8iSi06e3dr1cXWNWs2ZtALCwAHBQOQFz85w9oVbLYcW09Of2g8KL5mLcuC+XMy3uhLY2tXFMO6lT/Oof7R85U+EoH2VUXJsABzJ4D5z6b3U2SMJhKNEcUQZz3udXPzJljGV4dYCLTMSubxXDIGLhVDHQsAMxHcTxntaIgIiICIiAiIgIiICIiAiIgDEGIGJW/S9vD1dMYWmfaqANUtyQHRfUj5Dxk/2ljUoUnq1DZUUsfTkPE8JQeIwmK2jUr4pabOA12sR7ItcKBzstpK1jOWhsbb+Iwhbs9QpmsG0VgbXsSGBF9TrNDF4l6rmpUYszG7MeJPeZ5GfkSOyZ9Ge7tDGVqvaAWWmisEuVzFmIuSNbC34zT6Rtk0cLizTw+i5EYpcnKxvdbm54WPrOPsvadXDPnoVGptYqStuB4jy0Hymni8U1Vy7sWZjcknUnvJ5wjyzWnMpHrKmbkOHlyk73O3GbaaVj1nVKgCq1r3qGxykdwHGx5ieeL6McfhQf2a1hf3qJzacvYYA/gZYls3pt9FWxe0Y5GYXSgOtbzGlMfUb/8AGX6JCuird9sLhC1VStWs2ZgRYqoFkUjkeJt/NJtK55XdIiIZIiICIiAiIgIiICIiAiIgIiIAxBiBAOl3rjh6a0wTSL3qEd4tkB8L3PoJHNlb7UcLgeppUm64BhfTIWbjUY3v6eEt2tRVlKsAQRYg8DK63j6Ny5L4Vh35H0I8Fcfr85mumNnSoyL/ADku2B0f18VhzXDIgIJpBr3e1+73QSLAzlbU2DWw7ZayFDrbMOPkRo3oZKdm9IPUYJaApHraaZFYkZQNbMRxuL8JG/8AFd1hl0PHhb9J+cNh2qOqIMzMwVR3sTYCfqsxYkmWL0O7vdZVbFuPZpXSn41D7zeg0828JS3UWZuvsZcHhqdBP3R7R/ic6s3zvOtaAJmacGLTMRAREQEREBERAREQEREBERAREQEREAYgxAREQPDFYVKqlKiK6nirAEfIyD7e6NaVS7YZurPHI3tIfAHiv4jwk/mDJpZbFBbT3LxorBTQJLsAGQDJc2Ga66L3nhLs3f2SuFw9OinBF1Pex1ZvUkmdCZESaW5WsxESskREBERAREQEREBERAREQEREBERAREQBiDED/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Calibri" pitchFamily="34" charset="0"/>
            </a:endParaRPr>
          </a:p>
        </p:txBody>
      </p:sp>
      <p:pic>
        <p:nvPicPr>
          <p:cNvPr id="3079" name="Picture 7" descr="http://2.bp.blogspot.com/_kerdDztYpts/TTHGKuLg3JI/AAAAAAAAARA/Axum-bLT4Wc/s1600/lighting%2Btipi%2Bfire.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r="22993"/>
          <a:stretch>
            <a:fillRect/>
          </a:stretch>
        </p:blipFill>
        <p:spPr bwMode="auto">
          <a:xfrm>
            <a:off x="4932363" y="4651375"/>
            <a:ext cx="1755775" cy="170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4" name="Straight Arrow Connector 23"/>
          <p:cNvCxnSpPr/>
          <p:nvPr/>
        </p:nvCxnSpPr>
        <p:spPr>
          <a:xfrm>
            <a:off x="4716463" y="3033713"/>
            <a:ext cx="863600" cy="1720850"/>
          </a:xfrm>
          <a:prstGeom prst="straightConnector1">
            <a:avLst/>
          </a:prstGeom>
          <a:ln w="762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5134" name="AutoShape 2" descr="data:image/jpeg;base64,/9j/4AAQSkZJRgABAQAAAQABAAD/2wCEAAkGBhQSEBQUDxAUFRQVGR0VFRcUFxUVGBYYFhUWHxYWGBcXHCYeFxkjGxgXIC8gIycuLC0sFh4xNTAqNScrLTUBCQoKBQUFDQUFDSkYEhgpKSkpKSkpKSkpKSkpKSkpKSkpKSkpKSkpKSkpKSkpKSkpKSkpKSkpKSkpKSkpKSkpKf/AABEIAJMBWAMBIgACEQEDEQH/xAAcAAACAgMBAQAAAAAAAAAAAAAABwYIAwQFAQL/xABREAABAgMDBQoICggFBAMAAAABAgMABBEFEiEGBxMxQQgXIjI1UWFxs9EUFlNVc3SSohUjQlJygZOxstI2VGKCkaG00zM0Q4PBGCTD8USE4v/EABQBAQAAAAAAAAAAAAAAAAAAAAD/xAAUEQEAAAAAAAAAAAAAAAAAAAAA/9oADAMBAAIRAxEAPwDoZ4cgrRnp5t2QTVtLCUK+OS3ww66TgVDYpOMKLJ7J2fnX3GJVSlONAqWC6EgBKgk4qUAcSIt8YQOYnlqe9G5/UtwHuXdlzMlk1JszJUh9M0b1F3jRSZlSeEk44EbYdeTR/wCylq+Rb7NMLrdHcmMesp7F+IHJsW1bTYVKlbcq0lLSEh0stnRpSBtBcXhUqpQHDDAQFk4IRObPLuelLSFm2spar6ridMq+ttwiqKLJN9C8AMSMUkGlatPLzLNuzJNT7gvKrcaRWmkWdQrsAAJJ5hz0gJHBFbZWz7ftkGZS64lomqPjdA1gdTaEnGh+VTZrJjqZLZxLQsicTKW5pFMrpwnTfW2FGgcQ4CdI2NoqaUNMRQg/oI8SqoqI9gKyZbWZNTmUE3LyalFZWSlOkuCiWkk4kgDCPhzNtbsqC62h8FO1iYCl/UlC7x6gDqiV2J+mj/W5/TiHnAJXNVnjdW+mStU1Wo6Np1Quqv1oGnRTjE4BWuuBrWsOqEfuhclEo0NoMi64Vhp4pqCo3SWnMNRFwpr9HmhiWfly2mxWrQmjhoUrXQYqcwSUpHOpzAdfNASyCK3G0baygccVLFbcuk0uocLLKdoSVVGlXSldZxGCQRGeQywtawZpDdqaV1hetLi9KFJBxUy6SaKHzSdoqBUGAsVBEXy0tw/A0xMyjpFWNK04nA0UAUqHNgYSdmWzbNtMolpVxy6wk6d0uaPSKWtwp0ixQkXaJCBXi1PQFlIIrpk/nEn7EfelbTDjoDZLaXFld1d0looXU1aUcCAcK1wIIOt4vZQT7fh4cfIILjYD2jUUna00lQugjUBSopStRAWUhWWlklPKymbm0Nq8EFy8rSICcGSk/F373G/Zj7zJZxHJ5pyWnFXphgBQWcFON6uFzqSqgJ23k7ak6FqZUTScq2pVMy4Jc3KtA8A1YJOHXjAN+CErnhy7mrPtaW0Dy9EGkOrZCrqHCHnahWB1hIB6BEZGS+UM+kTmkeqrhtjThlVFai22FANgjUMK9NYCyEEKTMtnEfmHHJG0CpT7QKkLXgshKqLbXXWpJOvXStdUSDOtnIFly4S1dVNO10STiEJGtxQ5hqA2noBgJ3BFbZbJDKGcQJvSv1Vw278xolkK2oReAbB5uDh0RLM1mdCYE18HWxf01brbjourC6f4Tlddfkq11IGNRQHNHhj2PDAVEybyenrQdcRJKUtTfCUC7coCqg4yhXGJfYOaa2G5phbqDcQ6hS/+4QeClaSrC/jgDhG9udFgTk5UgfFp1+kh+B5Pzh/EQEazl5TLkLMffZIDoAQ3WhopxQSFUOugJVT9mIBmSyVnNObTnHQtD7K0pvrUp1V5xBCiCKBJuHbXEYRh3QlnzqrriCfAENo0gvoA0xdcANwm8TRSBUD7o0831lW2ZJwtuL0K5QiSGmaACy40UUF6qOAHMTAamWr89bdsPyEo5dZlypNxSyhsaIhK3HLtbxK1UGBwIw1mHzZMoWpdptRBLbaEEjUSlABIrswiruTtnWsq0ppEktYnU3/CCHW0k0dSHKrUbquHd1GHfl5nAVZNnM3wFzjiAlCVYi+lCdI4sjWlJOw4kjZUgJ9BFbpbJjKG0UiaLrwCuG3ff0NQQaFtsEBAI1GgBrEizeZzpuWnRZ1t37xUG0OO/wCIhZ4oWr/UQokALqdYNSNQO+COFlplc1ZsouYexpwW0AgFxZ4qATq1Ek7ACcaUhFMM27bt59txxLNTdAcLDOCuKhIPxlD8o1OGJrAWSjkZXqpZ82QaHwd2lMP9JcJTJvL20bGnUSttFxTC9ZdOlUhKsA624CSpAIxTU6jQAxNs88paLjCFWatQYS08Zq64hAUi6gioUarF0Oav+YDT3Oj6lSEwVqKjp/lEn/Sb54IhmYqTtBUwhcupQkUunwgBaACrRYVQTeVrRqEEBYswgcxPLU96Nz+pbh/GEDmJ5anvRuf1LcBJ90dyYx6ynsX4nOQdnhmzJNtIAow2TTVeUgKWfrUpR+uINujuTGPWU9i/DEyZ/wAlLehb7NMAns+7QZtWzpkYGgrd43xLyVA81eHh1Rqboe0gqflGHCdE23pFBNL3xjpCqA0BN1sUx/hG7ujf8xZ/U5+NmPjdBWdopySnC2HG6aNaVDgqLTl8IV0KSpQ6kmA7Mrug7OabS23KTaUISEJSEMgJSkUSB8bqAEQ7OrnNkbVlkJZYmEPtLvIW4hoC6RRaCUuEgHgnVrQIb1k5G2RMsNvsSEqttxIUlQaRqOw4YEHAjWCCIjGcN6xrKDYXZUs864cG0pbSQgA1WSUmgrQDnx5jAS3NdPl6x5JateiCOvREoB+sIrEpjm5Ny6ESjIblhLJKAvQppRsr4Sk4ACoKjWm2sdKARlifpo/1uf04h5wjLE/TR/rc/pxDvmJlKElTi0oSMSpRCQB0k4CAXufxYFjLrrLrYGNMbxP14A4d0KzK2fUjJuyJelA4p549IbdXd1c4er/COvnayyFrTcvZ9mnSpDnHB4LjquCLp2oQCrhdKiMBU9XPlkjobKkS1VSZOjBP7K0IF87MVNp+tcA1MjrFRKSEuw2BRDaakfKURVausqJP1xws8diJmbHmLyaqZTp0H5pbxUde1F8fX1R1MgMpUT1nsPIUCq4EOgfIcQAFpI2Y4iuwpO2ODntylRLWU63fAdmRoW01xIJGkVStboRUV51JG2Ah+SVoqdyPnEr/ANEOtJ+jwFj+bhH1RKcwUiEWOlQ1uuuLV1ghA/kgfxiO5O2MqXyPmSsEF9Dj9D81d0IPUUoSr96JVmM5EY+m72y4CEbpGzhp5FwUvOJcaJ6EKbKa9FXFfxh4SsulttKEABKEhKQNQCRQAdFBCa3RvHs36T33y0OqARuR/wAVlhNobFEr01f3glw0/eEFs/pqz/t/0xgyd/TOY63eyEFs/pqz/t/0xgNfPVIh7KCz2l8VxDLaupc06k/yMPoCmqEbnY/Say//AK/9Y5DzgEW6gM5bJ0YoFmqhqFXJM3tXTwuuNe2pQWhlill8XmmikXTQi6yxpLpB1pU5Wo5lGNm1P02a/c/pDGrlbM/BmVjc07UMulKyrGgQtrROE891QKqc1IB+wit0PZwZmJOcZqh03klSRThNFCmlV+cLx17Ejmh5NuhSQpJBBFQQagg6iDtEIfPvaYnZ+UkJWi3UEhVMaOPlASgnYQEgnmvQDys2b0rLbgFNIhK6c15INP5xsGMUnLBttCE8VCQkdSQAP5CMpgKh5I5CTFpvOolS2C2LytIopFCqmFEmJxYeYW0GZph1a5a626haqOLJohaSafF66CNjc5f52c9GntIflYCA59ORH/ptdqmOtmx5GkvQp/5jk59ORH/ptdqmOtmx5GkvQp/5gF7my/Sm1f8Af/q2ojudu2mlZRIE4la5eWDSVoQASpN0OqTRRA4RXQ46okWbL9KbV/3/AOrajl51pNqUyil5qbZDks+EKcCk3kkIGjcFPlFKbiqdIgJQN0ZID/4037DP92F1nZy+k7U0Dkqy+281VKlOJbAUg4gVQtRqlVSMPlqh6S+QFlOIStuQlFIUApKktoKVAioII1gjbEJy4tCyLPmWpZFjy8y+5rQ2ltJQVEBsGqTwlVwHNQ7RARnPFark6bIZxBfYbeI2FyZuJG3Eih9ow+7Ns9DDKGWUhLbaQhCRsCRQf+4SOfuxTLqs+ZYbCENJDASmt1stm+0kUpQUv01cSHNYFutTks3MS6gpDiQoYiqTtQqmpSTgRziA5uWuQUtajbaJq+NGoqQpspSoVFFJqpKhdOFRT5IgtmzRL2O+whSlJalHG0lZBUUoYUE1IABNANkc3ORnNaslDdWw884cGgu4QgVq4TdVQVoBhjjzGOhas8t6xnnXWtEtyUcWW7165eYUbpVQVIrjhAQjc38nzPrH/ibgg3N/J8z6x/4m4IBuQqc1+bibkLSmZiZDejdQtKbi7xqp5ChUUwwBiQ78tk/r6fs3/wC3Bvy2T+vp+zf/ALcBhzwZHP2lJNMygRfS8HDfVdF0Nup10ONVCJdYsqpqWZbXS8htCFUxFUoANDtxERfflsn9fT9m/wD24N+Wyf19P2b/APbgOPngzfzVpOyipQNkM3799d3jKbIpga8UxNcq8l2rQlHJaYHBXilQpeQscVaekfzBI1GOFvy2T+vp+zf/ALcG/LZP6+n7N/8AtwCp3tLes9akWe64ponBTDyUJVjgVNrULqqUrgaY4kR3shMzMyubE5ba7ykqCw2pemW4tOourqRdBA4NTWlDQa5xvy2T+vp+zf8A7cSOwMo5eda0sm6HG7xReAUnhClRRQB2iA6UEYZycQ02tx1QShCSpajqSlIqSegCI3vpWX5xY9o90AsMvczU/N2lMTDAZ0bi7ybzlDS6kYimGqOGzufbTUQFGXSOcuEgfUlBMOvfSsvzix7R7oN9Ky/OLHtHugOZm3zTM2XV1S9NMqF0uUolAOtLadlcKqOJpsBIiZWrZbcyw4y+gKbcSUrSdoPTsI1g7CBHA30rL84se0e6DfSsvzix7R7oBST2aS17OfWbIeWttWpTTqWl3dgcQpQBIx1V58K0jbybzMT05NB+3XVXUkVStwOuuAHBF5KiG29e2uwAVqGhvpWX5xY9o90G+lZfnFj2j3QG5llYipizZiWlwkKcaLbYPBSNVBgMBQRpZscnHZGzWpeZu6RKlk3DeHCcURjTmMSGzLUamGkuy7iXG11urTiDQkGn1gj6o9tK0m5dpTr7iW20YqUrAAEgY/WRAL/PBkHM2kqTMoGzoFOFd9d3jlm7TA14ioZERbfSsvzix7R7oN9Ky/OLHtHugI3ZGb6abyjen1hvwdd+lF1VwmwBwac454LRzfTS8pG7QSG/B03a8Ph8Fm6eDTn6Ykm+lZfnFj2j3Qb6Vl+cWPaPdARvLzN9NTdtSU2wG9Cxob95dFfFzC1qommPBIhnRFd9Ky/OLHtHug30rL84se0e6Ajc7m+mlZSItABvwdN2vD4eDFw8GnzumJFnFzfNWrLhC1XHm6llylbpNLyVDalVBXbgDspH1vpWX5xY9o90SORnkPNodZWFtrAUhSdSgdREBXpnITKOVToJZb2iFQnQzSAgA1xTeWlSBt1DXzxOc1WaFUi4ZufUlcya3EpJUGr1byio8ZZBpzDHE1wYVt5QS8mgLm30NIUq6FLNAVUJp10B/hHG30rL84se0e6AlUERXfSsvzix7R7oN9Ky/OLHtHugEkvMDadSaMYnyv8A+Y3bCzG2k1NMOLDF1t1C1UdqaJWkmgu44CHBvpWX5xY9o90G+lZfnFj2j3QHmc7Jt2es1yXlrukUpBF83RRLiScacwjfyKshcrZ0sw9TSNNhCrpqKjmO2NHfSsvzix7R7o9GdGy/ODHtHugI/kXkFMytuT048G9DMaXR3V1Vw30LTVNMOCkxJMvsh2rUlSy6bi0m804BUtq6sKpIwIrjhtAMSWOfbVvsSjYcm3kNIKrgUs0BUQSB10ST9UAgmcgMopKrMot3RVw0EwkN41qQFqSUddBsiX5sszrsvMidtRYW+CVIbvaSiz/qOLPGXiaAVxoa11TTfSsvzix7R7oN9Ky/OLHtHugOrlNk2zPyrktMglCxrGCkqBqlaTsIP1bDUEiEUrNhblnOLTZrq1tKPGl3kthWNElba1CiqddMcaQ4N9Ky/OLHtHug30rL84se0e6AXGReZibem0zduLKrpCtGtzTLcKdQcVUgIGGFTXVgIcOUMkp6UmGm6X3GnG01NBeW2oCp2CpEcXfSsvzix7R7oN9Ky/OLHtHugOXmdyLmLNlXmpsIvLdvpuKvClxAxNBjUGCOpvpWX5xY9o90EBUaCCCAIIIIAggggCLLbnvkg+nc/C3FaYstue+SD6dz8LcBLc4XJM96s72aop6YuFnC5JnvVnezVFPTAeQQQQBBBDNzSZp0Wmhx+acWhlCtGlLd0KWsAFVVKBupAKdmN44ikAsoIaWdrNG3ZrSJiTccU0VaNaXClSkKUCUkKSBVJoRQioNMTXBWwFrczHIcn1Odu7GXO9yJOfQT2qIxZmOQ5Pqc7d2Mud/kSc+gntUQFTo8gggCCCCA9AJwEdybyFn2mNO7Ivpa1lRQrAYYqGtIx1kARv5qlNC2JMzFLmkwrq0l1Whr/uXP5RbN5SQkldLoBvXqUpTGtdlICkIi3ubXkiR9Aj8MVLtMt6d3QV0V9WjrruXjcr03aRbTNryRI+gR+GAhe6P5Ol/WB2LsV1ixW6P5Ol/WB2LsI7I7Q/CEr4VTQ6ZGkvUu3b4rerhd5+isB8+KM7oPCPApjQ0vaTRLu3aVvVpxafK1dMciLw7IptlhofhCa8FpodMvR3aXbt80u0+TzdFIDjx1rDyVm5yvgks66E8YoSbow1FRwB6K1jkxbHNCWfgaV8HpS58ZSldLU6W903q69l2AqrOyTjK1NvNrbWnBSVpKVA9IOIj4l+OnrH3w5N0opnTyYTTT3F36a9HeTo6/vaWn70JuX46esffAXeEKrdHcls+tI7CYhqiFVujuS2fWkdhMQFco7CMkZ0sacSUwWaXtIGl3btK3q04v7Wrpj4yW0Ph0t4VTQaZvS3uLcvpvXv2aVr0Vi5iaUw/lAUegju5c6H4Sm/BKaHTLuXaXaXsbtMLta06KRwoDq2HktNThIk5Z127xihJKR0FRwB6KxpT0g4y4W321trTgpK0lKh1g4xaTMyWfgaW8HpqVpaUrpbxv3qbdVK/Juwvd0qpvSyQFNNdcKqUroypFyu2l4OU/egErBBBAEEEEBKM22TCLQtJmXeVRs3lroaFSUJKikdJpSuwEnZFiLYzR2a9LFlMo0yaEIcbTRaTsUVa10OxRNYq7YdtOykw3MS6rrjZvJOzVQgjakgkEcxMMy2N0RNOy5bZlm2XFJKVOpWpRFdraSBcPMSVUgFS+1dUpJIN0kVGINDs6IxwQQBFltz3yQfTufhbitMWW3PfJB9O5+FuAlucLkme9Wd7NUU9MXCzhckz3qzvZqinpgPIIZOavNH8KIW/MPKbYQrRgIAvrUEgqoVYJAvJxoa4jZHudXNGLMQl+XdU4wpejIWBfbUQSmqk0CgaKxoKYa6wC1hoZo87Ldmocl5tDimVqvoU2AotqIAXVJIqkgJOBwIOBrCvggGrnbzut2iyiWkkuJaCr7inAElZTW6kJBPBxvY41AwFMVVBBAWtzMchyfU527sZc7/Ik59BPaojFmY5Dk+pzt3Yy53+RJz6Ce1RAVNggh6ZNbnVtcqlc7MupecSFBLQQEtFQBuqvAlZG2lNvXAJ/JiwVTs4zLIN0urCb1K3RrUqm2iQTToiwr2YCzSxo0h5LlP8AG0hKq01lPEIrsCR9UJO3rGfsK1EhKwpbJS80ulEuJOolNcAaKSRXYcdsM53dJs6CqJJzT04pWnRA013xwiK7LorziASNsWWuWmHWHOOytTaqVoShRFR0GlR0GN2ayznXGdC7OzC2qUKFOrKSOY1PCHQY5s/PLedcddVeW4orWedSiSo/xMa8B6It7m15IkfQI/DFQhFvc2vJEj6BH4YCF7o/k6X9YHYuxXWLFbo/k6X9YHYuwgLJsxcw+0w0KrdWltNdVVEAVOwY4mA3fHGd0Hg/hsxoaXdHpF3btKXaV4v7Orojjw/v+m1jwenhrvhFOPdRoq82j41Om/3QjLVs1cu+6w6KLaWptVNVUEg0O0YYGA1I6djZTTUpXwSZdZvcYNrUkKpqqBgT1xzIbGa7Mui0JbwqcdcQ0olLSGroUq6aFZUoGgvBQpSuFawCtnJ1bq1OPOLcWrFS1qKlKPOVHEx8y/HT1j74nedXNh8FLbWy6pyXdqElYF9C0gVSopACqjEEAaiKYVMEl+OnrH3wF3hCq3R3JbPrSOwmIaohVbo7ktn1pHYTEBXKOwjLGdDHg4nZgM0u6PSLu3fm0rgn9nVGhZtnrfebZaFVurS2gHAXlqAFTsFTrh6I3NrHg9FTrvhFOOEo0QPNo+MR03+6AWObfN25az60JcDTTQCnV0vEXiQlKU1FVGiugXT0AyzOHmM8BlVTMpMKcQ2AXUOABVKgFaVJwIBNbpGAriY0s3GVwsK0JqXnkm4ohtxTYvFK2lKurANLyCFK1Y0II5oledHPPKPSLktZ61OrfSEqXdUhCEE8McMAlRHBoBThHHCkAmLHykmZQkyky6ze42jWpIVTVeAwNK7Y1J2ececU4+4txxXGWtRUo9alYmGfmszNItGXM1OOuIaKiltLV0KXdNFKKlAgJrUUpU0OrbzM62az4KLbjDqnJd0lIv0voWBW6opACgRUggDURTaQXkEEEAQQRKcmc2k9aDJek2UrbCigkuNo4QAJFFEHUoQEWghgbxVrfqyPtmfzQbxVrfqyPtmfzQC/ghgbxVrfqyPtmfzREMoLAekphcvNJCXUUKgFBQF5IUMUkg4EQHOiy2575IPp3PwtxWmLLbnvkg+nc/C3AS3OFyTPerO9mqKemLhZwuSZ71Z3s1RT0wDXzPZ2GbPZXKzqVhtSy4hxAvXSpICkqSMbvBBBAJqTH1nizsM2gymVkgsthYcW4oXL5SCEpQk43eFUlQBqBhC9yXyXdn39DLlsLulfxiriaJIrjz4iJbvFT/z5T7cflgF1BDF3ip/58p9uPywbxU/8+U+3H5YBdQRK8q82s1Z7KXphTBSpYbGjcCzeKVEYU1USceqIpAWtzMchyfU527sZc7/Ik59BPaojFmY5Dk+pzt3Yy53+RJz6Ce1RAVOixWTWf+SVKp8N0jb6EALAQVhxQABKCnVXXRVKc51xXSO3kpki9aDqmpYthSUXzpF3BQKSMDTXVQwgN3OPln8JzypgIKEBIbbSqhUEJqeFTCpUpRw1VpjSsReGLvFT/wA+U+3H5YN4qf8Anyn24/LALqCGLvFT/wA+U+3H5Y4OVubyZs5CFzKmSFqKU6JwLNQK4igoICMiLe5teSJH0CPwxUIRb3NryRI+gR+GAhe6P5Ol/WB2LsISwbXVKzTMw2AVMrS4AdSrpBunoIw+uH3uj+Tpf1gdi7FdYCyv/UFZ3g+ko/paf4NzhV+nW5TprXo2RXm3bXVNTT0w4AFPOKcIGoXlE3R0DV9UdbJLICYtFLipZTIDZAVpXLmKgSKYGuqJBvFT/wA+U+3H5YBdQ5c0+eOXkpQSk8laQ2pRbcQm+LqiVFKgDeBvFVCARjspjH94qf8Anyn24/LBvFT/AM+U+3H5YDJnfznt2oWmpVC0stErJcokrWRQG6CaACtK48I6oXUvx09Y++OtlXkm9Z7yWZktlSkBwaNd8XSpQFTTXVJw6o5Mvx09Y++Au8IVW6O5LZ9aR2ExDVEKrdHcls+tI7CYgK/2LaipaZZfbAKmXEuJB1EoUDQ02GlIsQjdBWcZfSEPh2n+DcqqvQutynSSD0bIrVEkyRyDmLRDhllNDRXQrSuXOPepTA14pgOZlFbSpybemHBRTyyugxCQTgkHbQUH1RzoYu8VP/PlPtx+WDeKn/nyn24/LAd3NJnhYkpXwSeDgShSlNOITfACzeKVJrUcIkggHjbNccnO/nSbtMNMyiVhltRWpTgCStdKCiQTQAFWvHhbIwbxU/8APlPtx+WIrlXki9Z7qWpktlSkXxo13xS8oYmmuqTAcSCCCAI+gsjUTHzBAfWkPOf4waQ85/jHzBAfWkPOf4x4THkEARZbc98kH07n4W4rTFltz3yQfTufhbgJbnC5JnvVnezVFPTFws4XJM96s72aop6YDyPax5BAe1grHkTTNZm++FZpSHFqQy0m+6pFLxqaJQmoIBOJqQcEmAhkeQ88v8xEuxJOzEi46FsoLikOKStK0IFVmoSClQTU8xpSghGQFrczHIcn1Odu7GXO/wAiTn0E9qiMWZjkOT6nO3djLnf5EnPoJ7VEBU2CCCA9rBWPIID2sdNnJebW1pkScwpqldIlpwooNZvBNKdMY8ng0ZuX8J/wdKjS+jvi/Xou1i6KQKYatlP+ICj4i3ubXkiR9Aj8MVqznIZFrzglqaPS7KUv3U6WlMKaS/Flc2vJEj6BH4YCF7o/k6X9YHYuxXWLFbo/k6X9YHYuxXdulRerSuNNdNtOmAkVlZubQmWdNLyTq2yKhVEi8OdAUQVjpSDEfeaUhRStJSpJKVJUKEEGhBBxBB2RdKxphpcu0qWu6FSElq7gLl0XQBsoKCmykVhz0TLK7ZmDL0oLqXCKULqUALpTmoAekKgIRWNuzbJemFXJZhx1WspaQpZA5yEg0HTGnFj9zuln4Mc0dNKXlabVXip0Y57t3V0lUBXq0bMdYXcmGXGl67riFINOeigMIwy/HT1j74sDukA14FLXqabTHRc9y4dL+7XRV6bsV+l+OnrH3wF3hCq3R3JbPrSOwmIaohVbo7ktn1pHYTEBXKJHZGbu0JpnTS8k6tvYrgpvdKQogrH0axHU68dUXSyfmGXJRhUrTQFtOipqCLouppsoMKbKUgKYPsqQpSHElKkkpUlQKVJI1gg4gjmj4rE8z3zLK7ZeMvSoShLpFCC6lNFUpzC6k9KTECgNuzrKemF3JZlx1eu62hSzTnokHCPm0LNdYXcmGltLHyXEqQrrooAxYHc5hn4OeuU02mOl1VpcTo/3aXqdN+PN0aGfg9i/TTab4rVW7cVpP3eJXpuwFdoIIIAggggOzklko9aM0mXlgLxBUpSq3UJTrUogE01DrIG2J7lXmAflZVb7Myl/RpvuI0ZbVdAJUUcJV6gxphgDTHA8HNDlm1ZtoX5nBl1BaWsC8UVUlQVQCpFUgEDYa0NBDpyyzvSDMm4WJlt91aCltDfDxWCAV4USBrIOOFKQFXoIIIAiy2575IPp3PwtxWmLLbnvkg+nc/C3AS3OFyTPerO9mqKemLhZwuSZ71Z3s1RT0wHkES7IPNnM2qVlkobabIC3XK0qcbqQBVSqY01CoqRUR7l5mymbKKC8UONLJSh1utKjG6oEVSqmNMQaGhNDARCJjmxy/NlTRcUguMuJuOpSaKoDULTXAqGOB1gkVGuIdBAO7OBn3ZmJJyXkGnbzySha3QlAQhWCgAFG8oio2AV2wkYIIC1uZjkOT6nO3djLnf5EnPoJ7VEYszHIcn1Odu7GXO/yJOfQT2qICpsEEdqyci52ZbLstJvOtj5SEEgkawk/KI5hWA0LJs5Uw+0y3S86tLaa6qrUEivRUxZCXzB2YJfRrQ6pylC9pFJXWnGCQdGOgFJ1CtYrYw84w6lSaodaWFCoxStCqioO0EajzQ72N0mjwcaSRUZilCErAaJprqeEBX5ND1mATuVNgqkpx+WWq8WllN6lLw1pVTZVJBp0xtS+X0+2xoETz6WqUCQs4ClLoVxgmmwGkc22bWcmph194guOqK1UFBUnUBsA1DqjSgPRFvc2vJEj6BH4YqEIt7m15IkfQI/DAQvdH8nS/rA7F2K6xYrdH8nS/rA7F2K6wG/J2/MNILbMy82hWtCHFoSetKSAY0Ik1h5t7QnGS9LSa1N7FEoQF4/IvkX9uquoxH5ySWy4pt5tTa0mikLBSpJ5iDiIDDHRsTKKYk1lcpMOMqOBKFUvAagoalDrjnR2cnMkJufWUyUut27xlCiUJrqvLUQkHorU0gNW2Ldfm3NJNvuOr1ArUTQcwGpI6BhGpL8dPWPvjoW/kzMyTmjnGFtKOq8OCqlKlKhVKxiNRMc+X46esffAXeEKrdHcls+tI7CYhqiFVujuS2fWkdhMQFco35K3phlBQxMvNoVxktuLQk9aUkAxoRJbBzc2hOtF2VlFrbGpRKEBWNDcKyL+3VXUYDQyVsPwydYlr13SuBBVhgmvCIrrISDQc8WZdzO2WpjReBpGFA4kqDoNONpK1J20OHRFXqPycyCUrZfZWFAKBSpC0kFJIP1GGu7uk3yxdTItB+lNJpFFFaYkNXa69l/+MAunpqZsqefblplba2nFNKU2q6FhCyBUaiDStDHOtm3n5tzSTb7jq9QK1E0HMkakjoGEbti5NTlpPL8GZcfcJK3F4AAqJJK3FEJBJqcTjjGDKDJaZkXNHOMLaUeLWhSqmspWmqVaxqMByoIIIAggggCCCCAIIIIAiy2575IPp3PwtxWmLLbnvkg+nc/C3AS3OFyTPerO9mqKemLhZwuSZ71Z3s1RT0wDwzDZfSrEsuUmnkMr0hcbU4QhCwtKQReOAUCnaRUKFNRj6z8ZfSr0siUlXkPLLgcWpshaEBAVQXxgVEq2E0ANdYhGQQBBBBAEEEEBa3MxyHJ9Tnbuxlzv8iTn0E9qiMWZjkOT6nO3djLnf5EnPoJ7VEBU6LnZMuMqk5cylNBo0aOlKXbooMNo1HprFMI6dm5Tzcugolpt9pBxKW3VoSSdZok0r0wEvz7OMm2HNBSoQgPUpTSgGurbduA9IML2PVKqanEx5AEEEEB6It7m15IkfQI/DFQhFvc2vJEj6BH4YCF7o/k6X9YHYuxXaLE7o/k6X9YHYuxXWAuXkhPsvSMuuVKS1okBISa3bqQLh5imlCOiK95+p9l21joClRQ0hDpTiC4Cs0JGBISUA81KbKRAZW0nWgoNPOICxRYQtSQocygDwh1xrQBFk9z7PsqsstNlIdQ4suprwjeIuLprpdupr+wYrZGaVm1tLC2lqQsalIUUqHURiIB+7o+eZ8Dl2lUL5dvoGF5KAhQWT0ElAptI/ZhAS/HT1j74H31LUVLUVKOJUokknnJOJgl+OnrH3wF3hCq3R3JbPrSOwmIaohVbo7ktn1pHYTEBXKLi5Cz7L1nSqpUpLYaQkBJrdKUAKQf2gQQYp1GzKWk60FBl5xsLFFBC1JvDmVdOI64BhZ/59ly1QGClSm2UodKfnhSzdJ2qCSmv8NlIWkEEBY7c8T7Js5bSCkPIdUp1NeEQoJuLp82gu9aTGtujpxoSLDRI0xevoHyghLawtXVVSR/6iv8ALTS21BbS1IUNSkEpUOojEQTEypxRU4tS1HEqUSok9JOJgMUEEEBNPF5jyfvL74PF5jyfvL74IIA8XmPJ+8vvg8XmPJ+8vvgggDxeY8n7y++DxeY8n7y++CCAPF5jyfvL74eeZiUS3ZpS2KDTLNKk43Uc8EEBI8s2gqzptKhUFhwHqKDFaTk8x5P3l98EEAeLzHk/eX3weLzHk/eX3wQQB4vMeT95ffB4vMeT95ffBBAHi8x5P3l98Hi8x5P3l98EEBYXNfLpRZMslAokBdBUnW84dsZM5LCV2VMpWKgpFRiP9RHNBBAV28XmPJ+8vvg8XmPJ+8vvgggDxeY8n7y++DxeY8n7y++CCAPF5jyfvL74PF5jyfvL74IIA8XmPJ+8vviyWQrQTZsolIoA0kAfV0wQQEXz3ySHZJkOJqA8DrIx0bnMYSvi8x5P3l98EEAeLzHk/eX3weLzHk/eX3wQQB4vMeT95ffB4vMeT95ffBBAHi8x5P3l98fTOT7F4fF7R8pfP1wQQFrBC+z3SaHbPaS4moEwk6yMdE9zHpgggEl4vMeT95ffB4vMeT95ffBBAHi8x5P3l98Hi8x5P3l98EEAeLzHk/eX3weLzHk/eX3wQQB4vMeT95ffBBBAf//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Calibri" pitchFamily="34" charset="0"/>
            </a:endParaRPr>
          </a:p>
        </p:txBody>
      </p:sp>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l="39677" t="31438" r="39012"/>
          <a:stretch>
            <a:fillRect/>
          </a:stretch>
        </p:blipFill>
        <p:spPr bwMode="auto">
          <a:xfrm>
            <a:off x="2854325" y="2428875"/>
            <a:ext cx="698500"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https://encrypted-tbn1.gstatic.com/images?q=tbn:ANd9GcSQHCtwF4Y0atZhL3oMN3nnz26tJfbjs-oUl2Djq4kIEg_rEoDYGWNUNJ0l"/>
          <p:cNvPicPr>
            <a:picLocks noChangeAspect="1" noChangeArrowheads="1"/>
          </p:cNvPicPr>
          <p:nvPr/>
        </p:nvPicPr>
        <p:blipFill>
          <a:blip r:embed="rId17" cstate="print">
            <a:extLst>
              <a:ext uri="{28A0092B-C50C-407E-A947-70E740481C1C}">
                <a14:useLocalDpi xmlns:a14="http://schemas.microsoft.com/office/drawing/2010/main" xmlns="" val="0"/>
              </a:ext>
            </a:extLst>
          </a:blip>
          <a:srcRect t="15498" b="16142"/>
          <a:stretch>
            <a:fillRect/>
          </a:stretch>
        </p:blipFill>
        <p:spPr bwMode="auto">
          <a:xfrm rot="-729820">
            <a:off x="2455863" y="1920875"/>
            <a:ext cx="14192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8" name="Straight Arrow Connector 17"/>
          <p:cNvCxnSpPr/>
          <p:nvPr/>
        </p:nvCxnSpPr>
        <p:spPr>
          <a:xfrm flipH="1">
            <a:off x="3708400" y="2708275"/>
            <a:ext cx="1008063" cy="0"/>
          </a:xfrm>
          <a:prstGeom prst="straightConnector1">
            <a:avLst/>
          </a:prstGeom>
          <a:ln w="762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4-Point Star 21"/>
          <p:cNvSpPr/>
          <p:nvPr/>
        </p:nvSpPr>
        <p:spPr>
          <a:xfrm>
            <a:off x="1439863" y="2771775"/>
            <a:ext cx="255587" cy="236538"/>
          </a:xfrm>
          <a:prstGeom prst="star4">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pic>
        <p:nvPicPr>
          <p:cNvPr id="1026" name="Picture 2" descr="http://www.nuttyhistory.com/uploads/1/2/1/5/12150034/3527744_orig.jp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28588" y="5229225"/>
            <a:ext cx="1958975"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Straight Arrow Connector 19"/>
          <p:cNvCxnSpPr/>
          <p:nvPr/>
        </p:nvCxnSpPr>
        <p:spPr>
          <a:xfrm flipH="1">
            <a:off x="792163" y="2493963"/>
            <a:ext cx="647700" cy="2800350"/>
          </a:xfrm>
          <a:prstGeom prst="straightConnector1">
            <a:avLst/>
          </a:prstGeom>
          <a:ln w="762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854325" y="4868863"/>
            <a:ext cx="2005013" cy="184626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GB" sz="1400" dirty="0">
                <a:solidFill>
                  <a:prstClr val="black"/>
                </a:solidFill>
                <a:latin typeface="Comic Sans MS" panose="030F0702030302020204" pitchFamily="66" charset="0"/>
              </a:rPr>
              <a:t>These deep-seated grievances were not enough in themselves to provoke war. Conflict only erupted because….</a:t>
            </a:r>
          </a:p>
        </p:txBody>
      </p:sp>
      <p:cxnSp>
        <p:nvCxnSpPr>
          <p:cNvPr id="27" name="Straight Arrow Connector 26"/>
          <p:cNvCxnSpPr/>
          <p:nvPr/>
        </p:nvCxnSpPr>
        <p:spPr>
          <a:xfrm>
            <a:off x="2403475" y="3644900"/>
            <a:ext cx="1222375" cy="1282700"/>
          </a:xfrm>
          <a:prstGeom prst="straightConnector1">
            <a:avLst/>
          </a:prstGeom>
          <a:ln w="635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7092280" y="1484784"/>
            <a:ext cx="648072" cy="1009179"/>
          </a:xfrm>
          <a:prstGeom prst="straightConnector1">
            <a:avLst/>
          </a:prstGeom>
          <a:ln w="76200">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0242" name="Picture 2" descr="Image result for syria 2017"/>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4964113" y="160809"/>
            <a:ext cx="3448050" cy="1323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3313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Graphic spid="6" grpId="0">
        <p:bldAsOne/>
      </p:bldGraphic>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28800"/>
            <a:ext cx="9144000" cy="5229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4544" y="274638"/>
            <a:ext cx="9468544" cy="1143000"/>
          </a:xfrm>
        </p:spPr>
        <p:txBody>
          <a:bodyPr>
            <a:noAutofit/>
          </a:bodyPr>
          <a:lstStyle/>
          <a:p>
            <a:r>
              <a:rPr lang="en-GB" sz="3600" dirty="0" smtClean="0">
                <a:solidFill>
                  <a:schemeClr val="bg1"/>
                </a:solidFill>
              </a:rPr>
              <a:t>How can it </a:t>
            </a:r>
            <a:r>
              <a:rPr lang="en-GB" sz="3600" u="sng" dirty="0" smtClean="0">
                <a:solidFill>
                  <a:schemeClr val="bg1"/>
                </a:solidFill>
              </a:rPr>
              <a:t>not</a:t>
            </a:r>
            <a:r>
              <a:rPr lang="en-GB" sz="3600" b="1" dirty="0" smtClean="0">
                <a:solidFill>
                  <a:schemeClr val="bg1"/>
                </a:solidFill>
              </a:rPr>
              <a:t> </a:t>
            </a:r>
            <a:r>
              <a:rPr lang="en-GB" sz="3600" dirty="0" smtClean="0">
                <a:solidFill>
                  <a:schemeClr val="bg1"/>
                </a:solidFill>
              </a:rPr>
              <a:t>require deep thinking?</a:t>
            </a:r>
            <a:br>
              <a:rPr lang="en-GB" sz="3600" dirty="0" smtClean="0">
                <a:solidFill>
                  <a:schemeClr val="bg1"/>
                </a:solidFill>
              </a:rPr>
            </a:br>
            <a:r>
              <a:rPr lang="en-GB" sz="3600" dirty="0" smtClean="0">
                <a:solidFill>
                  <a:schemeClr val="bg1"/>
                </a:solidFill>
              </a:rPr>
              <a:t>given what we know about teacher learning  (CPD) with an impact on student outcomes </a:t>
            </a:r>
            <a:endParaRPr lang="en-GB" sz="3600" dirty="0">
              <a:solidFill>
                <a:schemeClr val="bg1"/>
              </a:solidFill>
            </a:endParaRPr>
          </a:p>
        </p:txBody>
      </p:sp>
      <p:grpSp>
        <p:nvGrpSpPr>
          <p:cNvPr id="6" name="Group 5"/>
          <p:cNvGrpSpPr/>
          <p:nvPr/>
        </p:nvGrpSpPr>
        <p:grpSpPr>
          <a:xfrm>
            <a:off x="287659" y="1661848"/>
            <a:ext cx="3672408" cy="4824536"/>
            <a:chOff x="4211960" y="1340769"/>
            <a:chExt cx="3672408" cy="4824536"/>
          </a:xfrm>
        </p:grpSpPr>
        <p:sp>
          <p:nvSpPr>
            <p:cNvPr id="5" name="Rectangle 4"/>
            <p:cNvSpPr/>
            <p:nvPr/>
          </p:nvSpPr>
          <p:spPr>
            <a:xfrm>
              <a:off x="4211960" y="1340769"/>
              <a:ext cx="3672408" cy="48245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3988" y="1536580"/>
              <a:ext cx="3168352" cy="4432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59315" y="1838456"/>
            <a:ext cx="4314825" cy="305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976697" y="5011341"/>
            <a:ext cx="4746873" cy="1846659"/>
          </a:xfrm>
          <a:prstGeom prst="rect">
            <a:avLst/>
          </a:prstGeom>
          <a:noFill/>
        </p:spPr>
        <p:txBody>
          <a:bodyPr wrap="square" rtlCol="0">
            <a:spAutoFit/>
          </a:bodyPr>
          <a:lstStyle/>
          <a:p>
            <a:r>
              <a:rPr lang="en-GB" sz="2400" dirty="0" smtClean="0">
                <a:solidFill>
                  <a:schemeClr val="bg1"/>
                </a:solidFill>
              </a:rPr>
              <a:t>Philippa </a:t>
            </a:r>
            <a:r>
              <a:rPr lang="en-GB" sz="2400" dirty="0" err="1" smtClean="0">
                <a:solidFill>
                  <a:schemeClr val="bg1"/>
                </a:solidFill>
              </a:rPr>
              <a:t>Cordingley</a:t>
            </a:r>
            <a:r>
              <a:rPr lang="en-GB" sz="2400" dirty="0" smtClean="0">
                <a:solidFill>
                  <a:schemeClr val="bg1"/>
                </a:solidFill>
              </a:rPr>
              <a:t>     CUREE</a:t>
            </a:r>
          </a:p>
          <a:p>
            <a:r>
              <a:rPr lang="en-GB" sz="2400" dirty="0" smtClean="0">
                <a:solidFill>
                  <a:schemeClr val="bg1"/>
                </a:solidFill>
              </a:rPr>
              <a:t>Steve Higgins                Durham</a:t>
            </a:r>
            <a:br>
              <a:rPr lang="en-GB" sz="2400" dirty="0" smtClean="0">
                <a:solidFill>
                  <a:schemeClr val="bg1"/>
                </a:solidFill>
              </a:rPr>
            </a:br>
            <a:r>
              <a:rPr lang="en-GB" sz="2400" dirty="0" smtClean="0">
                <a:solidFill>
                  <a:schemeClr val="bg1"/>
                </a:solidFill>
              </a:rPr>
              <a:t>Toby </a:t>
            </a:r>
            <a:r>
              <a:rPr lang="en-GB" sz="2400" dirty="0" err="1" smtClean="0">
                <a:solidFill>
                  <a:schemeClr val="bg1"/>
                </a:solidFill>
              </a:rPr>
              <a:t>Greany</a:t>
            </a:r>
            <a:r>
              <a:rPr lang="en-GB" sz="2400" dirty="0" smtClean="0">
                <a:solidFill>
                  <a:schemeClr val="bg1"/>
                </a:solidFill>
              </a:rPr>
              <a:t>                  UCL IOE</a:t>
            </a:r>
          </a:p>
          <a:p>
            <a:r>
              <a:rPr lang="en-GB" sz="2400" dirty="0" smtClean="0">
                <a:solidFill>
                  <a:schemeClr val="bg1"/>
                </a:solidFill>
              </a:rPr>
              <a:t>Robert Coe 		Durham  (EEF)</a:t>
            </a:r>
          </a:p>
          <a:p>
            <a:endParaRPr lang="en-GB" dirty="0"/>
          </a:p>
        </p:txBody>
      </p:sp>
    </p:spTree>
    <p:extLst>
      <p:ext uri="{BB962C8B-B14F-4D97-AF65-F5344CB8AC3E}">
        <p14:creationId xmlns:p14="http://schemas.microsoft.com/office/powerpoint/2010/main" xmlns="" val="404491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xmlns="" val="2964388713"/>
              </p:ext>
            </p:extLst>
          </p:nvPr>
        </p:nvGraphicFramePr>
        <p:xfrm>
          <a:off x="251520" y="332656"/>
          <a:ext cx="8568952" cy="6332806"/>
        </p:xfrm>
        <a:graphic>
          <a:graphicData uri="http://schemas.openxmlformats.org/drawingml/2006/table">
            <a:tbl>
              <a:tblPr firstRow="1" bandRow="1">
                <a:tableStyleId>{5C22544A-7EE6-4342-B048-85BDC9FD1C3A}</a:tableStyleId>
              </a:tblPr>
              <a:tblGrid>
                <a:gridCol w="3888432"/>
                <a:gridCol w="4680520"/>
              </a:tblGrid>
              <a:tr h="864096">
                <a:tc>
                  <a:txBody>
                    <a:bodyPr/>
                    <a:lstStyle/>
                    <a:p>
                      <a:r>
                        <a:rPr lang="en-GB" dirty="0" err="1" smtClean="0"/>
                        <a:t>Cordingley</a:t>
                      </a:r>
                      <a:r>
                        <a:rPr lang="en-GB" dirty="0" smtClean="0"/>
                        <a:t> (2013)</a:t>
                      </a:r>
                    </a:p>
                    <a:p>
                      <a:r>
                        <a:rPr lang="en-GB" i="1" dirty="0" smtClean="0"/>
                        <a:t>The</a:t>
                      </a:r>
                      <a:r>
                        <a:rPr lang="en-GB" i="1" baseline="0" dirty="0" smtClean="0"/>
                        <a:t> Contribution of Research to Teachers’ Professional Learning</a:t>
                      </a:r>
                      <a:endParaRPr lang="en-GB" i="1" dirty="0"/>
                    </a:p>
                  </a:txBody>
                  <a:tcPr/>
                </a:tc>
                <a:tc>
                  <a:txBody>
                    <a:bodyPr/>
                    <a:lstStyle/>
                    <a:p>
                      <a:r>
                        <a:rPr lang="en-GB" dirty="0" smtClean="0"/>
                        <a:t>Higgins et al (2015) </a:t>
                      </a:r>
                    </a:p>
                    <a:p>
                      <a:r>
                        <a:rPr lang="en-GB" i="1" dirty="0" smtClean="0"/>
                        <a:t>Development of Great</a:t>
                      </a:r>
                      <a:r>
                        <a:rPr lang="en-GB" i="1" baseline="0" dirty="0" smtClean="0"/>
                        <a:t> Teaching </a:t>
                      </a:r>
                      <a:r>
                        <a:rPr lang="en-GB" baseline="0" dirty="0" smtClean="0"/>
                        <a:t> </a:t>
                      </a:r>
                      <a:endParaRPr lang="en-GB" dirty="0"/>
                    </a:p>
                  </a:txBody>
                  <a:tcPr/>
                </a:tc>
              </a:tr>
              <a:tr h="511126">
                <a:tc>
                  <a:txBody>
                    <a:bodyPr/>
                    <a:lstStyle/>
                    <a:p>
                      <a:r>
                        <a:rPr lang="en-GB" sz="2000" dirty="0" smtClean="0"/>
                        <a:t>1. Use of </a:t>
                      </a:r>
                      <a:r>
                        <a:rPr lang="en-GB" sz="2000" b="1" dirty="0" smtClean="0"/>
                        <a:t>specialist expertise </a:t>
                      </a:r>
                      <a:r>
                        <a:rPr lang="en-GB" sz="2000" dirty="0" smtClean="0"/>
                        <a:t>(including</a:t>
                      </a:r>
                      <a:r>
                        <a:rPr lang="en-GB" sz="2000" baseline="0" dirty="0" smtClean="0"/>
                        <a:t> research)</a:t>
                      </a:r>
                      <a:endParaRPr lang="en-GB" sz="2000" dirty="0"/>
                    </a:p>
                  </a:txBody>
                  <a:tcPr/>
                </a:tc>
                <a:tc>
                  <a:txBody>
                    <a:bodyPr/>
                    <a:lstStyle/>
                    <a:p>
                      <a:r>
                        <a:rPr lang="en-GB" sz="2000" dirty="0" smtClean="0"/>
                        <a:t>Strong</a:t>
                      </a:r>
                      <a:r>
                        <a:rPr lang="en-GB" sz="2000" baseline="0" dirty="0" smtClean="0"/>
                        <a:t> </a:t>
                      </a:r>
                      <a:r>
                        <a:rPr lang="en-GB" sz="2000" b="1" baseline="0" dirty="0" smtClean="0"/>
                        <a:t>evidence</a:t>
                      </a:r>
                      <a:r>
                        <a:rPr lang="en-GB" sz="2000" baseline="0" dirty="0" smtClean="0"/>
                        <a:t>, clear rationale</a:t>
                      </a:r>
                      <a:endParaRPr lang="en-GB" sz="2000" dirty="0"/>
                    </a:p>
                  </a:txBody>
                  <a:tcPr/>
                </a:tc>
              </a:tr>
              <a:tr h="511126">
                <a:tc>
                  <a:txBody>
                    <a:bodyPr/>
                    <a:lstStyle/>
                    <a:p>
                      <a:r>
                        <a:rPr lang="en-GB" sz="2000" b="0" dirty="0" smtClean="0"/>
                        <a:t>2. </a:t>
                      </a:r>
                      <a:r>
                        <a:rPr lang="en-GB" sz="2000" b="1" dirty="0" smtClean="0"/>
                        <a:t>Peer support</a:t>
                      </a:r>
                      <a:endParaRPr lang="en-GB" sz="2000" b="1" dirty="0"/>
                    </a:p>
                  </a:txBody>
                  <a:tcPr/>
                </a:tc>
                <a:tc>
                  <a:txBody>
                    <a:bodyPr/>
                    <a:lstStyle/>
                    <a:p>
                      <a:r>
                        <a:rPr lang="en-GB" sz="2000" b="1" dirty="0" smtClean="0"/>
                        <a:t>Shared</a:t>
                      </a:r>
                      <a:r>
                        <a:rPr lang="en-GB" sz="2000" dirty="0" smtClean="0"/>
                        <a:t> sense of purpose</a:t>
                      </a:r>
                      <a:br>
                        <a:rPr lang="en-GB" sz="2000" dirty="0" smtClean="0"/>
                      </a:br>
                      <a:r>
                        <a:rPr lang="en-GB" sz="2000" b="1" dirty="0" smtClean="0"/>
                        <a:t>Peer</a:t>
                      </a:r>
                      <a:r>
                        <a:rPr lang="en-GB" sz="2000" baseline="0" dirty="0" smtClean="0"/>
                        <a:t> support</a:t>
                      </a:r>
                      <a:endParaRPr lang="en-GB" sz="2000" dirty="0"/>
                    </a:p>
                  </a:txBody>
                  <a:tcPr/>
                </a:tc>
              </a:tr>
              <a:tr h="511126">
                <a:tc>
                  <a:txBody>
                    <a:bodyPr/>
                    <a:lstStyle/>
                    <a:p>
                      <a:r>
                        <a:rPr lang="en-GB" sz="2000" b="0" dirty="0" smtClean="0"/>
                        <a:t>3.</a:t>
                      </a:r>
                      <a:r>
                        <a:rPr lang="en-GB" sz="2000" b="0" baseline="0" dirty="0" smtClean="0"/>
                        <a:t> </a:t>
                      </a:r>
                      <a:r>
                        <a:rPr lang="en-GB" sz="2000" b="1" dirty="0" smtClean="0"/>
                        <a:t>Sustained</a:t>
                      </a:r>
                      <a:r>
                        <a:rPr lang="en-GB" sz="2000" dirty="0" smtClean="0"/>
                        <a:t>, enquiry oriented </a:t>
                      </a:r>
                      <a:br>
                        <a:rPr lang="en-GB" sz="2000" dirty="0" smtClean="0"/>
                      </a:br>
                      <a:r>
                        <a:rPr lang="en-GB" sz="2000" dirty="0" smtClean="0"/>
                        <a:t>(at</a:t>
                      </a:r>
                      <a:r>
                        <a:rPr lang="en-GB" sz="2000" baseline="0" dirty="0" smtClean="0"/>
                        <a:t> least two terms)</a:t>
                      </a:r>
                      <a:endParaRPr lang="en-GB" sz="2000" dirty="0"/>
                    </a:p>
                  </a:txBody>
                  <a:tcPr/>
                </a:tc>
                <a:tc>
                  <a:txBody>
                    <a:bodyPr/>
                    <a:lstStyle/>
                    <a:p>
                      <a:r>
                        <a:rPr lang="en-GB" sz="2000" b="1" dirty="0" smtClean="0"/>
                        <a:t>Duration</a:t>
                      </a:r>
                      <a:r>
                        <a:rPr lang="en-GB" sz="2000" dirty="0" smtClean="0"/>
                        <a:t> – at least two terms</a:t>
                      </a:r>
                      <a:br>
                        <a:rPr lang="en-GB" sz="2000" dirty="0" smtClean="0"/>
                      </a:br>
                      <a:r>
                        <a:rPr lang="en-GB" sz="2000" dirty="0" smtClean="0"/>
                        <a:t>Rhythm – time</a:t>
                      </a:r>
                      <a:r>
                        <a:rPr lang="en-GB" sz="2000" baseline="0" dirty="0" smtClean="0"/>
                        <a:t> to understand &amp; to practise</a:t>
                      </a:r>
                      <a:endParaRPr lang="en-GB" sz="2000" dirty="0"/>
                    </a:p>
                  </a:txBody>
                  <a:tcPr/>
                </a:tc>
              </a:tr>
              <a:tr h="511126">
                <a:tc>
                  <a:txBody>
                    <a:bodyPr/>
                    <a:lstStyle/>
                    <a:p>
                      <a:r>
                        <a:rPr lang="en-GB" sz="2000" dirty="0" smtClean="0"/>
                        <a:t>4. Learning from looking </a:t>
                      </a:r>
                      <a:br>
                        <a:rPr lang="en-GB" sz="2000" dirty="0" smtClean="0"/>
                      </a:br>
                      <a:r>
                        <a:rPr lang="en-GB" sz="2000" dirty="0" smtClean="0"/>
                        <a:t>(in detail</a:t>
                      </a:r>
                      <a:r>
                        <a:rPr lang="en-GB" sz="2000" baseline="0" dirty="0" smtClean="0"/>
                        <a:t> at what’s going on)</a:t>
                      </a:r>
                      <a:endParaRPr lang="en-GB" sz="2000" dirty="0"/>
                    </a:p>
                  </a:txBody>
                  <a:tcPr/>
                </a:tc>
                <a:tc>
                  <a:txBody>
                    <a:bodyPr/>
                    <a:lstStyle/>
                    <a:p>
                      <a:endParaRPr lang="en-GB" sz="2000" dirty="0"/>
                    </a:p>
                  </a:txBody>
                  <a:tcPr/>
                </a:tc>
              </a:tr>
              <a:tr h="511126">
                <a:tc>
                  <a:txBody>
                    <a:bodyPr/>
                    <a:lstStyle/>
                    <a:p>
                      <a:r>
                        <a:rPr lang="en-GB" sz="2000" dirty="0" smtClean="0"/>
                        <a:t>5. Driven by </a:t>
                      </a:r>
                      <a:r>
                        <a:rPr lang="en-GB" sz="2000" b="1" dirty="0" smtClean="0"/>
                        <a:t>aspirations</a:t>
                      </a:r>
                      <a:r>
                        <a:rPr lang="en-GB" sz="2000" dirty="0" smtClean="0"/>
                        <a:t> for </a:t>
                      </a:r>
                      <a:r>
                        <a:rPr lang="en-GB" sz="2000" b="1" dirty="0" smtClean="0"/>
                        <a:t>specific students</a:t>
                      </a:r>
                      <a:endParaRPr lang="en-GB" sz="2000" b="1" dirty="0"/>
                    </a:p>
                  </a:txBody>
                  <a:tcPr/>
                </a:tc>
                <a:tc>
                  <a:txBody>
                    <a:bodyPr/>
                    <a:lstStyle/>
                    <a:p>
                      <a:r>
                        <a:rPr lang="en-GB" sz="2000" dirty="0" smtClean="0"/>
                        <a:t>Responsive</a:t>
                      </a:r>
                      <a:r>
                        <a:rPr lang="en-GB" sz="2000" baseline="0" dirty="0" smtClean="0"/>
                        <a:t> to  teachers’ experiences and aspirations for specific students</a:t>
                      </a:r>
                      <a:endParaRPr lang="en-GB" sz="2000" dirty="0"/>
                    </a:p>
                  </a:txBody>
                  <a:tcPr/>
                </a:tc>
              </a:tr>
              <a:tr h="511126">
                <a:tc>
                  <a:txBody>
                    <a:bodyPr/>
                    <a:lstStyle/>
                    <a:p>
                      <a:r>
                        <a:rPr lang="en-GB" sz="2000" dirty="0" smtClean="0"/>
                        <a:t>6. Concerned</a:t>
                      </a:r>
                      <a:r>
                        <a:rPr lang="en-GB" sz="2000" baseline="0" dirty="0" smtClean="0"/>
                        <a:t> with </a:t>
                      </a:r>
                      <a:r>
                        <a:rPr lang="en-GB" sz="2000" b="1" baseline="0" dirty="0" smtClean="0"/>
                        <a:t>why</a:t>
                      </a:r>
                      <a:r>
                        <a:rPr lang="en-GB" sz="2000" baseline="0" dirty="0" smtClean="0"/>
                        <a:t> things </a:t>
                      </a:r>
                      <a:r>
                        <a:rPr lang="en-GB" sz="2000" b="1" baseline="0" dirty="0" smtClean="0"/>
                        <a:t>do</a:t>
                      </a:r>
                      <a:r>
                        <a:rPr lang="en-GB" sz="2000" baseline="0" dirty="0" smtClean="0"/>
                        <a:t> and </a:t>
                      </a:r>
                      <a:r>
                        <a:rPr lang="en-GB" sz="2000" b="1" baseline="0" dirty="0" smtClean="0"/>
                        <a:t>don’t</a:t>
                      </a:r>
                      <a:r>
                        <a:rPr lang="en-GB" sz="2000" baseline="0" dirty="0" smtClean="0"/>
                        <a:t> work in specific contexts</a:t>
                      </a:r>
                      <a:endParaRPr lang="en-GB" sz="2000" dirty="0"/>
                    </a:p>
                  </a:txBody>
                  <a:tcPr/>
                </a:tc>
                <a:tc>
                  <a:txBody>
                    <a:bodyPr/>
                    <a:lstStyle/>
                    <a:p>
                      <a:endParaRPr lang="en-GB" sz="2000" dirty="0"/>
                    </a:p>
                  </a:txBody>
                  <a:tcPr/>
                </a:tc>
              </a:tr>
              <a:tr h="511126">
                <a:tc>
                  <a:txBody>
                    <a:bodyPr/>
                    <a:lstStyle/>
                    <a:p>
                      <a:r>
                        <a:rPr lang="en-GB" sz="2000" b="0" dirty="0" smtClean="0"/>
                        <a:t>7. </a:t>
                      </a:r>
                      <a:r>
                        <a:rPr lang="en-GB" sz="2000" b="1" dirty="0" smtClean="0"/>
                        <a:t>Leadership</a:t>
                      </a:r>
                      <a:r>
                        <a:rPr lang="en-GB" sz="2000" dirty="0" smtClean="0"/>
                        <a:t> support</a:t>
                      </a:r>
                      <a:endParaRPr lang="en-GB" sz="2000" dirty="0"/>
                    </a:p>
                  </a:txBody>
                  <a:tcPr/>
                </a:tc>
                <a:tc>
                  <a:txBody>
                    <a:bodyPr/>
                    <a:lstStyle/>
                    <a:p>
                      <a:endParaRPr lang="en-GB" dirty="0"/>
                    </a:p>
                  </a:txBody>
                  <a:tcPr/>
                </a:tc>
              </a:tr>
              <a:tr h="511126">
                <a:tc>
                  <a:txBody>
                    <a:bodyPr/>
                    <a:lstStyle/>
                    <a:p>
                      <a:r>
                        <a:rPr lang="en-GB" sz="2000" dirty="0" smtClean="0"/>
                        <a:t>8. Being </a:t>
                      </a:r>
                      <a:r>
                        <a:rPr lang="en-GB" sz="2000" b="1" dirty="0" smtClean="0"/>
                        <a:t>proactive</a:t>
                      </a:r>
                      <a:r>
                        <a:rPr lang="en-GB" sz="2000" dirty="0" smtClean="0"/>
                        <a:t> – e.g.</a:t>
                      </a:r>
                      <a:r>
                        <a:rPr lang="en-GB" sz="2000" baseline="0" dirty="0" smtClean="0"/>
                        <a:t> </a:t>
                      </a:r>
                      <a:r>
                        <a:rPr lang="en-GB" sz="2000" dirty="0" smtClean="0"/>
                        <a:t>seeking out</a:t>
                      </a:r>
                      <a:r>
                        <a:rPr lang="en-GB" sz="2000" baseline="0" dirty="0" smtClean="0"/>
                        <a:t> leadership and peer support</a:t>
                      </a:r>
                      <a:endParaRPr lang="en-GB" sz="2000"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xmlns="" val="187701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1733</Words>
  <Application>Microsoft Office PowerPoint</Application>
  <PresentationFormat>On-screen Show (4:3)</PresentationFormat>
  <Paragraphs>218</Paragraphs>
  <Slides>34</Slides>
  <Notes>12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1_Office Theme</vt:lpstr>
      <vt:lpstr>2_Office Theme</vt:lpstr>
      <vt:lpstr>Deep thinking:  pie in the sky?</vt:lpstr>
      <vt:lpstr>Thinking deeply about teacher education? </vt:lpstr>
      <vt:lpstr>But I’m not going to say much about any of them except… </vt:lpstr>
      <vt:lpstr>But I’m not going to say much about any of them except… </vt:lpstr>
      <vt:lpstr>Slide 5</vt:lpstr>
      <vt:lpstr>Slide 6</vt:lpstr>
      <vt:lpstr>How can it not require  deep thinking?! One example from history</vt:lpstr>
      <vt:lpstr>How can it not require deep thinking? given what we know about teacher learning  (CPD) with an impact on student outcomes </vt:lpstr>
      <vt:lpstr>Slide 9</vt:lpstr>
      <vt:lpstr>     Deep thinking</vt:lpstr>
      <vt:lpstr>     Deep thinking</vt:lpstr>
      <vt:lpstr>     Deep thinking</vt:lpstr>
      <vt:lpstr>     Deep thinking</vt:lpstr>
      <vt:lpstr>Thinking deeply about  about teacher education?</vt:lpstr>
      <vt:lpstr>Deep thinking  about teacher education?</vt:lpstr>
      <vt:lpstr>Aim for the pie rather than falling in the pit?</vt:lpstr>
      <vt:lpstr>Aim for the pie rather than falling in the pit!</vt:lpstr>
      <vt:lpstr>1. The Process  (an enquiry stance) </vt:lpstr>
      <vt:lpstr>Slide 19</vt:lpstr>
      <vt:lpstr>Decision that individual schools would determine the nature of the research they asked the interns to carry out  </vt:lpstr>
      <vt:lpstr>A risky undertaking  (given  professional tutors’ views)?</vt:lpstr>
      <vt:lpstr>Findings: Conflicting object motives </vt:lpstr>
      <vt:lpstr>Findings: outcomes (Trust the process!)</vt:lpstr>
      <vt:lpstr>2. The pupils (aspirations and asking) </vt:lpstr>
      <vt:lpstr>Slide 25</vt:lpstr>
      <vt:lpstr>Slide 26</vt:lpstr>
      <vt:lpstr>3. Passion  </vt:lpstr>
      <vt:lpstr>3. Passion  </vt:lpstr>
      <vt:lpstr>What does it offer the participants?</vt:lpstr>
      <vt:lpstr>What does it offer the participants?</vt:lpstr>
      <vt:lpstr>What does it offer?</vt:lpstr>
      <vt:lpstr>3. Passion</vt:lpstr>
      <vt:lpstr>Aim for the pie rather than falling in the pit!</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Subject-rich Continuing Professional Development for History Teachers: Why does it matter? What does it offer? How can we manage to provide it?</dc:title>
  <dc:creator>Education</dc:creator>
  <cp:lastModifiedBy>KatharineB</cp:lastModifiedBy>
  <cp:revision>101</cp:revision>
  <dcterms:created xsi:type="dcterms:W3CDTF">2017-05-02T19:27:54Z</dcterms:created>
  <dcterms:modified xsi:type="dcterms:W3CDTF">2017-05-15T12:45:52Z</dcterms:modified>
</cp:coreProperties>
</file>