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6" r:id="rId44"/>
    <p:sldId id="302" r:id="rId45"/>
    <p:sldId id="304" r:id="rId46"/>
    <p:sldId id="307" r:id="rId47"/>
    <p:sldId id="30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B1DB9-93EA-4DDC-924C-C1E8A3ED097A}" type="datetimeFigureOut">
              <a:rPr lang="en-GB" smtClean="0"/>
              <a:t>09/05/2018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884F7-7F03-4095-B8D4-8BD2EE0A2055}" type="slidenum">
              <a:rPr lang="en-GB" smtClean="0"/>
              <a:t>‹#›</a:t>
            </a:fld>
            <a:endParaRPr lang="en-GB"/>
          </a:p>
        </p:txBody>
      </p:sp>
    </p:spTree>
    <p:extLst>
      <p:ext uri="{BB962C8B-B14F-4D97-AF65-F5344CB8AC3E}">
        <p14:creationId xmlns:p14="http://schemas.microsoft.com/office/powerpoint/2010/main" val="197309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FFE053-27AC-45F6-A196-3911AAFEFA49}" type="slidenum">
              <a:rPr lang="en-GB" altLang="en-US"/>
              <a:pPr/>
              <a:t>2</a:t>
            </a:fld>
            <a:endParaRPr lang="en-GB" altLang="en-US"/>
          </a:p>
        </p:txBody>
      </p:sp>
    </p:spTree>
    <p:extLst>
      <p:ext uri="{BB962C8B-B14F-4D97-AF65-F5344CB8AC3E}">
        <p14:creationId xmlns:p14="http://schemas.microsoft.com/office/powerpoint/2010/main" val="24879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F05B04-6170-4147-AB3D-1C4C754B8214}" type="slidenum">
              <a:rPr lang="en-GB" altLang="en-US"/>
              <a:pPr/>
              <a:t>11</a:t>
            </a:fld>
            <a:endParaRPr lang="en-GB" altLang="en-US"/>
          </a:p>
        </p:txBody>
      </p:sp>
    </p:spTree>
    <p:extLst>
      <p:ext uri="{BB962C8B-B14F-4D97-AF65-F5344CB8AC3E}">
        <p14:creationId xmlns:p14="http://schemas.microsoft.com/office/powerpoint/2010/main" val="50428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761B9C-F374-4A47-AFC6-2BEADD68A81C}" type="slidenum">
              <a:rPr lang="en-GB" altLang="en-US"/>
              <a:pPr/>
              <a:t>12</a:t>
            </a:fld>
            <a:endParaRPr lang="en-GB" altLang="en-US"/>
          </a:p>
        </p:txBody>
      </p:sp>
    </p:spTree>
    <p:extLst>
      <p:ext uri="{BB962C8B-B14F-4D97-AF65-F5344CB8AC3E}">
        <p14:creationId xmlns:p14="http://schemas.microsoft.com/office/powerpoint/2010/main" val="103868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86A8489-51AF-4120-A76D-C4F3F10F72CA}" type="slidenum">
              <a:rPr lang="en-GB" altLang="en-US"/>
              <a:pPr/>
              <a:t>13</a:t>
            </a:fld>
            <a:endParaRPr lang="en-GB" altLang="en-US"/>
          </a:p>
        </p:txBody>
      </p:sp>
    </p:spTree>
    <p:extLst>
      <p:ext uri="{BB962C8B-B14F-4D97-AF65-F5344CB8AC3E}">
        <p14:creationId xmlns:p14="http://schemas.microsoft.com/office/powerpoint/2010/main" val="291876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F2DA33-0E85-400F-A295-789A338F3900}" type="slidenum">
              <a:rPr lang="en-GB" altLang="en-US"/>
              <a:pPr/>
              <a:t>14</a:t>
            </a:fld>
            <a:endParaRPr lang="en-GB" altLang="en-US"/>
          </a:p>
        </p:txBody>
      </p:sp>
    </p:spTree>
    <p:extLst>
      <p:ext uri="{BB962C8B-B14F-4D97-AF65-F5344CB8AC3E}">
        <p14:creationId xmlns:p14="http://schemas.microsoft.com/office/powerpoint/2010/main" val="100263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6B30B7-D853-4AE9-8770-186ACAE2FCC0}" type="slidenum">
              <a:rPr lang="en-GB" altLang="en-US"/>
              <a:pPr/>
              <a:t>15</a:t>
            </a:fld>
            <a:endParaRPr lang="en-GB" altLang="en-US"/>
          </a:p>
        </p:txBody>
      </p:sp>
    </p:spTree>
    <p:extLst>
      <p:ext uri="{BB962C8B-B14F-4D97-AF65-F5344CB8AC3E}">
        <p14:creationId xmlns:p14="http://schemas.microsoft.com/office/powerpoint/2010/main" val="18080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B8DB42-AA7E-49AE-A810-093AFD703CA3}" type="slidenum">
              <a:rPr lang="en-GB" altLang="en-US"/>
              <a:pPr/>
              <a:t>16</a:t>
            </a:fld>
            <a:endParaRPr lang="en-GB" altLang="en-US"/>
          </a:p>
        </p:txBody>
      </p:sp>
    </p:spTree>
    <p:extLst>
      <p:ext uri="{BB962C8B-B14F-4D97-AF65-F5344CB8AC3E}">
        <p14:creationId xmlns:p14="http://schemas.microsoft.com/office/powerpoint/2010/main" val="50491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7F7614-C666-41DA-8280-50EC8EFC99B2}" type="slidenum">
              <a:rPr lang="en-GB" altLang="en-US"/>
              <a:pPr/>
              <a:t>17</a:t>
            </a:fld>
            <a:endParaRPr lang="en-GB" altLang="en-US"/>
          </a:p>
        </p:txBody>
      </p:sp>
    </p:spTree>
    <p:extLst>
      <p:ext uri="{BB962C8B-B14F-4D97-AF65-F5344CB8AC3E}">
        <p14:creationId xmlns:p14="http://schemas.microsoft.com/office/powerpoint/2010/main" val="247139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29DAA9-7F00-44BD-B83F-9D7F0815F19E}" type="slidenum">
              <a:rPr lang="en-GB" altLang="en-US"/>
              <a:pPr/>
              <a:t>18</a:t>
            </a:fld>
            <a:endParaRPr lang="en-GB" altLang="en-US"/>
          </a:p>
        </p:txBody>
      </p:sp>
    </p:spTree>
    <p:extLst>
      <p:ext uri="{BB962C8B-B14F-4D97-AF65-F5344CB8AC3E}">
        <p14:creationId xmlns:p14="http://schemas.microsoft.com/office/powerpoint/2010/main" val="84668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228BB5-B8AE-4FCA-BE5A-8D14D66654B9}" type="slidenum">
              <a:rPr lang="en-GB" altLang="en-US"/>
              <a:pPr/>
              <a:t>19</a:t>
            </a:fld>
            <a:endParaRPr lang="en-GB" altLang="en-US"/>
          </a:p>
        </p:txBody>
      </p:sp>
    </p:spTree>
    <p:extLst>
      <p:ext uri="{BB962C8B-B14F-4D97-AF65-F5344CB8AC3E}">
        <p14:creationId xmlns:p14="http://schemas.microsoft.com/office/powerpoint/2010/main" val="105142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D56808-DBD8-4C57-9E2F-11BEBC8D5D9A}" type="slidenum">
              <a:rPr lang="en-GB" altLang="en-US"/>
              <a:pPr/>
              <a:t>20</a:t>
            </a:fld>
            <a:endParaRPr lang="en-GB" altLang="en-US"/>
          </a:p>
        </p:txBody>
      </p:sp>
    </p:spTree>
    <p:extLst>
      <p:ext uri="{BB962C8B-B14F-4D97-AF65-F5344CB8AC3E}">
        <p14:creationId xmlns:p14="http://schemas.microsoft.com/office/powerpoint/2010/main" val="273159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957246-3861-41E9-A932-E0CEECA3359F}" type="slidenum">
              <a:rPr lang="en-GB" altLang="en-US"/>
              <a:pPr/>
              <a:t>3</a:t>
            </a:fld>
            <a:endParaRPr lang="en-GB" altLang="en-US"/>
          </a:p>
        </p:txBody>
      </p:sp>
    </p:spTree>
    <p:extLst>
      <p:ext uri="{BB962C8B-B14F-4D97-AF65-F5344CB8AC3E}">
        <p14:creationId xmlns:p14="http://schemas.microsoft.com/office/powerpoint/2010/main" val="3531395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5F2B1A-59C0-475A-9BC9-6DACE5994EB3}" type="slidenum">
              <a:rPr lang="en-GB" altLang="en-US"/>
              <a:pPr/>
              <a:t>21</a:t>
            </a:fld>
            <a:endParaRPr lang="en-GB" altLang="en-US"/>
          </a:p>
        </p:txBody>
      </p:sp>
    </p:spTree>
    <p:extLst>
      <p:ext uri="{BB962C8B-B14F-4D97-AF65-F5344CB8AC3E}">
        <p14:creationId xmlns:p14="http://schemas.microsoft.com/office/powerpoint/2010/main" val="213680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82ACD9-5DE8-49B0-A8BC-9AFF85BD9B6E}" type="slidenum">
              <a:rPr lang="en-GB" altLang="en-US"/>
              <a:pPr/>
              <a:t>22</a:t>
            </a:fld>
            <a:endParaRPr lang="en-GB" altLang="en-US"/>
          </a:p>
        </p:txBody>
      </p:sp>
    </p:spTree>
    <p:extLst>
      <p:ext uri="{BB962C8B-B14F-4D97-AF65-F5344CB8AC3E}">
        <p14:creationId xmlns:p14="http://schemas.microsoft.com/office/powerpoint/2010/main" val="3334820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8066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2270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66755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3790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1201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9329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16085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52C27E-1C06-4EF5-9A90-4CE23746C289}" type="slidenum">
              <a:rPr lang="en-GB" altLang="en-US"/>
              <a:pPr/>
              <a:t>30</a:t>
            </a:fld>
            <a:endParaRPr lang="en-GB" altLang="en-US"/>
          </a:p>
        </p:txBody>
      </p:sp>
    </p:spTree>
    <p:extLst>
      <p:ext uri="{BB962C8B-B14F-4D97-AF65-F5344CB8AC3E}">
        <p14:creationId xmlns:p14="http://schemas.microsoft.com/office/powerpoint/2010/main" val="114054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30C30F-2C89-4F4A-BA36-B320F9CB2C90}" type="slidenum">
              <a:rPr lang="en-GB" altLang="en-US"/>
              <a:pPr/>
              <a:t>4</a:t>
            </a:fld>
            <a:endParaRPr lang="en-GB" altLang="en-US"/>
          </a:p>
        </p:txBody>
      </p:sp>
    </p:spTree>
    <p:extLst>
      <p:ext uri="{BB962C8B-B14F-4D97-AF65-F5344CB8AC3E}">
        <p14:creationId xmlns:p14="http://schemas.microsoft.com/office/powerpoint/2010/main" val="2410463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F0A487-5E78-4654-8413-6AC51319C043}" type="slidenum">
              <a:rPr lang="en-GB" altLang="en-US"/>
              <a:pPr/>
              <a:t>31</a:t>
            </a:fld>
            <a:endParaRPr lang="en-GB" altLang="en-US"/>
          </a:p>
        </p:txBody>
      </p:sp>
    </p:spTree>
    <p:extLst>
      <p:ext uri="{BB962C8B-B14F-4D97-AF65-F5344CB8AC3E}">
        <p14:creationId xmlns:p14="http://schemas.microsoft.com/office/powerpoint/2010/main" val="58140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469D04-B2FC-4135-BEA8-ED0185AA5508}" type="slidenum">
              <a:rPr lang="en-GB" altLang="en-US"/>
              <a:pPr/>
              <a:t>32</a:t>
            </a:fld>
            <a:endParaRPr lang="en-GB" altLang="en-US"/>
          </a:p>
        </p:txBody>
      </p:sp>
    </p:spTree>
    <p:extLst>
      <p:ext uri="{BB962C8B-B14F-4D97-AF65-F5344CB8AC3E}">
        <p14:creationId xmlns:p14="http://schemas.microsoft.com/office/powerpoint/2010/main" val="3486689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C7778B-E5D2-4C44-B656-1066778A7A87}" type="slidenum">
              <a:rPr lang="en-GB" altLang="en-US"/>
              <a:pPr/>
              <a:t>33</a:t>
            </a:fld>
            <a:endParaRPr lang="en-GB" altLang="en-US"/>
          </a:p>
        </p:txBody>
      </p:sp>
    </p:spTree>
    <p:extLst>
      <p:ext uri="{BB962C8B-B14F-4D97-AF65-F5344CB8AC3E}">
        <p14:creationId xmlns:p14="http://schemas.microsoft.com/office/powerpoint/2010/main" val="2256468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6AC482-951E-48B7-8F43-A693EF8FBD10}" type="slidenum">
              <a:rPr lang="en-GB" altLang="en-US"/>
              <a:pPr/>
              <a:t>34</a:t>
            </a:fld>
            <a:endParaRPr lang="en-GB" altLang="en-US"/>
          </a:p>
        </p:txBody>
      </p:sp>
    </p:spTree>
    <p:extLst>
      <p:ext uri="{BB962C8B-B14F-4D97-AF65-F5344CB8AC3E}">
        <p14:creationId xmlns:p14="http://schemas.microsoft.com/office/powerpoint/2010/main" val="3394869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389335-32CB-43B0-B9B2-583AABCD8FA7}" type="slidenum">
              <a:rPr lang="en-GB" altLang="en-US"/>
              <a:pPr/>
              <a:t>35</a:t>
            </a:fld>
            <a:endParaRPr lang="en-GB" altLang="en-US"/>
          </a:p>
        </p:txBody>
      </p:sp>
    </p:spTree>
    <p:extLst>
      <p:ext uri="{BB962C8B-B14F-4D97-AF65-F5344CB8AC3E}">
        <p14:creationId xmlns:p14="http://schemas.microsoft.com/office/powerpoint/2010/main" val="29192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13180F-BD77-42DE-BC8A-29693C3B9A35}" type="slidenum">
              <a:rPr lang="en-GB" altLang="en-US"/>
              <a:pPr/>
              <a:t>36</a:t>
            </a:fld>
            <a:endParaRPr lang="en-GB" altLang="en-US"/>
          </a:p>
        </p:txBody>
      </p:sp>
    </p:spTree>
    <p:extLst>
      <p:ext uri="{BB962C8B-B14F-4D97-AF65-F5344CB8AC3E}">
        <p14:creationId xmlns:p14="http://schemas.microsoft.com/office/powerpoint/2010/main" val="164419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67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49294E-953C-45F0-BB25-A55F68C01DD9}" type="slidenum">
              <a:rPr lang="en-GB" altLang="en-US"/>
              <a:pPr/>
              <a:t>37</a:t>
            </a:fld>
            <a:endParaRPr lang="en-GB" altLang="en-US"/>
          </a:p>
        </p:txBody>
      </p:sp>
    </p:spTree>
    <p:extLst>
      <p:ext uri="{BB962C8B-B14F-4D97-AF65-F5344CB8AC3E}">
        <p14:creationId xmlns:p14="http://schemas.microsoft.com/office/powerpoint/2010/main" val="3940625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2F121-D2A4-4C8A-828B-8905874C7ECF}" type="slidenum">
              <a:rPr lang="en-GB" altLang="en-US"/>
              <a:pPr/>
              <a:t>38</a:t>
            </a:fld>
            <a:endParaRPr lang="en-GB" altLang="en-US"/>
          </a:p>
        </p:txBody>
      </p:sp>
    </p:spTree>
    <p:extLst>
      <p:ext uri="{BB962C8B-B14F-4D97-AF65-F5344CB8AC3E}">
        <p14:creationId xmlns:p14="http://schemas.microsoft.com/office/powerpoint/2010/main" val="4154840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6A192C-9CDE-4EAD-9A68-E4D169B8330A}" type="slidenum">
              <a:rPr lang="en-GB" altLang="en-US"/>
              <a:pPr/>
              <a:t>39</a:t>
            </a:fld>
            <a:endParaRPr lang="en-GB" altLang="en-US"/>
          </a:p>
        </p:txBody>
      </p:sp>
    </p:spTree>
    <p:extLst>
      <p:ext uri="{BB962C8B-B14F-4D97-AF65-F5344CB8AC3E}">
        <p14:creationId xmlns:p14="http://schemas.microsoft.com/office/powerpoint/2010/main" val="978760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4BCFB1-DA5C-436B-A067-CB603039B5A4}" type="slidenum">
              <a:rPr lang="en-GB" altLang="en-US"/>
              <a:pPr/>
              <a:t>40</a:t>
            </a:fld>
            <a:endParaRPr lang="en-GB" altLang="en-US"/>
          </a:p>
        </p:txBody>
      </p:sp>
    </p:spTree>
    <p:extLst>
      <p:ext uri="{BB962C8B-B14F-4D97-AF65-F5344CB8AC3E}">
        <p14:creationId xmlns:p14="http://schemas.microsoft.com/office/powerpoint/2010/main" val="119593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EB9080-5903-4648-AE6E-74A83A7C1DE2}" type="slidenum">
              <a:rPr lang="en-GB" altLang="en-US"/>
              <a:pPr/>
              <a:t>5</a:t>
            </a:fld>
            <a:endParaRPr lang="en-GB" altLang="en-US"/>
          </a:p>
        </p:txBody>
      </p:sp>
    </p:spTree>
    <p:extLst>
      <p:ext uri="{BB962C8B-B14F-4D97-AF65-F5344CB8AC3E}">
        <p14:creationId xmlns:p14="http://schemas.microsoft.com/office/powerpoint/2010/main" val="2942831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6F8D3E-35D5-4B3B-A556-5AAC447148C4}" type="slidenum">
              <a:rPr lang="en-GB" altLang="en-US"/>
              <a:pPr/>
              <a:t>41</a:t>
            </a:fld>
            <a:endParaRPr lang="en-GB" altLang="en-US"/>
          </a:p>
        </p:txBody>
      </p:sp>
    </p:spTree>
    <p:extLst>
      <p:ext uri="{BB962C8B-B14F-4D97-AF65-F5344CB8AC3E}">
        <p14:creationId xmlns:p14="http://schemas.microsoft.com/office/powerpoint/2010/main" val="3768281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743FFF-4298-40C2-9971-98F9C4A1CF01}" type="slidenum">
              <a:rPr lang="en-GB" altLang="en-US"/>
              <a:pPr/>
              <a:t>42</a:t>
            </a:fld>
            <a:endParaRPr lang="en-GB" altLang="en-US"/>
          </a:p>
        </p:txBody>
      </p:sp>
    </p:spTree>
    <p:extLst>
      <p:ext uri="{BB962C8B-B14F-4D97-AF65-F5344CB8AC3E}">
        <p14:creationId xmlns:p14="http://schemas.microsoft.com/office/powerpoint/2010/main" val="777797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19EA09-46FF-4E22-AFD8-5B1EC7117350}" type="slidenum">
              <a:rPr lang="en-GB" altLang="en-US"/>
              <a:pPr/>
              <a:t>43</a:t>
            </a:fld>
            <a:endParaRPr lang="en-GB" altLang="en-US"/>
          </a:p>
        </p:txBody>
      </p:sp>
    </p:spTree>
    <p:extLst>
      <p:ext uri="{BB962C8B-B14F-4D97-AF65-F5344CB8AC3E}">
        <p14:creationId xmlns:p14="http://schemas.microsoft.com/office/powerpoint/2010/main" val="2628959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55A39A-9889-4B31-865B-03E80E68DFDE}" type="slidenum">
              <a:rPr lang="en-GB" altLang="en-US"/>
              <a:pPr/>
              <a:t>44</a:t>
            </a:fld>
            <a:endParaRPr lang="en-GB" altLang="en-US"/>
          </a:p>
        </p:txBody>
      </p:sp>
    </p:spTree>
    <p:extLst>
      <p:ext uri="{BB962C8B-B14F-4D97-AF65-F5344CB8AC3E}">
        <p14:creationId xmlns:p14="http://schemas.microsoft.com/office/powerpoint/2010/main" val="3209420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778C5-24D2-4DB9-9991-C200459F190A}" type="slidenum">
              <a:rPr lang="en-GB" altLang="en-US"/>
              <a:pPr>
                <a:spcBef>
                  <a:spcPct val="0"/>
                </a:spcBef>
              </a:pPr>
              <a:t>45</a:t>
            </a:fld>
            <a:endParaRPr lang="en-GB" altLang="en-US"/>
          </a:p>
        </p:txBody>
      </p:sp>
    </p:spTree>
    <p:extLst>
      <p:ext uri="{BB962C8B-B14F-4D97-AF65-F5344CB8AC3E}">
        <p14:creationId xmlns:p14="http://schemas.microsoft.com/office/powerpoint/2010/main" val="2702906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881439-8371-4C44-A9E8-ECACC8393BC9}" type="slidenum">
              <a:rPr lang="en-GB" altLang="en-US"/>
              <a:pPr/>
              <a:t>46</a:t>
            </a:fld>
            <a:endParaRPr lang="en-GB" altLang="en-US"/>
          </a:p>
        </p:txBody>
      </p:sp>
    </p:spTree>
    <p:extLst>
      <p:ext uri="{BB962C8B-B14F-4D97-AF65-F5344CB8AC3E}">
        <p14:creationId xmlns:p14="http://schemas.microsoft.com/office/powerpoint/2010/main" val="4239090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8EF8EF-4330-4CD5-B5FC-459FC2262574}" type="slidenum">
              <a:rPr lang="en-GB" altLang="en-US"/>
              <a:pPr/>
              <a:t>47</a:t>
            </a:fld>
            <a:endParaRPr lang="en-GB" altLang="en-US"/>
          </a:p>
        </p:txBody>
      </p:sp>
    </p:spTree>
    <p:extLst>
      <p:ext uri="{BB962C8B-B14F-4D97-AF65-F5344CB8AC3E}">
        <p14:creationId xmlns:p14="http://schemas.microsoft.com/office/powerpoint/2010/main" val="20556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4DF920-E2DA-47AF-A836-7B928D5E639D}" type="slidenum">
              <a:rPr lang="en-GB" altLang="en-US"/>
              <a:pPr/>
              <a:t>6</a:t>
            </a:fld>
            <a:endParaRPr lang="en-GB" altLang="en-US"/>
          </a:p>
        </p:txBody>
      </p:sp>
    </p:spTree>
    <p:extLst>
      <p:ext uri="{BB962C8B-B14F-4D97-AF65-F5344CB8AC3E}">
        <p14:creationId xmlns:p14="http://schemas.microsoft.com/office/powerpoint/2010/main" val="164006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A43676-15C8-4079-9F5C-DF0F62FBF59F}" type="slidenum">
              <a:rPr lang="en-GB" altLang="en-US"/>
              <a:pPr/>
              <a:t>7</a:t>
            </a:fld>
            <a:endParaRPr lang="en-GB" altLang="en-US"/>
          </a:p>
        </p:txBody>
      </p:sp>
    </p:spTree>
    <p:extLst>
      <p:ext uri="{BB962C8B-B14F-4D97-AF65-F5344CB8AC3E}">
        <p14:creationId xmlns:p14="http://schemas.microsoft.com/office/powerpoint/2010/main" val="8963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0100ED-8CF4-44A2-B958-D21CD70981E7}" type="slidenum">
              <a:rPr lang="en-GB" altLang="en-US"/>
              <a:pPr/>
              <a:t>8</a:t>
            </a:fld>
            <a:endParaRPr lang="en-GB" altLang="en-US"/>
          </a:p>
        </p:txBody>
      </p:sp>
    </p:spTree>
    <p:extLst>
      <p:ext uri="{BB962C8B-B14F-4D97-AF65-F5344CB8AC3E}">
        <p14:creationId xmlns:p14="http://schemas.microsoft.com/office/powerpoint/2010/main" val="364775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84B6BC-EC46-4BD9-930D-51D7B25CB8B6}" type="slidenum">
              <a:rPr lang="en-GB" altLang="en-US"/>
              <a:pPr/>
              <a:t>9</a:t>
            </a:fld>
            <a:endParaRPr lang="en-GB" altLang="en-US"/>
          </a:p>
        </p:txBody>
      </p:sp>
    </p:spTree>
    <p:extLst>
      <p:ext uri="{BB962C8B-B14F-4D97-AF65-F5344CB8AC3E}">
        <p14:creationId xmlns:p14="http://schemas.microsoft.com/office/powerpoint/2010/main" val="53353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0A6BE4-0B68-4F66-BA70-A8FDA1EF9021}" type="slidenum">
              <a:rPr lang="en-GB" altLang="en-US"/>
              <a:pPr/>
              <a:t>10</a:t>
            </a:fld>
            <a:endParaRPr lang="en-GB" altLang="en-US"/>
          </a:p>
        </p:txBody>
      </p:sp>
    </p:spTree>
    <p:extLst>
      <p:ext uri="{BB962C8B-B14F-4D97-AF65-F5344CB8AC3E}">
        <p14:creationId xmlns:p14="http://schemas.microsoft.com/office/powerpoint/2010/main" val="140070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432A41-B2BB-44DA-8301-2BB9B58A6940}"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115377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32A41-B2BB-44DA-8301-2BB9B58A6940}"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207596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32A41-B2BB-44DA-8301-2BB9B58A6940}"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198057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32A41-B2BB-44DA-8301-2BB9B58A6940}"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293734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432A41-B2BB-44DA-8301-2BB9B58A6940}"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409079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432A41-B2BB-44DA-8301-2BB9B58A6940}"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310234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432A41-B2BB-44DA-8301-2BB9B58A6940}" type="datetimeFigureOut">
              <a:rPr lang="en-GB" smtClean="0"/>
              <a:t>09/05/2018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217207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432A41-B2BB-44DA-8301-2BB9B58A6940}" type="datetimeFigureOut">
              <a:rPr lang="en-GB" smtClean="0"/>
              <a:t>09/05/2018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331526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32A41-B2BB-44DA-8301-2BB9B58A6940}" type="datetimeFigureOut">
              <a:rPr lang="en-GB" smtClean="0"/>
              <a:t>09/05/2018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181499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432A41-B2BB-44DA-8301-2BB9B58A6940}"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237751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432A41-B2BB-44DA-8301-2BB9B58A6940}"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428DD-7D04-4B8C-9D93-029D13B2DD5D}" type="slidenum">
              <a:rPr lang="en-GB" smtClean="0"/>
              <a:t>‹#›</a:t>
            </a:fld>
            <a:endParaRPr lang="en-GB"/>
          </a:p>
        </p:txBody>
      </p:sp>
    </p:spTree>
    <p:extLst>
      <p:ext uri="{BB962C8B-B14F-4D97-AF65-F5344CB8AC3E}">
        <p14:creationId xmlns:p14="http://schemas.microsoft.com/office/powerpoint/2010/main" val="425661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32A41-B2BB-44DA-8301-2BB9B58A6940}" type="datetimeFigureOut">
              <a:rPr lang="en-GB" smtClean="0"/>
              <a:t>09/05/2018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428DD-7D04-4B8C-9D93-029D13B2DD5D}" type="slidenum">
              <a:rPr lang="en-GB" smtClean="0"/>
              <a:t>‹#›</a:t>
            </a:fld>
            <a:endParaRPr lang="en-GB"/>
          </a:p>
        </p:txBody>
      </p:sp>
    </p:spTree>
    <p:extLst>
      <p:ext uri="{BB962C8B-B14F-4D97-AF65-F5344CB8AC3E}">
        <p14:creationId xmlns:p14="http://schemas.microsoft.com/office/powerpoint/2010/main" val="107028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aster.douglas@roehampt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36891/Mentor_standards_report_Final.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0805"/>
            <a:ext cx="9144000" cy="2743200"/>
          </a:xfrm>
        </p:spPr>
        <p:txBody>
          <a:bodyPr>
            <a:noAutofit/>
          </a:bodyPr>
          <a:lstStyle/>
          <a:p>
            <a:r>
              <a:rPr lang="en-GB" altLang="en-US" sz="3600" b="1" dirty="0"/>
              <a:t>Embracing contradiction as a way of promoting the importance of the teacher educator role</a:t>
            </a:r>
            <a:r>
              <a:rPr lang="en-GB" altLang="en-US" sz="2800" b="1" dirty="0"/>
              <a:t/>
            </a:r>
            <a:br>
              <a:rPr lang="en-GB" altLang="en-US" sz="2800" b="1" dirty="0"/>
            </a:br>
            <a:r>
              <a:rPr lang="en-GB" altLang="en-US" sz="2800" b="1" dirty="0"/>
              <a:t> </a:t>
            </a:r>
            <a:r>
              <a:rPr lang="en-GB" altLang="en-US" sz="2800" dirty="0"/>
              <a:t/>
            </a:r>
            <a:br>
              <a:rPr lang="en-GB" altLang="en-US" sz="2800" dirty="0"/>
            </a:br>
            <a:r>
              <a:rPr lang="en-GB" altLang="en-US" sz="2400" b="1" dirty="0" smtClean="0">
                <a:solidFill>
                  <a:srgbClr val="FF0000"/>
                </a:solidFill>
              </a:rPr>
              <a:t>Alaster Scott Douglas </a:t>
            </a:r>
            <a:br>
              <a:rPr lang="en-GB" altLang="en-US" sz="2400" b="1" dirty="0" smtClean="0">
                <a:solidFill>
                  <a:srgbClr val="FF0000"/>
                </a:solidFill>
              </a:rPr>
            </a:br>
            <a:r>
              <a:rPr lang="en-GB" altLang="en-US" sz="2400" b="1" dirty="0" smtClean="0">
                <a:solidFill>
                  <a:srgbClr val="FF0000"/>
                </a:solidFill>
              </a:rPr>
              <a:t>University of Roehampton</a:t>
            </a:r>
            <a:r>
              <a:rPr lang="en-GB" altLang="en-US" sz="2400" b="1" dirty="0" smtClean="0"/>
              <a:t/>
            </a:r>
            <a:br>
              <a:rPr lang="en-GB" altLang="en-US" sz="2400" b="1" dirty="0" smtClean="0"/>
            </a:br>
            <a:r>
              <a:rPr lang="en-GB" altLang="en-US" sz="2400" b="1" u="sng" dirty="0" smtClean="0">
                <a:hlinkClick r:id="rId2"/>
              </a:rPr>
              <a:t>alaster.douglas@roehampton.ac.uk</a:t>
            </a:r>
            <a:endParaRPr lang="en-GB" sz="2400" b="1" dirty="0"/>
          </a:p>
        </p:txBody>
      </p:sp>
      <p:sp>
        <p:nvSpPr>
          <p:cNvPr id="3" name="Subtitle 2"/>
          <p:cNvSpPr>
            <a:spLocks noGrp="1"/>
          </p:cNvSpPr>
          <p:nvPr>
            <p:ph type="subTitle" idx="1"/>
          </p:nvPr>
        </p:nvSpPr>
        <p:spPr>
          <a:xfrm>
            <a:off x="1524000" y="4609578"/>
            <a:ext cx="9144000" cy="1703540"/>
          </a:xfrm>
        </p:spPr>
        <p:txBody>
          <a:bodyPr>
            <a:normAutofit lnSpcReduction="10000"/>
          </a:bodyPr>
          <a:lstStyle/>
          <a:p>
            <a:pPr>
              <a:defRPr/>
            </a:pPr>
            <a:r>
              <a:rPr lang="en-GB" b="1" dirty="0"/>
              <a:t>TEAN (the Teacher Education Advancement Network)</a:t>
            </a:r>
          </a:p>
          <a:p>
            <a:pPr>
              <a:defRPr/>
            </a:pPr>
            <a:r>
              <a:rPr lang="en-GB" b="1" dirty="0"/>
              <a:t>Annual conference</a:t>
            </a:r>
          </a:p>
          <a:p>
            <a:pPr>
              <a:defRPr/>
            </a:pPr>
            <a:r>
              <a:rPr lang="en-GB" b="1" dirty="0"/>
              <a:t>‘The Ambition of Teacher Education’</a:t>
            </a:r>
          </a:p>
          <a:p>
            <a:pPr>
              <a:defRPr/>
            </a:pPr>
            <a:r>
              <a:rPr lang="en-GB" b="1" dirty="0"/>
              <a:t>Friday May 11th 2018</a:t>
            </a:r>
          </a:p>
          <a:p>
            <a:endParaRPr lang="en-GB" dirty="0"/>
          </a:p>
        </p:txBody>
      </p:sp>
      <p:pic>
        <p:nvPicPr>
          <p:cNvPr id="1026" name="Picture 1" descr="I:\RMID General\COMMUNICATIONS\[2017-18]\Corporate Projects\2018 Brand\Final assets\UNZIPPED ASSETS\Brandmark\On White\Digital\RGB\PNG\Brandmark_RGB_Colourwa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175"/>
            <a:ext cx="30067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85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The Teacher Educator Role</a:t>
            </a:r>
          </a:p>
        </p:txBody>
      </p:sp>
      <p:sp>
        <p:nvSpPr>
          <p:cNvPr id="17411" name="Content Placeholder 2"/>
          <p:cNvSpPr>
            <a:spLocks noGrp="1"/>
          </p:cNvSpPr>
          <p:nvPr>
            <p:ph idx="1"/>
          </p:nvPr>
        </p:nvSpPr>
        <p:spPr/>
        <p:txBody>
          <a:bodyPr/>
          <a:lstStyle/>
          <a:p>
            <a:r>
              <a:rPr lang="en-GB" altLang="en-US" dirty="0" smtClean="0"/>
              <a:t>Prevailing definitions of teacher education as training; simple work that need not be highly specialised as many perceive themselves as specialist teachers of discipline knowledge.</a:t>
            </a:r>
          </a:p>
          <a:p>
            <a:endParaRPr lang="en-GB" altLang="en-US" dirty="0" smtClean="0"/>
          </a:p>
          <a:p>
            <a:pPr marL="0" indent="0">
              <a:buNone/>
            </a:pPr>
            <a:r>
              <a:rPr lang="en-GB" altLang="en-US" b="1" dirty="0" smtClean="0"/>
              <a:t>Standards for Teacher Educators</a:t>
            </a:r>
          </a:p>
          <a:p>
            <a:pPr>
              <a:buFont typeface="Arial" panose="020B0604020202020204" pitchFamily="34" charset="0"/>
              <a:buNone/>
            </a:pPr>
            <a:endParaRPr lang="en-GB" altLang="en-US" sz="1400" dirty="0" smtClean="0"/>
          </a:p>
          <a:p>
            <a:r>
              <a:rPr lang="en-GB" altLang="en-US" sz="2400" dirty="0" smtClean="0"/>
              <a:t>USA (Association of Teacher Educators) standards in place since 1992 – voluntary and not necessarily representing a consensus</a:t>
            </a:r>
          </a:p>
          <a:p>
            <a:r>
              <a:rPr lang="en-GB" altLang="en-US" sz="2400" dirty="0" smtClean="0"/>
              <a:t>Belgium, Israel, Netherlands (VELON) also have teacher educator standards</a:t>
            </a:r>
          </a:p>
          <a:p>
            <a:pPr>
              <a:buFont typeface="Arial" panose="020B0604020202020204" pitchFamily="34" charset="0"/>
              <a:buNone/>
            </a:pPr>
            <a:r>
              <a:rPr lang="en-GB" altLang="en-US" sz="1800" dirty="0" smtClean="0"/>
              <a:t> </a:t>
            </a:r>
          </a:p>
          <a:p>
            <a:endParaRPr lang="en-GB" altLang="en-US" dirty="0" smtClean="0"/>
          </a:p>
        </p:txBody>
      </p:sp>
    </p:spTree>
    <p:extLst>
      <p:ext uri="{BB962C8B-B14F-4D97-AF65-F5344CB8AC3E}">
        <p14:creationId xmlns:p14="http://schemas.microsoft.com/office/powerpoint/2010/main" val="212556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600075"/>
            <a:ext cx="10515600" cy="1090613"/>
          </a:xfrm>
        </p:spPr>
        <p:txBody>
          <a:bodyPr>
            <a:normAutofit fontScale="90000"/>
          </a:bodyPr>
          <a:lstStyle/>
          <a:p>
            <a:pPr algn="ctr"/>
            <a:r>
              <a:rPr lang="en-GB" altLang="en-US" sz="4000" b="1" dirty="0" smtClean="0"/>
              <a:t>National Standards for school-based ITT mentors </a:t>
            </a:r>
            <a:r>
              <a:rPr lang="en-GB" altLang="en-US" sz="4000" b="1" dirty="0" smtClean="0"/>
              <a:t/>
            </a:r>
            <a:br>
              <a:rPr lang="en-GB" altLang="en-US" sz="4000" b="1" dirty="0" smtClean="0"/>
            </a:br>
            <a:r>
              <a:rPr lang="en-GB" altLang="en-US" sz="4000" b="1" dirty="0" smtClean="0"/>
              <a:t>(</a:t>
            </a:r>
            <a:r>
              <a:rPr lang="en-GB" altLang="en-US" sz="4000" b="1" dirty="0" smtClean="0"/>
              <a:t>TSC July 2016)</a:t>
            </a:r>
            <a:br>
              <a:rPr lang="en-GB" altLang="en-US" sz="4000" b="1" dirty="0" smtClean="0"/>
            </a:br>
            <a:endParaRPr lang="en-GB" altLang="en-US" sz="4000" dirty="0" smtClean="0"/>
          </a:p>
        </p:txBody>
      </p:sp>
      <p:sp>
        <p:nvSpPr>
          <p:cNvPr id="19459" name="Content Placeholder 2"/>
          <p:cNvSpPr>
            <a:spLocks noGrp="1"/>
          </p:cNvSpPr>
          <p:nvPr>
            <p:ph idx="1"/>
          </p:nvPr>
        </p:nvSpPr>
        <p:spPr>
          <a:xfrm>
            <a:off x="838200" y="1553228"/>
            <a:ext cx="10515600" cy="5011086"/>
          </a:xfrm>
        </p:spPr>
        <p:txBody>
          <a:bodyPr/>
          <a:lstStyle/>
          <a:p>
            <a:pPr marL="540000" indent="0">
              <a:buFont typeface="Arial" panose="020B0604020202020204" pitchFamily="34" charset="0"/>
              <a:buNone/>
              <a:defRPr/>
            </a:pPr>
            <a:r>
              <a:rPr lang="en-GB" dirty="0" smtClean="0"/>
              <a:t>The standards, although not statutory, should be used by school-based ITT providers to strengthen the quality of support that trainees receive whilst on school placements, to create consistency within partnerships and across the ITT system in England</a:t>
            </a:r>
            <a:r>
              <a:rPr lang="en-GB" dirty="0" smtClean="0"/>
              <a:t>.</a:t>
            </a:r>
          </a:p>
          <a:p>
            <a:pPr marL="540000" indent="0">
              <a:buFont typeface="Arial" panose="020B0604020202020204" pitchFamily="34" charset="0"/>
              <a:buNone/>
              <a:defRPr/>
            </a:pPr>
            <a:r>
              <a:rPr lang="en-GB" dirty="0" smtClean="0"/>
              <a:t> </a:t>
            </a:r>
            <a:endParaRPr lang="en-GB" dirty="0" smtClean="0"/>
          </a:p>
          <a:p>
            <a:pPr>
              <a:buFont typeface="Arial" panose="020B0604020202020204" pitchFamily="34" charset="0"/>
              <a:buNone/>
              <a:defRPr/>
            </a:pPr>
            <a:r>
              <a:rPr lang="en-GB" sz="2400" b="1" i="1" dirty="0" smtClean="0"/>
              <a:t>Standard 2 - </a:t>
            </a:r>
            <a:r>
              <a:rPr lang="en-GB" sz="2400" i="1" dirty="0" smtClean="0"/>
              <a:t>Teaching</a:t>
            </a:r>
            <a:endParaRPr lang="en-GB" sz="2400" dirty="0" smtClean="0"/>
          </a:p>
          <a:p>
            <a:pPr>
              <a:buFont typeface="Arial" panose="020B0604020202020204" pitchFamily="34" charset="0"/>
              <a:buNone/>
              <a:defRPr/>
            </a:pPr>
            <a:r>
              <a:rPr lang="en-GB" sz="2400" dirty="0" smtClean="0"/>
              <a:t>The mentor should enable the trainee to access, </a:t>
            </a:r>
            <a:r>
              <a:rPr lang="en-GB" sz="2400" b="1" dirty="0" smtClean="0"/>
              <a:t>utilise and interpret robust educational research</a:t>
            </a:r>
            <a:r>
              <a:rPr lang="en-GB" sz="2400" dirty="0" smtClean="0"/>
              <a:t> to inform their teaching. </a:t>
            </a:r>
          </a:p>
          <a:p>
            <a:pPr>
              <a:buFont typeface="Arial" panose="020B0604020202020204" pitchFamily="34" charset="0"/>
              <a:buNone/>
              <a:defRPr/>
            </a:pPr>
            <a:r>
              <a:rPr lang="en-GB" sz="2400" b="1" i="1" dirty="0" smtClean="0"/>
              <a:t>Standard 4 </a:t>
            </a:r>
            <a:r>
              <a:rPr lang="en-GB" sz="2400" i="1" dirty="0" smtClean="0"/>
              <a:t>- Self-development and working in partnership</a:t>
            </a:r>
            <a:endParaRPr lang="en-GB" sz="2400" dirty="0" smtClean="0"/>
          </a:p>
          <a:p>
            <a:pPr>
              <a:buFont typeface="Arial" panose="020B0604020202020204" pitchFamily="34" charset="0"/>
              <a:buNone/>
              <a:defRPr/>
            </a:pPr>
            <a:r>
              <a:rPr lang="en-GB" sz="2400" dirty="0" smtClean="0"/>
              <a:t>The mentor should continue to develop their own mentoring practice and subject and pedagogical expertise by accessing appropriate professional development and </a:t>
            </a:r>
            <a:r>
              <a:rPr lang="en-GB" sz="2400" b="1" dirty="0" smtClean="0"/>
              <a:t>engaging with robust research</a:t>
            </a:r>
            <a:r>
              <a:rPr lang="en-GB" sz="2400" dirty="0" smtClean="0"/>
              <a:t>. </a:t>
            </a:r>
          </a:p>
          <a:p>
            <a:pPr marL="540000" indent="0">
              <a:buFont typeface="Arial" panose="020B0604020202020204" pitchFamily="34" charset="0"/>
              <a:buNone/>
              <a:defRPr/>
            </a:pPr>
            <a:endParaRPr lang="en-GB" sz="2400" dirty="0" smtClean="0"/>
          </a:p>
          <a:p>
            <a:pPr>
              <a:defRPr/>
            </a:pPr>
            <a:endParaRPr lang="en-GB" dirty="0" smtClean="0"/>
          </a:p>
        </p:txBody>
      </p:sp>
    </p:spTree>
    <p:extLst>
      <p:ext uri="{BB962C8B-B14F-4D97-AF65-F5344CB8AC3E}">
        <p14:creationId xmlns:p14="http://schemas.microsoft.com/office/powerpoint/2010/main" val="704792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103313" y="338842"/>
            <a:ext cx="1017587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2800" b="1" dirty="0"/>
              <a:t>The </a:t>
            </a:r>
            <a:r>
              <a:rPr lang="en-GB" altLang="en-US" sz="2800" b="1" dirty="0" smtClean="0"/>
              <a:t>School </a:t>
            </a:r>
            <a:r>
              <a:rPr lang="en-GB" altLang="en-US" sz="2800" b="1" dirty="0"/>
              <a:t>Based Teacher </a:t>
            </a:r>
            <a:r>
              <a:rPr lang="en-GB" altLang="en-US" sz="2800" b="1" dirty="0" smtClean="0"/>
              <a:t>Educator  </a:t>
            </a:r>
            <a:r>
              <a:rPr lang="en-GB" altLang="en-US" sz="2800" b="1" dirty="0"/>
              <a:t>(SBTE)  </a:t>
            </a:r>
          </a:p>
          <a:p>
            <a:endParaRPr lang="en-GB" altLang="en-US" sz="2800" dirty="0" smtClean="0"/>
          </a:p>
          <a:p>
            <a:r>
              <a:rPr lang="en-GB" altLang="en-US" sz="2800" dirty="0"/>
              <a:t>A</a:t>
            </a:r>
            <a:r>
              <a:rPr lang="en-GB" altLang="en-US" sz="2800" dirty="0" smtClean="0"/>
              <a:t> </a:t>
            </a:r>
            <a:r>
              <a:rPr lang="en-GB" altLang="en-US" sz="2800" dirty="0"/>
              <a:t>lack of perceived support and professional learning needs </a:t>
            </a:r>
            <a:endParaRPr lang="en-GB" altLang="en-US" sz="2800" dirty="0" smtClean="0"/>
          </a:p>
          <a:p>
            <a:pPr algn="r"/>
            <a:r>
              <a:rPr lang="en-GB" altLang="en-US" sz="2800" dirty="0" smtClean="0"/>
              <a:t>(</a:t>
            </a:r>
            <a:r>
              <a:rPr lang="en-GB" altLang="en-US" sz="2800" dirty="0"/>
              <a:t>White </a:t>
            </a:r>
            <a:r>
              <a:rPr lang="en-GB" altLang="en-US" sz="2800" i="1" dirty="0"/>
              <a:t>et al. </a:t>
            </a:r>
            <a:r>
              <a:rPr lang="en-GB" altLang="en-US" sz="2800" dirty="0"/>
              <a:t>2015)</a:t>
            </a:r>
          </a:p>
          <a:p>
            <a:endParaRPr lang="en-GB" altLang="en-US" sz="2800" dirty="0"/>
          </a:p>
          <a:p>
            <a:pPr marL="457200" indent="-457200">
              <a:buFont typeface="Arial" panose="020B0604020202020204" pitchFamily="34" charset="0"/>
              <a:buChar char="•"/>
            </a:pPr>
            <a:r>
              <a:rPr lang="en-GB" altLang="en-US" sz="2800" dirty="0"/>
              <a:t>Student </a:t>
            </a:r>
            <a:r>
              <a:rPr lang="en-GB" altLang="en-US" sz="2800" dirty="0" smtClean="0"/>
              <a:t>teachers </a:t>
            </a:r>
            <a:r>
              <a:rPr lang="en-GB" altLang="en-US" sz="2800" dirty="0"/>
              <a:t>unable to interpret and elaborate their experience from a theoretical </a:t>
            </a:r>
            <a:r>
              <a:rPr lang="en-GB" altLang="en-US" sz="2800" dirty="0" smtClean="0"/>
              <a:t>perspective</a:t>
            </a:r>
          </a:p>
          <a:p>
            <a:pPr marL="457200" indent="-457200">
              <a:buFont typeface="Arial" panose="020B0604020202020204" pitchFamily="34" charset="0"/>
              <a:buChar char="•"/>
            </a:pPr>
            <a:r>
              <a:rPr lang="en-GB" altLang="en-US" sz="2800" dirty="0" smtClean="0"/>
              <a:t>SBTEs </a:t>
            </a:r>
            <a:r>
              <a:rPr lang="en-GB" altLang="en-US" sz="2800" dirty="0"/>
              <a:t>need resources, time and training in the new role</a:t>
            </a:r>
          </a:p>
          <a:p>
            <a:endParaRPr lang="en-GB" altLang="en-US" sz="2800" dirty="0"/>
          </a:p>
          <a:p>
            <a:r>
              <a:rPr lang="en-GB" altLang="en-US" sz="2800" dirty="0"/>
              <a:t>The role of the university-based teacher educator has long been recognised as having potential benefit for offering modelling strategies for school mentors as well as offering written and verbal</a:t>
            </a:r>
            <a:r>
              <a:rPr lang="en-GB" altLang="en-US" sz="2800" b="1" dirty="0"/>
              <a:t> </a:t>
            </a:r>
            <a:r>
              <a:rPr lang="en-GB" altLang="en-US" sz="2800" dirty="0"/>
              <a:t>advice and help by conducting focused observations alongside </a:t>
            </a:r>
            <a:r>
              <a:rPr lang="en-GB" altLang="en-US" sz="2800" dirty="0" smtClean="0"/>
              <a:t>mentors.                                                                     (</a:t>
            </a:r>
            <a:r>
              <a:rPr lang="en-GB" altLang="en-US" sz="2800" dirty="0"/>
              <a:t>Hopper 2001, p.217</a:t>
            </a:r>
            <a:r>
              <a:rPr lang="en-GB" altLang="en-US" sz="2800" dirty="0" smtClean="0"/>
              <a:t>)</a:t>
            </a:r>
            <a:endParaRPr lang="en-GB" altLang="en-US" sz="2800" dirty="0"/>
          </a:p>
        </p:txBody>
      </p:sp>
    </p:spTree>
    <p:extLst>
      <p:ext uri="{BB962C8B-B14F-4D97-AF65-F5344CB8AC3E}">
        <p14:creationId xmlns:p14="http://schemas.microsoft.com/office/powerpoint/2010/main" val="371582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977900" y="357188"/>
            <a:ext cx="103378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GB" altLang="en-US" sz="3200">
                <a:latin typeface="Times New Roman" panose="02020603050405020304" pitchFamily="18" charset="0"/>
              </a:rPr>
              <a:t> </a:t>
            </a:r>
            <a:endParaRPr lang="en-GB" altLang="en-US" sz="3200"/>
          </a:p>
          <a:p>
            <a:r>
              <a:rPr lang="en-GB" altLang="en-US" sz="3200">
                <a:latin typeface="Times New Roman" panose="02020603050405020304" pitchFamily="18" charset="0"/>
              </a:rPr>
              <a:t>We have also just set up a Masters in Teacher Education which is about if you like, training the trainers for the want of a better word. There are the kinds of things that would come up in a teacher educator development programme. </a:t>
            </a:r>
          </a:p>
          <a:p>
            <a:pPr algn="r"/>
            <a:r>
              <a:rPr lang="en-GB" altLang="en-US" sz="3200">
                <a:latin typeface="Times New Roman" panose="02020603050405020304" pitchFamily="18" charset="0"/>
              </a:rPr>
              <a:t>(Interview, 16 July 2015) </a:t>
            </a:r>
          </a:p>
          <a:p>
            <a:endParaRPr lang="en-GB" altLang="en-US" sz="3200"/>
          </a:p>
          <a:p>
            <a:pPr algn="r"/>
            <a:r>
              <a:rPr lang="en-GB" altLang="en-US" sz="3200">
                <a:latin typeface="Times New Roman" panose="02020603050405020304" pitchFamily="18" charset="0"/>
              </a:rPr>
              <a:t> </a:t>
            </a:r>
            <a:endParaRPr lang="en-GB" altLang="en-US" sz="3200"/>
          </a:p>
          <a:p>
            <a:r>
              <a:rPr lang="en-GB" altLang="en-US" sz="3200">
                <a:latin typeface="Times New Roman" panose="02020603050405020304" pitchFamily="18" charset="0"/>
              </a:rPr>
              <a:t>If it were the case that you could only be a SBTE if you have gone through substantial amounts of training, possibly a Masters or diploma, I think that would be a very good thing.</a:t>
            </a:r>
            <a:endParaRPr lang="en-GB" altLang="en-US" sz="3200"/>
          </a:p>
          <a:p>
            <a:pPr algn="r"/>
            <a:r>
              <a:rPr lang="en-GB" altLang="en-US" sz="3200">
                <a:latin typeface="Times New Roman" panose="02020603050405020304" pitchFamily="18" charset="0"/>
              </a:rPr>
              <a:t> (Interview, 16 July 2015)</a:t>
            </a:r>
            <a:endParaRPr lang="en-GB" altLang="en-US" sz="3200"/>
          </a:p>
        </p:txBody>
      </p:sp>
    </p:spTree>
    <p:extLst>
      <p:ext uri="{BB962C8B-B14F-4D97-AF65-F5344CB8AC3E}">
        <p14:creationId xmlns:p14="http://schemas.microsoft.com/office/powerpoint/2010/main" val="8814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smtClean="0"/>
              <a:t>2 research studies</a:t>
            </a:r>
          </a:p>
        </p:txBody>
      </p:sp>
      <p:sp>
        <p:nvSpPr>
          <p:cNvPr id="21507" name="Text Placeholder 2"/>
          <p:cNvSpPr>
            <a:spLocks noGrp="1"/>
          </p:cNvSpPr>
          <p:nvPr>
            <p:ph type="body" idx="1"/>
          </p:nvPr>
        </p:nvSpPr>
        <p:spPr>
          <a:xfrm>
            <a:off x="609600" y="981075"/>
            <a:ext cx="5386388" cy="1165225"/>
          </a:xfrm>
        </p:spPr>
        <p:txBody>
          <a:bodyPr>
            <a:normAutofit fontScale="92500" lnSpcReduction="20000"/>
          </a:bodyPr>
          <a:lstStyle/>
          <a:p>
            <a:pPr eaLnBrk="1" hangingPunct="1"/>
            <a:endParaRPr lang="en-GB" altLang="en-US" dirty="0" smtClean="0"/>
          </a:p>
          <a:p>
            <a:pPr eaLnBrk="1" hangingPunct="1"/>
            <a:endParaRPr lang="en-GB" altLang="en-US" dirty="0" smtClean="0"/>
          </a:p>
          <a:p>
            <a:pPr eaLnBrk="1" hangingPunct="1"/>
            <a:r>
              <a:rPr lang="en-GB" altLang="en-US" sz="2600" dirty="0" smtClean="0"/>
              <a:t>A secondary school</a:t>
            </a:r>
          </a:p>
        </p:txBody>
      </p:sp>
      <p:sp>
        <p:nvSpPr>
          <p:cNvPr id="21508" name="Content Placeholder 3"/>
          <p:cNvSpPr>
            <a:spLocks noGrp="1"/>
          </p:cNvSpPr>
          <p:nvPr>
            <p:ph sz="half" idx="2"/>
          </p:nvPr>
        </p:nvSpPr>
        <p:spPr>
          <a:xfrm>
            <a:off x="609600" y="2174875"/>
            <a:ext cx="5386388" cy="3951288"/>
          </a:xfrm>
        </p:spPr>
        <p:txBody>
          <a:bodyPr/>
          <a:lstStyle/>
          <a:p>
            <a:pPr eaLnBrk="1" hangingPunct="1"/>
            <a:r>
              <a:rPr lang="en-GB" altLang="en-US" dirty="0" smtClean="0"/>
              <a:t>Ethnographic</a:t>
            </a:r>
          </a:p>
          <a:p>
            <a:pPr eaLnBrk="1" hangingPunct="1"/>
            <a:r>
              <a:rPr lang="en-GB" altLang="en-US" dirty="0" smtClean="0"/>
              <a:t>Observed ITE activities over 3 terms in one school</a:t>
            </a:r>
          </a:p>
          <a:p>
            <a:pPr eaLnBrk="1" hangingPunct="1"/>
            <a:r>
              <a:rPr lang="en-GB" altLang="en-US" dirty="0" smtClean="0"/>
              <a:t>Interviewed personnel involved in ITE about understanding of their participation</a:t>
            </a:r>
          </a:p>
          <a:p>
            <a:pPr eaLnBrk="1" hangingPunct="1"/>
            <a:r>
              <a:rPr lang="en-GB" altLang="en-US" dirty="0" smtClean="0"/>
              <a:t>Focused on four school subject departments (Geography, History, MFL, Science)</a:t>
            </a:r>
          </a:p>
        </p:txBody>
      </p:sp>
      <p:sp>
        <p:nvSpPr>
          <p:cNvPr id="21509" name="Text Placeholder 4"/>
          <p:cNvSpPr>
            <a:spLocks noGrp="1"/>
          </p:cNvSpPr>
          <p:nvPr>
            <p:ph type="body" sz="quarter" idx="3"/>
          </p:nvPr>
        </p:nvSpPr>
        <p:spPr>
          <a:xfrm>
            <a:off x="6192838" y="908050"/>
            <a:ext cx="5389562" cy="1225550"/>
          </a:xfrm>
        </p:spPr>
        <p:txBody>
          <a:bodyPr/>
          <a:lstStyle/>
          <a:p>
            <a:pPr eaLnBrk="1" hangingPunct="1"/>
            <a:r>
              <a:rPr lang="en-GB" altLang="en-US" dirty="0" smtClean="0"/>
              <a:t>A primary school</a:t>
            </a:r>
          </a:p>
        </p:txBody>
      </p:sp>
      <p:sp>
        <p:nvSpPr>
          <p:cNvPr id="21510" name="Content Placeholder 5"/>
          <p:cNvSpPr>
            <a:spLocks noGrp="1"/>
          </p:cNvSpPr>
          <p:nvPr>
            <p:ph sz="quarter" idx="4"/>
          </p:nvPr>
        </p:nvSpPr>
        <p:spPr>
          <a:xfrm>
            <a:off x="6000750" y="2174875"/>
            <a:ext cx="5567363" cy="3951288"/>
          </a:xfrm>
        </p:spPr>
        <p:txBody>
          <a:bodyPr/>
          <a:lstStyle/>
          <a:p>
            <a:pPr eaLnBrk="1" hangingPunct="1"/>
            <a:r>
              <a:rPr lang="en-GB" altLang="en-US" smtClean="0"/>
              <a:t>2 weeks of observation of ITE activities and interviewed personnel on understanding of their participation</a:t>
            </a:r>
          </a:p>
          <a:p>
            <a:pPr eaLnBrk="1" hangingPunct="1"/>
            <a:r>
              <a:rPr lang="en-GB" altLang="en-US" smtClean="0"/>
              <a:t>Participated with staff in a ‘change laboratory’ workshop sharing my research findings  </a:t>
            </a:r>
          </a:p>
          <a:p>
            <a:pPr eaLnBrk="1" hangingPunct="1"/>
            <a:r>
              <a:rPr lang="en-GB" altLang="en-US" smtClean="0"/>
              <a:t>Negotiated the object of ITE activity</a:t>
            </a:r>
          </a:p>
        </p:txBody>
      </p:sp>
    </p:spTree>
    <p:extLst>
      <p:ext uri="{BB962C8B-B14F-4D97-AF65-F5344CB8AC3E}">
        <p14:creationId xmlns:p14="http://schemas.microsoft.com/office/powerpoint/2010/main" val="2016516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b="1" dirty="0" smtClean="0"/>
              <a:t>Findings from the year-long ethnography</a:t>
            </a:r>
          </a:p>
        </p:txBody>
      </p:sp>
      <p:sp>
        <p:nvSpPr>
          <p:cNvPr id="22531" name="Text Placeholder 2"/>
          <p:cNvSpPr>
            <a:spLocks noGrp="1"/>
          </p:cNvSpPr>
          <p:nvPr>
            <p:ph type="body" idx="1"/>
          </p:nvPr>
        </p:nvSpPr>
        <p:spPr>
          <a:xfrm>
            <a:off x="609600" y="1535113"/>
            <a:ext cx="5386388" cy="639762"/>
          </a:xfrm>
        </p:spPr>
        <p:txBody>
          <a:bodyPr/>
          <a:lstStyle/>
          <a:p>
            <a:pPr eaLnBrk="1" hangingPunct="1"/>
            <a:endParaRPr lang="en-US" altLang="en-US" smtClean="0"/>
          </a:p>
        </p:txBody>
      </p:sp>
      <p:sp>
        <p:nvSpPr>
          <p:cNvPr id="22532" name="Text Placeholder 4"/>
          <p:cNvSpPr>
            <a:spLocks noGrp="1"/>
          </p:cNvSpPr>
          <p:nvPr>
            <p:ph type="body" sz="quarter" idx="3"/>
          </p:nvPr>
        </p:nvSpPr>
        <p:spPr>
          <a:xfrm>
            <a:off x="6192838" y="1535113"/>
            <a:ext cx="5389562" cy="639762"/>
          </a:xfrm>
        </p:spPr>
        <p:txBody>
          <a:bodyPr/>
          <a:lstStyle/>
          <a:p>
            <a:pPr eaLnBrk="1" hangingPunct="1"/>
            <a:endParaRPr lang="en-US" altLang="en-US" smtClean="0"/>
          </a:p>
        </p:txBody>
      </p:sp>
      <p:sp>
        <p:nvSpPr>
          <p:cNvPr id="22533" name="Content Placeholder 5"/>
          <p:cNvSpPr>
            <a:spLocks noGrp="1"/>
          </p:cNvSpPr>
          <p:nvPr>
            <p:ph sz="quarter" idx="4"/>
          </p:nvPr>
        </p:nvSpPr>
        <p:spPr>
          <a:xfrm>
            <a:off x="6350000" y="2057400"/>
            <a:ext cx="4902200" cy="5384800"/>
          </a:xfrm>
        </p:spPr>
        <p:txBody>
          <a:bodyPr/>
          <a:lstStyle/>
          <a:p>
            <a:pPr algn="ctr" eaLnBrk="1" hangingPunct="1">
              <a:buFont typeface="Arial" panose="020B0604020202020204" pitchFamily="34" charset="0"/>
              <a:buNone/>
            </a:pPr>
            <a:r>
              <a:rPr lang="en-GB" altLang="en-US" sz="6000" b="1" smtClean="0"/>
              <a:t>Today's Daily Deal</a:t>
            </a:r>
          </a:p>
          <a:p>
            <a:pPr algn="ctr" eaLnBrk="1" hangingPunct="1">
              <a:buFont typeface="Arial" panose="020B0604020202020204" pitchFamily="34" charset="0"/>
              <a:buNone/>
            </a:pPr>
            <a:endParaRPr lang="en-GB" altLang="en-US" sz="6000" b="1" smtClean="0"/>
          </a:p>
          <a:p>
            <a:pPr algn="ctr" eaLnBrk="1" hangingPunct="1">
              <a:buFont typeface="Arial" panose="020B0604020202020204" pitchFamily="34" charset="0"/>
              <a:buNone/>
            </a:pPr>
            <a:r>
              <a:rPr lang="en-GB" altLang="en-US" sz="4000" smtClean="0"/>
              <a:t>Palgrave Macmillan</a:t>
            </a:r>
          </a:p>
          <a:p>
            <a:pPr algn="ctr" eaLnBrk="1" hangingPunct="1">
              <a:buFont typeface="Arial" panose="020B0604020202020204" pitchFamily="34" charset="0"/>
              <a:buNone/>
            </a:pPr>
            <a:r>
              <a:rPr lang="en-GB" altLang="en-US" smtClean="0"/>
              <a:t/>
            </a:r>
            <a:br>
              <a:rPr lang="en-GB" altLang="en-US" smtClean="0"/>
            </a:br>
            <a:endParaRPr lang="en-GB" altLang="en-US" b="1" smtClean="0"/>
          </a:p>
          <a:p>
            <a:pPr eaLnBrk="1" hangingPunct="1"/>
            <a:endParaRPr lang="en-GB" altLang="en-US" smtClean="0"/>
          </a:p>
        </p:txBody>
      </p:sp>
      <p:pic>
        <p:nvPicPr>
          <p:cNvPr id="22534" name="Picture 16" descr="140394219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87413" y="1628775"/>
            <a:ext cx="3984625" cy="4854575"/>
          </a:xfrm>
          <a:ln w="12700">
            <a:solidFill>
              <a:schemeClr val="tx2"/>
            </a:solidFill>
            <a:miter lim="800000"/>
            <a:headEnd/>
            <a:tailEnd/>
          </a:ln>
        </p:spPr>
      </p:pic>
    </p:spTree>
    <p:extLst>
      <p:ext uri="{BB962C8B-B14F-4D97-AF65-F5344CB8AC3E}">
        <p14:creationId xmlns:p14="http://schemas.microsoft.com/office/powerpoint/2010/main" val="417931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75"/>
          <p:cNvGrpSpPr>
            <a:grpSpLocks/>
          </p:cNvGrpSpPr>
          <p:nvPr/>
        </p:nvGrpSpPr>
        <p:grpSpPr bwMode="auto">
          <a:xfrm>
            <a:off x="711200" y="381000"/>
            <a:ext cx="10160000" cy="5867400"/>
            <a:chOff x="0" y="0"/>
            <a:chExt cx="3007" cy="4938"/>
          </a:xfrm>
        </p:grpSpPr>
        <p:grpSp>
          <p:nvGrpSpPr>
            <p:cNvPr id="23555" name="Group 28"/>
            <p:cNvGrpSpPr>
              <a:grpSpLocks/>
            </p:cNvGrpSpPr>
            <p:nvPr/>
          </p:nvGrpSpPr>
          <p:grpSpPr bwMode="auto">
            <a:xfrm>
              <a:off x="0" y="0"/>
              <a:ext cx="1740" cy="518"/>
              <a:chOff x="0" y="0"/>
              <a:chExt cx="1740" cy="518"/>
            </a:xfrm>
          </p:grpSpPr>
          <p:sp>
            <p:nvSpPr>
              <p:cNvPr id="23625" name="Rectangle 3"/>
              <p:cNvSpPr>
                <a:spLocks noChangeArrowheads="1"/>
              </p:cNvSpPr>
              <p:nvPr/>
            </p:nvSpPr>
            <p:spPr bwMode="auto">
              <a:xfrm>
                <a:off x="22" y="22"/>
                <a:ext cx="169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b="1"/>
                  <a:t>Nature of Data</a:t>
                </a:r>
              </a:p>
              <a:p>
                <a:pPr algn="ctr"/>
                <a:endParaRPr lang="en-GB" altLang="en-US" sz="1600"/>
              </a:p>
            </p:txBody>
          </p:sp>
          <p:sp>
            <p:nvSpPr>
              <p:cNvPr id="23626" name="Rectangle 27"/>
              <p:cNvSpPr>
                <a:spLocks noChangeArrowheads="1"/>
              </p:cNvSpPr>
              <p:nvPr/>
            </p:nvSpPr>
            <p:spPr bwMode="auto">
              <a:xfrm>
                <a:off x="0" y="0"/>
                <a:ext cx="174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56" name="Group 30"/>
            <p:cNvGrpSpPr>
              <a:grpSpLocks/>
            </p:cNvGrpSpPr>
            <p:nvPr/>
          </p:nvGrpSpPr>
          <p:grpSpPr bwMode="auto">
            <a:xfrm>
              <a:off x="1740" y="0"/>
              <a:ext cx="237" cy="518"/>
              <a:chOff x="1740" y="0"/>
              <a:chExt cx="237" cy="518"/>
            </a:xfrm>
          </p:grpSpPr>
          <p:sp>
            <p:nvSpPr>
              <p:cNvPr id="23623" name="Rectangle 4"/>
              <p:cNvSpPr>
                <a:spLocks noChangeArrowheads="1"/>
              </p:cNvSpPr>
              <p:nvPr/>
            </p:nvSpPr>
            <p:spPr bwMode="auto">
              <a:xfrm>
                <a:off x="1762" y="22"/>
                <a:ext cx="19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b="1"/>
                  <a:t>S1</a:t>
                </a:r>
              </a:p>
              <a:p>
                <a:pPr algn="ctr"/>
                <a:endParaRPr lang="en-GB" altLang="en-US" sz="1600"/>
              </a:p>
            </p:txBody>
          </p:sp>
          <p:sp>
            <p:nvSpPr>
              <p:cNvPr id="23624" name="Rectangle 29"/>
              <p:cNvSpPr>
                <a:spLocks noChangeArrowheads="1"/>
              </p:cNvSpPr>
              <p:nvPr/>
            </p:nvSpPr>
            <p:spPr bwMode="auto">
              <a:xfrm>
                <a:off x="1740" y="0"/>
                <a:ext cx="23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57" name="Group 32"/>
            <p:cNvGrpSpPr>
              <a:grpSpLocks/>
            </p:cNvGrpSpPr>
            <p:nvPr/>
          </p:nvGrpSpPr>
          <p:grpSpPr bwMode="auto">
            <a:xfrm>
              <a:off x="1977" y="0"/>
              <a:ext cx="228" cy="518"/>
              <a:chOff x="1977" y="0"/>
              <a:chExt cx="228" cy="518"/>
            </a:xfrm>
          </p:grpSpPr>
          <p:sp>
            <p:nvSpPr>
              <p:cNvPr id="23621" name="Rectangle 5"/>
              <p:cNvSpPr>
                <a:spLocks noChangeArrowheads="1"/>
              </p:cNvSpPr>
              <p:nvPr/>
            </p:nvSpPr>
            <p:spPr bwMode="auto">
              <a:xfrm>
                <a:off x="1999" y="22"/>
                <a:ext cx="18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b="1"/>
                  <a:t>S2</a:t>
                </a:r>
              </a:p>
              <a:p>
                <a:pPr algn="ctr"/>
                <a:endParaRPr lang="en-GB" altLang="en-US" sz="2400"/>
              </a:p>
            </p:txBody>
          </p:sp>
          <p:sp>
            <p:nvSpPr>
              <p:cNvPr id="23622" name="Rectangle 31"/>
              <p:cNvSpPr>
                <a:spLocks noChangeArrowheads="1"/>
              </p:cNvSpPr>
              <p:nvPr/>
            </p:nvSpPr>
            <p:spPr bwMode="auto">
              <a:xfrm>
                <a:off x="1977" y="0"/>
                <a:ext cx="2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58" name="Group 34"/>
            <p:cNvGrpSpPr>
              <a:grpSpLocks/>
            </p:cNvGrpSpPr>
            <p:nvPr/>
          </p:nvGrpSpPr>
          <p:grpSpPr bwMode="auto">
            <a:xfrm>
              <a:off x="2205" y="0"/>
              <a:ext cx="802" cy="518"/>
              <a:chOff x="2205" y="0"/>
              <a:chExt cx="802" cy="518"/>
            </a:xfrm>
          </p:grpSpPr>
          <p:sp>
            <p:nvSpPr>
              <p:cNvPr id="23619" name="Rectangle 6"/>
              <p:cNvSpPr>
                <a:spLocks noChangeArrowheads="1"/>
              </p:cNvSpPr>
              <p:nvPr/>
            </p:nvSpPr>
            <p:spPr bwMode="auto">
              <a:xfrm>
                <a:off x="2227" y="22"/>
                <a:ext cx="75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b="1"/>
                  <a:t>Total</a:t>
                </a:r>
              </a:p>
              <a:p>
                <a:pPr algn="ctr"/>
                <a:endParaRPr lang="en-GB" altLang="en-US" sz="2400"/>
              </a:p>
            </p:txBody>
          </p:sp>
          <p:sp>
            <p:nvSpPr>
              <p:cNvPr id="23620" name="Rectangle 33"/>
              <p:cNvSpPr>
                <a:spLocks noChangeArrowheads="1"/>
              </p:cNvSpPr>
              <p:nvPr/>
            </p:nvSpPr>
            <p:spPr bwMode="auto">
              <a:xfrm>
                <a:off x="2205" y="0"/>
                <a:ext cx="80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59" name="Group 36"/>
            <p:cNvGrpSpPr>
              <a:grpSpLocks/>
            </p:cNvGrpSpPr>
            <p:nvPr/>
          </p:nvGrpSpPr>
          <p:grpSpPr bwMode="auto">
            <a:xfrm>
              <a:off x="0" y="562"/>
              <a:ext cx="1740" cy="518"/>
              <a:chOff x="0" y="562"/>
              <a:chExt cx="1740" cy="518"/>
            </a:xfrm>
          </p:grpSpPr>
          <p:sp>
            <p:nvSpPr>
              <p:cNvPr id="23617" name="Rectangle 7"/>
              <p:cNvSpPr>
                <a:spLocks noChangeArrowheads="1"/>
              </p:cNvSpPr>
              <p:nvPr/>
            </p:nvSpPr>
            <p:spPr bwMode="auto">
              <a:xfrm>
                <a:off x="22" y="584"/>
                <a:ext cx="169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600"/>
                  <a:t>School Visits</a:t>
                </a:r>
              </a:p>
              <a:p>
                <a:endParaRPr lang="en-GB" altLang="en-US" sz="2400"/>
              </a:p>
            </p:txBody>
          </p:sp>
          <p:sp>
            <p:nvSpPr>
              <p:cNvPr id="23618" name="Rectangle 35"/>
              <p:cNvSpPr>
                <a:spLocks noChangeArrowheads="1"/>
              </p:cNvSpPr>
              <p:nvPr/>
            </p:nvSpPr>
            <p:spPr bwMode="auto">
              <a:xfrm>
                <a:off x="0" y="562"/>
                <a:ext cx="174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0" name="Group 38"/>
            <p:cNvGrpSpPr>
              <a:grpSpLocks/>
            </p:cNvGrpSpPr>
            <p:nvPr/>
          </p:nvGrpSpPr>
          <p:grpSpPr bwMode="auto">
            <a:xfrm>
              <a:off x="1740" y="562"/>
              <a:ext cx="237" cy="518"/>
              <a:chOff x="1740" y="562"/>
              <a:chExt cx="237" cy="518"/>
            </a:xfrm>
          </p:grpSpPr>
          <p:sp>
            <p:nvSpPr>
              <p:cNvPr id="23615" name="Rectangle 8"/>
              <p:cNvSpPr>
                <a:spLocks noChangeArrowheads="1"/>
              </p:cNvSpPr>
              <p:nvPr/>
            </p:nvSpPr>
            <p:spPr bwMode="auto">
              <a:xfrm>
                <a:off x="1762" y="584"/>
                <a:ext cx="19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59</a:t>
                </a:r>
              </a:p>
              <a:p>
                <a:pPr algn="ctr"/>
                <a:endParaRPr lang="en-GB" altLang="en-US" sz="2400"/>
              </a:p>
            </p:txBody>
          </p:sp>
          <p:sp>
            <p:nvSpPr>
              <p:cNvPr id="23616" name="Rectangle 37"/>
              <p:cNvSpPr>
                <a:spLocks noChangeArrowheads="1"/>
              </p:cNvSpPr>
              <p:nvPr/>
            </p:nvSpPr>
            <p:spPr bwMode="auto">
              <a:xfrm>
                <a:off x="1740" y="562"/>
                <a:ext cx="23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1" name="Group 40"/>
            <p:cNvGrpSpPr>
              <a:grpSpLocks/>
            </p:cNvGrpSpPr>
            <p:nvPr/>
          </p:nvGrpSpPr>
          <p:grpSpPr bwMode="auto">
            <a:xfrm>
              <a:off x="1977" y="562"/>
              <a:ext cx="228" cy="518"/>
              <a:chOff x="1977" y="562"/>
              <a:chExt cx="228" cy="518"/>
            </a:xfrm>
          </p:grpSpPr>
          <p:sp>
            <p:nvSpPr>
              <p:cNvPr id="23613" name="Rectangle 9"/>
              <p:cNvSpPr>
                <a:spLocks noChangeArrowheads="1"/>
              </p:cNvSpPr>
              <p:nvPr/>
            </p:nvSpPr>
            <p:spPr bwMode="auto">
              <a:xfrm>
                <a:off x="1999" y="584"/>
                <a:ext cx="18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21</a:t>
                </a:r>
              </a:p>
              <a:p>
                <a:pPr algn="ctr"/>
                <a:endParaRPr lang="en-GB" altLang="en-US" sz="2400"/>
              </a:p>
            </p:txBody>
          </p:sp>
          <p:sp>
            <p:nvSpPr>
              <p:cNvPr id="23614" name="Rectangle 39"/>
              <p:cNvSpPr>
                <a:spLocks noChangeArrowheads="1"/>
              </p:cNvSpPr>
              <p:nvPr/>
            </p:nvSpPr>
            <p:spPr bwMode="auto">
              <a:xfrm>
                <a:off x="1977" y="562"/>
                <a:ext cx="2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2" name="Group 42"/>
            <p:cNvGrpSpPr>
              <a:grpSpLocks/>
            </p:cNvGrpSpPr>
            <p:nvPr/>
          </p:nvGrpSpPr>
          <p:grpSpPr bwMode="auto">
            <a:xfrm>
              <a:off x="2205" y="562"/>
              <a:ext cx="802" cy="518"/>
              <a:chOff x="2205" y="562"/>
              <a:chExt cx="802" cy="518"/>
            </a:xfrm>
          </p:grpSpPr>
          <p:sp>
            <p:nvSpPr>
              <p:cNvPr id="23611" name="Rectangle 10"/>
              <p:cNvSpPr>
                <a:spLocks noChangeArrowheads="1"/>
              </p:cNvSpPr>
              <p:nvPr/>
            </p:nvSpPr>
            <p:spPr bwMode="auto">
              <a:xfrm>
                <a:off x="2227" y="584"/>
                <a:ext cx="75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r>
                  <a:rPr lang="en-GB" altLang="en-US" sz="1600"/>
                  <a:t>80</a:t>
                </a:r>
              </a:p>
              <a:p>
                <a:pPr algn="ctr"/>
                <a:endParaRPr lang="en-GB" altLang="en-US" sz="1600"/>
              </a:p>
            </p:txBody>
          </p:sp>
          <p:sp>
            <p:nvSpPr>
              <p:cNvPr id="23612" name="Rectangle 41"/>
              <p:cNvSpPr>
                <a:spLocks noChangeArrowheads="1"/>
              </p:cNvSpPr>
              <p:nvPr/>
            </p:nvSpPr>
            <p:spPr bwMode="auto">
              <a:xfrm>
                <a:off x="2205" y="562"/>
                <a:ext cx="80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3" name="Group 44"/>
            <p:cNvGrpSpPr>
              <a:grpSpLocks/>
            </p:cNvGrpSpPr>
            <p:nvPr/>
          </p:nvGrpSpPr>
          <p:grpSpPr bwMode="auto">
            <a:xfrm>
              <a:off x="0" y="1124"/>
              <a:ext cx="1740" cy="518"/>
              <a:chOff x="0" y="1124"/>
              <a:chExt cx="1740" cy="518"/>
            </a:xfrm>
          </p:grpSpPr>
          <p:sp>
            <p:nvSpPr>
              <p:cNvPr id="23609" name="Rectangle 11"/>
              <p:cNvSpPr>
                <a:spLocks noChangeArrowheads="1"/>
              </p:cNvSpPr>
              <p:nvPr/>
            </p:nvSpPr>
            <p:spPr bwMode="auto">
              <a:xfrm>
                <a:off x="22" y="1146"/>
                <a:ext cx="169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600"/>
                  <a:t>School Interviews</a:t>
                </a:r>
              </a:p>
              <a:p>
                <a:endParaRPr lang="en-GB" altLang="en-US" sz="2400"/>
              </a:p>
            </p:txBody>
          </p:sp>
          <p:sp>
            <p:nvSpPr>
              <p:cNvPr id="23610" name="Rectangle 43"/>
              <p:cNvSpPr>
                <a:spLocks noChangeArrowheads="1"/>
              </p:cNvSpPr>
              <p:nvPr/>
            </p:nvSpPr>
            <p:spPr bwMode="auto">
              <a:xfrm>
                <a:off x="0" y="1124"/>
                <a:ext cx="174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4" name="Group 46"/>
            <p:cNvGrpSpPr>
              <a:grpSpLocks/>
            </p:cNvGrpSpPr>
            <p:nvPr/>
          </p:nvGrpSpPr>
          <p:grpSpPr bwMode="auto">
            <a:xfrm>
              <a:off x="1740" y="1124"/>
              <a:ext cx="237" cy="518"/>
              <a:chOff x="1740" y="1124"/>
              <a:chExt cx="237" cy="518"/>
            </a:xfrm>
          </p:grpSpPr>
          <p:sp>
            <p:nvSpPr>
              <p:cNvPr id="23607" name="Rectangle 12"/>
              <p:cNvSpPr>
                <a:spLocks noChangeArrowheads="1"/>
              </p:cNvSpPr>
              <p:nvPr/>
            </p:nvSpPr>
            <p:spPr bwMode="auto">
              <a:xfrm>
                <a:off x="1762" y="1146"/>
                <a:ext cx="19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24</a:t>
                </a:r>
              </a:p>
              <a:p>
                <a:pPr algn="ctr"/>
                <a:endParaRPr lang="en-GB" altLang="en-US" sz="1600"/>
              </a:p>
            </p:txBody>
          </p:sp>
          <p:sp>
            <p:nvSpPr>
              <p:cNvPr id="23608" name="Rectangle 45"/>
              <p:cNvSpPr>
                <a:spLocks noChangeArrowheads="1"/>
              </p:cNvSpPr>
              <p:nvPr/>
            </p:nvSpPr>
            <p:spPr bwMode="auto">
              <a:xfrm>
                <a:off x="1740" y="1124"/>
                <a:ext cx="23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5" name="Group 48"/>
            <p:cNvGrpSpPr>
              <a:grpSpLocks/>
            </p:cNvGrpSpPr>
            <p:nvPr/>
          </p:nvGrpSpPr>
          <p:grpSpPr bwMode="auto">
            <a:xfrm>
              <a:off x="1977" y="1124"/>
              <a:ext cx="228" cy="518"/>
              <a:chOff x="1977" y="1124"/>
              <a:chExt cx="228" cy="518"/>
            </a:xfrm>
          </p:grpSpPr>
          <p:sp>
            <p:nvSpPr>
              <p:cNvPr id="23605" name="Rectangle 13"/>
              <p:cNvSpPr>
                <a:spLocks noChangeArrowheads="1"/>
              </p:cNvSpPr>
              <p:nvPr/>
            </p:nvSpPr>
            <p:spPr bwMode="auto">
              <a:xfrm>
                <a:off x="1999" y="1146"/>
                <a:ext cx="18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31</a:t>
                </a:r>
              </a:p>
              <a:p>
                <a:pPr algn="ctr"/>
                <a:endParaRPr lang="en-GB" altLang="en-US" sz="2400"/>
              </a:p>
            </p:txBody>
          </p:sp>
          <p:sp>
            <p:nvSpPr>
              <p:cNvPr id="23606" name="Rectangle 47"/>
              <p:cNvSpPr>
                <a:spLocks noChangeArrowheads="1"/>
              </p:cNvSpPr>
              <p:nvPr/>
            </p:nvSpPr>
            <p:spPr bwMode="auto">
              <a:xfrm>
                <a:off x="1977" y="1124"/>
                <a:ext cx="2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6" name="Group 50"/>
            <p:cNvGrpSpPr>
              <a:grpSpLocks/>
            </p:cNvGrpSpPr>
            <p:nvPr/>
          </p:nvGrpSpPr>
          <p:grpSpPr bwMode="auto">
            <a:xfrm>
              <a:off x="2205" y="1124"/>
              <a:ext cx="802" cy="518"/>
              <a:chOff x="2205" y="1124"/>
              <a:chExt cx="802" cy="518"/>
            </a:xfrm>
          </p:grpSpPr>
          <p:sp>
            <p:nvSpPr>
              <p:cNvPr id="23603" name="Rectangle 14"/>
              <p:cNvSpPr>
                <a:spLocks noChangeArrowheads="1"/>
              </p:cNvSpPr>
              <p:nvPr/>
            </p:nvSpPr>
            <p:spPr bwMode="auto">
              <a:xfrm>
                <a:off x="2227" y="1146"/>
                <a:ext cx="75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55</a:t>
                </a:r>
              </a:p>
              <a:p>
                <a:pPr algn="ctr"/>
                <a:endParaRPr lang="en-GB" altLang="en-US" sz="1600"/>
              </a:p>
            </p:txBody>
          </p:sp>
          <p:sp>
            <p:nvSpPr>
              <p:cNvPr id="23604" name="Rectangle 49"/>
              <p:cNvSpPr>
                <a:spLocks noChangeArrowheads="1"/>
              </p:cNvSpPr>
              <p:nvPr/>
            </p:nvSpPr>
            <p:spPr bwMode="auto">
              <a:xfrm>
                <a:off x="2205" y="1124"/>
                <a:ext cx="80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7" name="Group 52"/>
            <p:cNvGrpSpPr>
              <a:grpSpLocks/>
            </p:cNvGrpSpPr>
            <p:nvPr/>
          </p:nvGrpSpPr>
          <p:grpSpPr bwMode="auto">
            <a:xfrm>
              <a:off x="0" y="1686"/>
              <a:ext cx="1740" cy="1323"/>
              <a:chOff x="0" y="1686"/>
              <a:chExt cx="1740" cy="1323"/>
            </a:xfrm>
          </p:grpSpPr>
          <p:sp>
            <p:nvSpPr>
              <p:cNvPr id="23601" name="Rectangle 15"/>
              <p:cNvSpPr>
                <a:spLocks noChangeArrowheads="1"/>
              </p:cNvSpPr>
              <p:nvPr/>
            </p:nvSpPr>
            <p:spPr bwMode="auto">
              <a:xfrm>
                <a:off x="22" y="1708"/>
                <a:ext cx="169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600"/>
                  <a:t>Lesson Observations</a:t>
                </a:r>
              </a:p>
              <a:p>
                <a:r>
                  <a:rPr lang="en-GB" altLang="en-US" sz="1600" i="1"/>
                  <a:t>MFL Department </a:t>
                </a:r>
              </a:p>
              <a:p>
                <a:r>
                  <a:rPr lang="en-GB" altLang="en-US" sz="1600" i="1"/>
                  <a:t>History Department </a:t>
                </a:r>
              </a:p>
              <a:p>
                <a:r>
                  <a:rPr lang="en-GB" altLang="en-US" sz="1600" i="1"/>
                  <a:t>Geography Department </a:t>
                </a:r>
              </a:p>
              <a:p>
                <a:r>
                  <a:rPr lang="en-GB" altLang="en-US" sz="1600" i="1"/>
                  <a:t>Science Department </a:t>
                </a:r>
              </a:p>
              <a:p>
                <a:r>
                  <a:rPr lang="en-GB" altLang="en-US" sz="1600" i="1"/>
                  <a:t>Total</a:t>
                </a:r>
                <a:endParaRPr lang="en-GB" altLang="en-US" sz="1600"/>
              </a:p>
            </p:txBody>
          </p:sp>
          <p:sp>
            <p:nvSpPr>
              <p:cNvPr id="23602" name="Rectangle 51"/>
              <p:cNvSpPr>
                <a:spLocks noChangeArrowheads="1"/>
              </p:cNvSpPr>
              <p:nvPr/>
            </p:nvSpPr>
            <p:spPr bwMode="auto">
              <a:xfrm>
                <a:off x="0" y="1686"/>
                <a:ext cx="1740"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8" name="Group 54"/>
            <p:cNvGrpSpPr>
              <a:grpSpLocks/>
            </p:cNvGrpSpPr>
            <p:nvPr/>
          </p:nvGrpSpPr>
          <p:grpSpPr bwMode="auto">
            <a:xfrm>
              <a:off x="1740" y="1686"/>
              <a:ext cx="237" cy="1323"/>
              <a:chOff x="1740" y="1686"/>
              <a:chExt cx="237" cy="1323"/>
            </a:xfrm>
          </p:grpSpPr>
          <p:sp>
            <p:nvSpPr>
              <p:cNvPr id="23599" name="Rectangle 16"/>
              <p:cNvSpPr>
                <a:spLocks noChangeArrowheads="1"/>
              </p:cNvSpPr>
              <p:nvPr/>
            </p:nvSpPr>
            <p:spPr bwMode="auto">
              <a:xfrm>
                <a:off x="1762" y="1708"/>
                <a:ext cx="193"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11</a:t>
                </a:r>
              </a:p>
              <a:p>
                <a:pPr algn="ctr"/>
                <a:r>
                  <a:rPr lang="en-GB" altLang="en-US" sz="1600"/>
                  <a:t>9</a:t>
                </a:r>
              </a:p>
              <a:p>
                <a:pPr algn="ctr"/>
                <a:r>
                  <a:rPr lang="en-GB" altLang="en-US" sz="1600"/>
                  <a:t>9</a:t>
                </a:r>
              </a:p>
              <a:p>
                <a:pPr algn="ctr"/>
                <a:r>
                  <a:rPr lang="en-GB" altLang="en-US" sz="1600"/>
                  <a:t>16</a:t>
                </a:r>
              </a:p>
              <a:p>
                <a:pPr algn="ctr"/>
                <a:r>
                  <a:rPr lang="en-GB" altLang="en-US" sz="1600" i="1"/>
                  <a:t>45</a:t>
                </a:r>
              </a:p>
            </p:txBody>
          </p:sp>
          <p:sp>
            <p:nvSpPr>
              <p:cNvPr id="23600" name="Rectangle 53"/>
              <p:cNvSpPr>
                <a:spLocks noChangeArrowheads="1"/>
              </p:cNvSpPr>
              <p:nvPr/>
            </p:nvSpPr>
            <p:spPr bwMode="auto">
              <a:xfrm>
                <a:off x="1740" y="1686"/>
                <a:ext cx="237"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69" name="Group 56"/>
            <p:cNvGrpSpPr>
              <a:grpSpLocks/>
            </p:cNvGrpSpPr>
            <p:nvPr/>
          </p:nvGrpSpPr>
          <p:grpSpPr bwMode="auto">
            <a:xfrm>
              <a:off x="1977" y="1686"/>
              <a:ext cx="228" cy="1323"/>
              <a:chOff x="1977" y="1686"/>
              <a:chExt cx="228" cy="1323"/>
            </a:xfrm>
          </p:grpSpPr>
          <p:sp>
            <p:nvSpPr>
              <p:cNvPr id="23597" name="Rectangle 17"/>
              <p:cNvSpPr>
                <a:spLocks noChangeArrowheads="1"/>
              </p:cNvSpPr>
              <p:nvPr/>
            </p:nvSpPr>
            <p:spPr bwMode="auto">
              <a:xfrm>
                <a:off x="1999" y="1708"/>
                <a:ext cx="184"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2</a:t>
                </a:r>
              </a:p>
              <a:p>
                <a:pPr algn="ctr"/>
                <a:r>
                  <a:rPr lang="en-GB" altLang="en-US" sz="1600"/>
                  <a:t>2</a:t>
                </a:r>
              </a:p>
              <a:p>
                <a:pPr algn="ctr"/>
                <a:r>
                  <a:rPr lang="en-GB" altLang="en-US" sz="1600"/>
                  <a:t>2</a:t>
                </a:r>
              </a:p>
              <a:p>
                <a:pPr algn="ctr"/>
                <a:r>
                  <a:rPr lang="en-GB" altLang="en-US" sz="1600"/>
                  <a:t>1</a:t>
                </a:r>
              </a:p>
              <a:p>
                <a:pPr algn="ctr"/>
                <a:r>
                  <a:rPr lang="en-GB" altLang="en-US" sz="1600" i="1"/>
                  <a:t>7</a:t>
                </a:r>
              </a:p>
            </p:txBody>
          </p:sp>
          <p:sp>
            <p:nvSpPr>
              <p:cNvPr id="23598" name="Rectangle 55"/>
              <p:cNvSpPr>
                <a:spLocks noChangeArrowheads="1"/>
              </p:cNvSpPr>
              <p:nvPr/>
            </p:nvSpPr>
            <p:spPr bwMode="auto">
              <a:xfrm>
                <a:off x="1977" y="1686"/>
                <a:ext cx="228"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0" name="Group 58"/>
            <p:cNvGrpSpPr>
              <a:grpSpLocks/>
            </p:cNvGrpSpPr>
            <p:nvPr/>
          </p:nvGrpSpPr>
          <p:grpSpPr bwMode="auto">
            <a:xfrm>
              <a:off x="2205" y="1686"/>
              <a:ext cx="802" cy="1323"/>
              <a:chOff x="2205" y="1686"/>
              <a:chExt cx="802" cy="1323"/>
            </a:xfrm>
          </p:grpSpPr>
          <p:sp>
            <p:nvSpPr>
              <p:cNvPr id="23595" name="Rectangle 18"/>
              <p:cNvSpPr>
                <a:spLocks noChangeArrowheads="1"/>
              </p:cNvSpPr>
              <p:nvPr/>
            </p:nvSpPr>
            <p:spPr bwMode="auto">
              <a:xfrm>
                <a:off x="2227" y="1708"/>
                <a:ext cx="758"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13</a:t>
                </a:r>
              </a:p>
              <a:p>
                <a:pPr algn="ctr"/>
                <a:r>
                  <a:rPr lang="en-GB" altLang="en-US" sz="1600"/>
                  <a:t>11</a:t>
                </a:r>
              </a:p>
              <a:p>
                <a:pPr algn="ctr"/>
                <a:r>
                  <a:rPr lang="en-GB" altLang="en-US" sz="1600"/>
                  <a:t>11</a:t>
                </a:r>
              </a:p>
              <a:p>
                <a:pPr algn="ctr"/>
                <a:r>
                  <a:rPr lang="en-GB" altLang="en-US" sz="1600"/>
                  <a:t>17</a:t>
                </a:r>
              </a:p>
              <a:p>
                <a:pPr algn="ctr"/>
                <a:r>
                  <a:rPr lang="en-GB" altLang="en-US" sz="1600" i="1"/>
                  <a:t>52</a:t>
                </a:r>
              </a:p>
            </p:txBody>
          </p:sp>
          <p:sp>
            <p:nvSpPr>
              <p:cNvPr id="23596" name="Rectangle 57"/>
              <p:cNvSpPr>
                <a:spLocks noChangeArrowheads="1"/>
              </p:cNvSpPr>
              <p:nvPr/>
            </p:nvSpPr>
            <p:spPr bwMode="auto">
              <a:xfrm>
                <a:off x="2205" y="1686"/>
                <a:ext cx="802" cy="13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1" name="Group 60"/>
            <p:cNvGrpSpPr>
              <a:grpSpLocks/>
            </p:cNvGrpSpPr>
            <p:nvPr/>
          </p:nvGrpSpPr>
          <p:grpSpPr bwMode="auto">
            <a:xfrm>
              <a:off x="0" y="3053"/>
              <a:ext cx="1740" cy="1438"/>
              <a:chOff x="0" y="3053"/>
              <a:chExt cx="1740" cy="1438"/>
            </a:xfrm>
          </p:grpSpPr>
          <p:sp>
            <p:nvSpPr>
              <p:cNvPr id="23593" name="Rectangle 19"/>
              <p:cNvSpPr>
                <a:spLocks noChangeArrowheads="1"/>
              </p:cNvSpPr>
              <p:nvPr/>
            </p:nvSpPr>
            <p:spPr bwMode="auto">
              <a:xfrm>
                <a:off x="22" y="3075"/>
                <a:ext cx="1696"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600"/>
                  <a:t>Mentor Meetings</a:t>
                </a:r>
              </a:p>
              <a:p>
                <a:r>
                  <a:rPr lang="en-GB" altLang="en-US" sz="1600" i="1"/>
                  <a:t>MFL Department </a:t>
                </a:r>
              </a:p>
              <a:p>
                <a:r>
                  <a:rPr lang="en-GB" altLang="en-US" sz="1600" i="1"/>
                  <a:t>History Department </a:t>
                </a:r>
              </a:p>
              <a:p>
                <a:r>
                  <a:rPr lang="en-GB" altLang="en-US" sz="1600" i="1"/>
                  <a:t>Geography Department </a:t>
                </a:r>
              </a:p>
              <a:p>
                <a:r>
                  <a:rPr lang="en-GB" altLang="en-US" sz="1600" i="1"/>
                  <a:t>Science Department </a:t>
                </a:r>
              </a:p>
              <a:p>
                <a:r>
                  <a:rPr lang="en-GB" altLang="en-US" sz="1600" i="1"/>
                  <a:t>Total</a:t>
                </a:r>
                <a:endParaRPr lang="en-GB" altLang="en-US" sz="1600"/>
              </a:p>
              <a:p>
                <a:endParaRPr lang="en-GB" altLang="en-US" sz="1600"/>
              </a:p>
            </p:txBody>
          </p:sp>
          <p:sp>
            <p:nvSpPr>
              <p:cNvPr id="23594" name="Rectangle 59"/>
              <p:cNvSpPr>
                <a:spLocks noChangeArrowheads="1"/>
              </p:cNvSpPr>
              <p:nvPr/>
            </p:nvSpPr>
            <p:spPr bwMode="auto">
              <a:xfrm>
                <a:off x="0" y="3053"/>
                <a:ext cx="1740"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2" name="Group 62"/>
            <p:cNvGrpSpPr>
              <a:grpSpLocks/>
            </p:cNvGrpSpPr>
            <p:nvPr/>
          </p:nvGrpSpPr>
          <p:grpSpPr bwMode="auto">
            <a:xfrm>
              <a:off x="1740" y="3053"/>
              <a:ext cx="237" cy="1438"/>
              <a:chOff x="1740" y="3053"/>
              <a:chExt cx="237" cy="1438"/>
            </a:xfrm>
          </p:grpSpPr>
          <p:sp>
            <p:nvSpPr>
              <p:cNvPr id="23591" name="Rectangle 20"/>
              <p:cNvSpPr>
                <a:spLocks noChangeArrowheads="1"/>
              </p:cNvSpPr>
              <p:nvPr/>
            </p:nvSpPr>
            <p:spPr bwMode="auto">
              <a:xfrm>
                <a:off x="1762" y="3075"/>
                <a:ext cx="193"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12</a:t>
                </a:r>
              </a:p>
              <a:p>
                <a:pPr algn="ctr"/>
                <a:r>
                  <a:rPr lang="en-GB" altLang="en-US" sz="1600"/>
                  <a:t>9</a:t>
                </a:r>
              </a:p>
              <a:p>
                <a:pPr algn="ctr"/>
                <a:r>
                  <a:rPr lang="en-GB" altLang="en-US" sz="1600"/>
                  <a:t>11</a:t>
                </a:r>
              </a:p>
              <a:p>
                <a:pPr algn="ctr"/>
                <a:r>
                  <a:rPr lang="en-GB" altLang="en-US" sz="1600"/>
                  <a:t>15</a:t>
                </a:r>
              </a:p>
              <a:p>
                <a:pPr algn="ctr"/>
                <a:r>
                  <a:rPr lang="en-GB" altLang="en-US" sz="1600" i="1"/>
                  <a:t>47</a:t>
                </a:r>
              </a:p>
              <a:p>
                <a:pPr algn="ctr"/>
                <a:endParaRPr lang="en-GB" altLang="en-US" sz="2400" i="1"/>
              </a:p>
            </p:txBody>
          </p:sp>
          <p:sp>
            <p:nvSpPr>
              <p:cNvPr id="23592" name="Rectangle 61"/>
              <p:cNvSpPr>
                <a:spLocks noChangeArrowheads="1"/>
              </p:cNvSpPr>
              <p:nvPr/>
            </p:nvSpPr>
            <p:spPr bwMode="auto">
              <a:xfrm>
                <a:off x="1740" y="3053"/>
                <a:ext cx="237"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3" name="Group 64"/>
            <p:cNvGrpSpPr>
              <a:grpSpLocks/>
            </p:cNvGrpSpPr>
            <p:nvPr/>
          </p:nvGrpSpPr>
          <p:grpSpPr bwMode="auto">
            <a:xfrm>
              <a:off x="1977" y="3053"/>
              <a:ext cx="228" cy="1438"/>
              <a:chOff x="1977" y="3053"/>
              <a:chExt cx="228" cy="1438"/>
            </a:xfrm>
          </p:grpSpPr>
          <p:sp>
            <p:nvSpPr>
              <p:cNvPr id="23589" name="Rectangle 21"/>
              <p:cNvSpPr>
                <a:spLocks noChangeArrowheads="1"/>
              </p:cNvSpPr>
              <p:nvPr/>
            </p:nvSpPr>
            <p:spPr bwMode="auto">
              <a:xfrm>
                <a:off x="1999" y="3075"/>
                <a:ext cx="184"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3</a:t>
                </a:r>
              </a:p>
              <a:p>
                <a:pPr algn="ctr"/>
                <a:r>
                  <a:rPr lang="en-GB" altLang="en-US" sz="1600"/>
                  <a:t>4</a:t>
                </a:r>
              </a:p>
              <a:p>
                <a:pPr algn="ctr"/>
                <a:r>
                  <a:rPr lang="en-GB" altLang="en-US" sz="1600"/>
                  <a:t>4</a:t>
                </a:r>
              </a:p>
              <a:p>
                <a:pPr algn="ctr"/>
                <a:r>
                  <a:rPr lang="en-GB" altLang="en-US" sz="1600"/>
                  <a:t>4</a:t>
                </a:r>
              </a:p>
              <a:p>
                <a:pPr algn="ctr"/>
                <a:r>
                  <a:rPr lang="en-GB" altLang="en-US" sz="1600" i="1"/>
                  <a:t>15</a:t>
                </a:r>
              </a:p>
              <a:p>
                <a:pPr algn="ctr"/>
                <a:endParaRPr lang="en-GB" altLang="en-US" sz="2400"/>
              </a:p>
            </p:txBody>
          </p:sp>
          <p:sp>
            <p:nvSpPr>
              <p:cNvPr id="23590" name="Rectangle 63"/>
              <p:cNvSpPr>
                <a:spLocks noChangeArrowheads="1"/>
              </p:cNvSpPr>
              <p:nvPr/>
            </p:nvSpPr>
            <p:spPr bwMode="auto">
              <a:xfrm>
                <a:off x="1977" y="3053"/>
                <a:ext cx="228"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4" name="Group 66"/>
            <p:cNvGrpSpPr>
              <a:grpSpLocks/>
            </p:cNvGrpSpPr>
            <p:nvPr/>
          </p:nvGrpSpPr>
          <p:grpSpPr bwMode="auto">
            <a:xfrm>
              <a:off x="2205" y="3053"/>
              <a:ext cx="802" cy="1438"/>
              <a:chOff x="2205" y="3053"/>
              <a:chExt cx="802" cy="1438"/>
            </a:xfrm>
          </p:grpSpPr>
          <p:sp>
            <p:nvSpPr>
              <p:cNvPr id="23587" name="Rectangle 22"/>
              <p:cNvSpPr>
                <a:spLocks noChangeArrowheads="1"/>
              </p:cNvSpPr>
              <p:nvPr/>
            </p:nvSpPr>
            <p:spPr bwMode="auto">
              <a:xfrm>
                <a:off x="2227" y="3075"/>
                <a:ext cx="758"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200"/>
                  <a:t> </a:t>
                </a:r>
              </a:p>
              <a:p>
                <a:pPr algn="ctr"/>
                <a:r>
                  <a:rPr lang="en-GB" altLang="en-US" sz="1600"/>
                  <a:t>15</a:t>
                </a:r>
              </a:p>
              <a:p>
                <a:pPr algn="ctr"/>
                <a:r>
                  <a:rPr lang="en-GB" altLang="en-US" sz="1600"/>
                  <a:t>13</a:t>
                </a:r>
              </a:p>
              <a:p>
                <a:pPr algn="ctr"/>
                <a:r>
                  <a:rPr lang="en-GB" altLang="en-US" sz="1600"/>
                  <a:t>15</a:t>
                </a:r>
              </a:p>
              <a:p>
                <a:pPr algn="ctr"/>
                <a:r>
                  <a:rPr lang="en-GB" altLang="en-US" sz="1600"/>
                  <a:t>19</a:t>
                </a:r>
              </a:p>
              <a:p>
                <a:pPr algn="ctr"/>
                <a:r>
                  <a:rPr lang="en-GB" altLang="en-US" sz="1600" i="1"/>
                  <a:t>62</a:t>
                </a:r>
              </a:p>
              <a:p>
                <a:pPr algn="ctr"/>
                <a:endParaRPr lang="en-GB" altLang="en-US" sz="1600"/>
              </a:p>
            </p:txBody>
          </p:sp>
          <p:sp>
            <p:nvSpPr>
              <p:cNvPr id="23588" name="Rectangle 65"/>
              <p:cNvSpPr>
                <a:spLocks noChangeArrowheads="1"/>
              </p:cNvSpPr>
              <p:nvPr/>
            </p:nvSpPr>
            <p:spPr bwMode="auto">
              <a:xfrm>
                <a:off x="2205" y="3053"/>
                <a:ext cx="802"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5" name="Group 68"/>
            <p:cNvGrpSpPr>
              <a:grpSpLocks/>
            </p:cNvGrpSpPr>
            <p:nvPr/>
          </p:nvGrpSpPr>
          <p:grpSpPr bwMode="auto">
            <a:xfrm>
              <a:off x="0" y="4535"/>
              <a:ext cx="1740" cy="403"/>
              <a:chOff x="0" y="4535"/>
              <a:chExt cx="1740" cy="403"/>
            </a:xfrm>
          </p:grpSpPr>
          <p:sp>
            <p:nvSpPr>
              <p:cNvPr id="23585" name="Rectangle 23"/>
              <p:cNvSpPr>
                <a:spLocks noChangeArrowheads="1"/>
              </p:cNvSpPr>
              <p:nvPr/>
            </p:nvSpPr>
            <p:spPr bwMode="auto">
              <a:xfrm>
                <a:off x="22" y="4557"/>
                <a:ext cx="169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600"/>
                  <a:t>University teacher educator Interviews</a:t>
                </a:r>
              </a:p>
              <a:p>
                <a:endParaRPr lang="en-GB" altLang="en-US" sz="1600"/>
              </a:p>
            </p:txBody>
          </p:sp>
          <p:sp>
            <p:nvSpPr>
              <p:cNvPr id="23586" name="Rectangle 67"/>
              <p:cNvSpPr>
                <a:spLocks noChangeArrowheads="1"/>
              </p:cNvSpPr>
              <p:nvPr/>
            </p:nvSpPr>
            <p:spPr bwMode="auto">
              <a:xfrm>
                <a:off x="0" y="4535"/>
                <a:ext cx="1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6" name="Group 70"/>
            <p:cNvGrpSpPr>
              <a:grpSpLocks/>
            </p:cNvGrpSpPr>
            <p:nvPr/>
          </p:nvGrpSpPr>
          <p:grpSpPr bwMode="auto">
            <a:xfrm>
              <a:off x="1740" y="4535"/>
              <a:ext cx="237" cy="403"/>
              <a:chOff x="1740" y="4535"/>
              <a:chExt cx="237" cy="403"/>
            </a:xfrm>
          </p:grpSpPr>
          <p:sp>
            <p:nvSpPr>
              <p:cNvPr id="23583" name="Rectangle 24"/>
              <p:cNvSpPr>
                <a:spLocks noChangeArrowheads="1"/>
              </p:cNvSpPr>
              <p:nvPr/>
            </p:nvSpPr>
            <p:spPr bwMode="auto">
              <a:xfrm>
                <a:off x="1762" y="4557"/>
                <a:ext cx="19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0</a:t>
                </a:r>
              </a:p>
              <a:p>
                <a:pPr algn="ctr"/>
                <a:endParaRPr lang="en-GB" altLang="en-US" sz="1600"/>
              </a:p>
            </p:txBody>
          </p:sp>
          <p:sp>
            <p:nvSpPr>
              <p:cNvPr id="23584" name="Rectangle 69"/>
              <p:cNvSpPr>
                <a:spLocks noChangeArrowheads="1"/>
              </p:cNvSpPr>
              <p:nvPr/>
            </p:nvSpPr>
            <p:spPr bwMode="auto">
              <a:xfrm>
                <a:off x="1740" y="4535"/>
                <a:ext cx="23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7" name="Group 72"/>
            <p:cNvGrpSpPr>
              <a:grpSpLocks/>
            </p:cNvGrpSpPr>
            <p:nvPr/>
          </p:nvGrpSpPr>
          <p:grpSpPr bwMode="auto">
            <a:xfrm>
              <a:off x="1977" y="4535"/>
              <a:ext cx="228" cy="403"/>
              <a:chOff x="1977" y="4535"/>
              <a:chExt cx="228" cy="403"/>
            </a:xfrm>
          </p:grpSpPr>
          <p:sp>
            <p:nvSpPr>
              <p:cNvPr id="23581" name="Rectangle 25"/>
              <p:cNvSpPr>
                <a:spLocks noChangeArrowheads="1"/>
              </p:cNvSpPr>
              <p:nvPr/>
            </p:nvSpPr>
            <p:spPr bwMode="auto">
              <a:xfrm>
                <a:off x="1999" y="4557"/>
                <a:ext cx="184"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6</a:t>
                </a:r>
              </a:p>
              <a:p>
                <a:pPr algn="ctr"/>
                <a:endParaRPr lang="en-GB" altLang="en-US" sz="1600"/>
              </a:p>
            </p:txBody>
          </p:sp>
          <p:sp>
            <p:nvSpPr>
              <p:cNvPr id="23582" name="Rectangle 71"/>
              <p:cNvSpPr>
                <a:spLocks noChangeArrowheads="1"/>
              </p:cNvSpPr>
              <p:nvPr/>
            </p:nvSpPr>
            <p:spPr bwMode="auto">
              <a:xfrm>
                <a:off x="1977" y="4535"/>
                <a:ext cx="2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nvGrpSpPr>
            <p:cNvPr id="23578" name="Group 74"/>
            <p:cNvGrpSpPr>
              <a:grpSpLocks/>
            </p:cNvGrpSpPr>
            <p:nvPr/>
          </p:nvGrpSpPr>
          <p:grpSpPr bwMode="auto">
            <a:xfrm>
              <a:off x="2205" y="4535"/>
              <a:ext cx="802" cy="403"/>
              <a:chOff x="2205" y="4535"/>
              <a:chExt cx="802" cy="403"/>
            </a:xfrm>
          </p:grpSpPr>
          <p:sp>
            <p:nvSpPr>
              <p:cNvPr id="23579" name="Rectangle 26"/>
              <p:cNvSpPr>
                <a:spLocks noChangeArrowheads="1"/>
              </p:cNvSpPr>
              <p:nvPr/>
            </p:nvSpPr>
            <p:spPr bwMode="auto">
              <a:xfrm>
                <a:off x="2227" y="4557"/>
                <a:ext cx="75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1600"/>
                  <a:t>6</a:t>
                </a:r>
              </a:p>
              <a:p>
                <a:pPr algn="ctr"/>
                <a:endParaRPr lang="en-GB" altLang="en-US" sz="1600"/>
              </a:p>
            </p:txBody>
          </p:sp>
          <p:sp>
            <p:nvSpPr>
              <p:cNvPr id="23580" name="Rectangle 73"/>
              <p:cNvSpPr>
                <a:spLocks noChangeArrowheads="1"/>
              </p:cNvSpPr>
              <p:nvPr/>
            </p:nvSpPr>
            <p:spPr bwMode="auto">
              <a:xfrm>
                <a:off x="2205" y="4535"/>
                <a:ext cx="80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pSp>
      </p:grpSp>
    </p:spTree>
    <p:extLst>
      <p:ext uri="{BB962C8B-B14F-4D97-AF65-F5344CB8AC3E}">
        <p14:creationId xmlns:p14="http://schemas.microsoft.com/office/powerpoint/2010/main" val="233072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048000" y="1714500"/>
            <a:ext cx="1219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graphicFrame>
        <p:nvGraphicFramePr>
          <p:cNvPr id="2050"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2061" name="Slide" r:id="rId4" imgW="1636652" imgH="1226980" progId="PowerPoint.Slide.8">
                  <p:embed/>
                </p:oleObj>
              </mc:Choice>
              <mc:Fallback>
                <p:oleObj name="Slide" r:id="rId4" imgW="1636652" imgH="1226980" progId="PowerPoint.Slide.8">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014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graphicFrame>
        <p:nvGraphicFramePr>
          <p:cNvPr id="3074" name="Object 1"/>
          <p:cNvGraphicFramePr>
            <a:graphicFrameLocks noChangeAspect="1"/>
          </p:cNvGraphicFramePr>
          <p:nvPr/>
        </p:nvGraphicFramePr>
        <p:xfrm>
          <a:off x="0" y="0"/>
          <a:ext cx="12192000" cy="7029450"/>
        </p:xfrm>
        <a:graphic>
          <a:graphicData uri="http://schemas.openxmlformats.org/presentationml/2006/ole">
            <mc:AlternateContent xmlns:mc="http://schemas.openxmlformats.org/markup-compatibility/2006">
              <mc:Choice xmlns:v="urn:schemas-microsoft-com:vml" Requires="v">
                <p:oleObj spid="_x0000_s3085" name="Slide" r:id="rId4" imgW="2871174" imgH="2154784" progId="PowerPoint.Slide.8">
                  <p:embed/>
                </p:oleObj>
              </mc:Choice>
              <mc:Fallback>
                <p:oleObj name="Slide" r:id="rId4" imgW="2871174" imgH="2154784" progId="PowerPoint.Slide.8">
                  <p:embed/>
                  <p:pic>
                    <p:nvPicPr>
                      <p:cNvPr id="307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65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aphicFrame>
        <p:nvGraphicFramePr>
          <p:cNvPr id="4098" name="Object 1"/>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4109" name="Slide" r:id="rId4" imgW="3162223" imgH="2371416" progId="PowerPoint.Slide.12">
                  <p:embed/>
                </p:oleObj>
              </mc:Choice>
              <mc:Fallback>
                <p:oleObj name="Slide" r:id="rId4" imgW="3162223" imgH="2371416" progId="PowerPoint.Slide.12">
                  <p:embed/>
                  <p:pic>
                    <p:nvPicPr>
                      <p:cNvPr id="4098"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5693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0"/>
            <a:ext cx="10574338" cy="981075"/>
          </a:xfrm>
        </p:spPr>
        <p:txBody>
          <a:bodyPr/>
          <a:lstStyle/>
          <a:p>
            <a:pPr algn="ctr" eaLnBrk="1" hangingPunct="1"/>
            <a:r>
              <a:rPr lang="en-GB" altLang="en-US" sz="3200" b="1" dirty="0" smtClean="0"/>
              <a:t>Aims of the Presentation</a:t>
            </a:r>
          </a:p>
        </p:txBody>
      </p:sp>
      <p:sp>
        <p:nvSpPr>
          <p:cNvPr id="4" name="Text Placeholder 3"/>
          <p:cNvSpPr>
            <a:spLocks noGrp="1"/>
          </p:cNvSpPr>
          <p:nvPr>
            <p:ph type="body" sz="half" idx="2"/>
          </p:nvPr>
        </p:nvSpPr>
        <p:spPr>
          <a:xfrm>
            <a:off x="609600" y="1460500"/>
            <a:ext cx="4011613" cy="5713413"/>
          </a:xfrm>
        </p:spPr>
        <p:txBody>
          <a:bodyPr rtlCol="0">
            <a:normAutofit/>
          </a:bodyPr>
          <a:lstStyle/>
          <a:p>
            <a:pPr marL="342900" indent="-342900" eaLnBrk="1" fontAlgn="auto" hangingPunct="1">
              <a:spcAft>
                <a:spcPts val="0"/>
              </a:spcAft>
              <a:buFont typeface="Arial" panose="020B0604020202020204" pitchFamily="34" charset="0"/>
              <a:buChar char="•"/>
              <a:defRPr/>
            </a:pPr>
            <a:r>
              <a:rPr lang="en-GB" sz="2400" b="1" dirty="0" smtClean="0"/>
              <a:t>My teacher educator role</a:t>
            </a:r>
            <a:endParaRPr lang="en-GB" sz="2400" b="1" dirty="0"/>
          </a:p>
          <a:p>
            <a:pPr marL="342900" indent="-342900" eaLnBrk="1" fontAlgn="auto" hangingPunct="1">
              <a:spcAft>
                <a:spcPts val="0"/>
              </a:spcAft>
              <a:buFont typeface="Arial" panose="020B0604020202020204" pitchFamily="34" charset="0"/>
              <a:buChar char="•"/>
              <a:defRPr/>
            </a:pPr>
            <a:r>
              <a:rPr lang="en-GB" sz="2400" b="1" dirty="0" smtClean="0"/>
              <a:t>My research on the role of the teacher educator</a:t>
            </a:r>
          </a:p>
          <a:p>
            <a:pPr marL="342900" indent="-342900" eaLnBrk="1" fontAlgn="auto" hangingPunct="1">
              <a:spcAft>
                <a:spcPts val="0"/>
              </a:spcAft>
              <a:buFont typeface="Arial" panose="020B0604020202020204" pitchFamily="34" charset="0"/>
              <a:buChar char="•"/>
              <a:defRPr/>
            </a:pPr>
            <a:r>
              <a:rPr lang="en-GB" sz="2400" b="1" dirty="0" smtClean="0"/>
              <a:t>Learning to be a teacher</a:t>
            </a:r>
          </a:p>
          <a:p>
            <a:pPr marL="342900" indent="-342900" eaLnBrk="1" fontAlgn="auto" hangingPunct="1">
              <a:spcAft>
                <a:spcPts val="0"/>
              </a:spcAft>
              <a:buFont typeface="Arial" panose="020B0604020202020204" pitchFamily="34" charset="0"/>
              <a:buChar char="•"/>
              <a:defRPr/>
            </a:pPr>
            <a:r>
              <a:rPr lang="en-GB" sz="2400" b="1" dirty="0" smtClean="0"/>
              <a:t>How do we enable this learning?</a:t>
            </a:r>
          </a:p>
          <a:p>
            <a:pPr marL="342900" indent="-342900" eaLnBrk="1" fontAlgn="auto" hangingPunct="1">
              <a:spcAft>
                <a:spcPts val="0"/>
              </a:spcAft>
              <a:buFont typeface="Arial" panose="020B0604020202020204" pitchFamily="34" charset="0"/>
              <a:buChar char="•"/>
              <a:defRPr/>
            </a:pPr>
            <a:r>
              <a:rPr lang="en-GB" sz="2400" b="1" dirty="0" smtClean="0"/>
              <a:t>Two research studies in PGCE student teacher education programmes </a:t>
            </a:r>
          </a:p>
          <a:p>
            <a:pPr marL="342900" indent="-342900" eaLnBrk="1" fontAlgn="auto" hangingPunct="1">
              <a:spcAft>
                <a:spcPts val="0"/>
              </a:spcAft>
              <a:buFont typeface="Arial" panose="020B0604020202020204" pitchFamily="34" charset="0"/>
              <a:buChar char="•"/>
              <a:defRPr/>
            </a:pPr>
            <a:r>
              <a:rPr lang="en-GB" sz="2400" b="1" dirty="0" smtClean="0"/>
              <a:t>9 years on</a:t>
            </a:r>
            <a:endParaRPr lang="en-GB" sz="2400" b="1" dirty="0"/>
          </a:p>
          <a:p>
            <a:pPr marL="342900" indent="-342900" eaLnBrk="1" fontAlgn="auto" hangingPunct="1">
              <a:spcAft>
                <a:spcPts val="0"/>
              </a:spcAft>
              <a:buFont typeface="Arial" panose="020B0604020202020204" pitchFamily="34" charset="0"/>
              <a:buChar char="•"/>
              <a:defRPr/>
            </a:pPr>
            <a:r>
              <a:rPr lang="en-GB" sz="2400" b="1" dirty="0" smtClean="0"/>
              <a:t>Negotiating teacher education contradictions</a:t>
            </a:r>
          </a:p>
          <a:p>
            <a:pPr eaLnBrk="1" fontAlgn="auto" hangingPunct="1">
              <a:spcAft>
                <a:spcPts val="0"/>
              </a:spcAft>
              <a:defRPr/>
            </a:pPr>
            <a:endParaRPr lang="en-GB" dirty="0"/>
          </a:p>
          <a:p>
            <a:pPr eaLnBrk="1" fontAlgn="auto" hangingPunct="1">
              <a:spcAft>
                <a:spcPts val="0"/>
              </a:spcAft>
              <a:defRPr/>
            </a:pPr>
            <a:endParaRPr lang="en-GB" dirty="0"/>
          </a:p>
        </p:txBody>
      </p:sp>
      <p:pic>
        <p:nvPicPr>
          <p:cNvPr id="9220" name="Picture 2" descr="C:\Users\Grant\Desktop\Neo photos\neo32.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67263" y="1484313"/>
            <a:ext cx="6815137" cy="4465637"/>
          </a:xfrm>
        </p:spPr>
      </p:pic>
    </p:spTree>
    <p:extLst>
      <p:ext uri="{BB962C8B-B14F-4D97-AF65-F5344CB8AC3E}">
        <p14:creationId xmlns:p14="http://schemas.microsoft.com/office/powerpoint/2010/main" val="1613605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cs typeface="Arial" panose="020B0604020202020204" pitchFamily="34" charset="0"/>
              </a:rPr>
              <a:t>The Curriculum Handbooks</a:t>
            </a:r>
            <a:r>
              <a:rPr lang="en-GB" altLang="en-US" smtClean="0"/>
              <a:t> </a:t>
            </a:r>
          </a:p>
        </p:txBody>
      </p:sp>
      <p:pic>
        <p:nvPicPr>
          <p:cNvPr id="24579" name="Picture 3" descr="C:\Documents and Settings\Alaster Douglas\My Documents\IMG_6121.JPG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752600"/>
            <a:ext cx="8623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400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cs typeface="Arial" panose="020B0604020202020204" pitchFamily="34" charset="0"/>
              </a:rPr>
              <a:t>History</a:t>
            </a:r>
            <a:r>
              <a:rPr lang="en-GB" altLang="en-US" smtClean="0"/>
              <a:t> </a:t>
            </a:r>
          </a:p>
        </p:txBody>
      </p:sp>
      <p:pic>
        <p:nvPicPr>
          <p:cNvPr id="25603" name="Picture 3" descr="C:\Documents and Settings\Alaster Douglas\My Documents\IMG_6118.JPG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752600"/>
            <a:ext cx="8623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658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cs typeface="Times New Roman" panose="02020603050405020304" pitchFamily="18" charset="0"/>
              </a:rPr>
              <a:t>Modern Foreign Languages</a:t>
            </a:r>
            <a:r>
              <a:rPr lang="en-GB" altLang="en-US" smtClean="0"/>
              <a:t> </a:t>
            </a:r>
          </a:p>
        </p:txBody>
      </p:sp>
      <p:pic>
        <p:nvPicPr>
          <p:cNvPr id="26627" name="Picture 3" descr="C:\Documents and Settings\Alaster Douglas\My Documents\IMG_6119.JPG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676400"/>
            <a:ext cx="8623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37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762000" y="190500"/>
            <a:ext cx="101917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400" b="1"/>
              <a:t>Mentor</a:t>
            </a:r>
            <a:r>
              <a:rPr lang="en-GB" altLang="en-US" sz="2400"/>
              <a:t>: What kind of questions can you use in class?  Would you change them on reflection?  How are you developing inference skills?</a:t>
            </a:r>
          </a:p>
          <a:p>
            <a:endParaRPr lang="en-GB" altLang="en-US" sz="2400">
              <a:cs typeface="Times New Roman" panose="02020603050405020304" pitchFamily="18" charset="0"/>
            </a:endParaRPr>
          </a:p>
          <a:p>
            <a:r>
              <a:rPr lang="en-GB" altLang="en-US" sz="2400" b="1"/>
              <a:t>Student teacher</a:t>
            </a:r>
            <a:r>
              <a:rPr lang="en-GB" altLang="en-US" sz="2400"/>
              <a:t>: Some could develop that in poster lessons.  I see [History teacher 2] and [History teacher 3] in lessons trying to draw out inferences from sources.  Would that be worth doing? Scaffolding </a:t>
            </a:r>
            <a:r>
              <a:rPr lang="en-US" altLang="en-US" sz="2400"/>
              <a:t>–</a:t>
            </a:r>
            <a:r>
              <a:rPr lang="en-GB" altLang="en-US" sz="2400"/>
              <a:t> pros and cons of frameworks.  I presume they [the pupils] ignore me when they don't want to do it.</a:t>
            </a:r>
          </a:p>
          <a:p>
            <a:endParaRPr lang="en-GB" altLang="en-US" sz="2400">
              <a:cs typeface="Times New Roman" panose="02020603050405020304" pitchFamily="18" charset="0"/>
            </a:endParaRPr>
          </a:p>
          <a:p>
            <a:r>
              <a:rPr lang="en-GB" altLang="en-US" sz="2400" b="1"/>
              <a:t>Mentor</a:t>
            </a:r>
            <a:r>
              <a:rPr lang="en-GB" altLang="en-US" sz="2400"/>
              <a:t>: [History teacher educator] has quite strong views </a:t>
            </a:r>
            <a:r>
              <a:rPr lang="en-US" altLang="en-US" sz="2400"/>
              <a:t>–</a:t>
            </a:r>
            <a:r>
              <a:rPr lang="en-GB" altLang="en-US" sz="2400"/>
              <a:t> year 11/12 exams assume students know strengths and weaknesses of sources and bias.  How do we tell higher attainers?  What is the evidence base, next step?</a:t>
            </a:r>
            <a:endParaRPr lang="en-GB" altLang="en-US" sz="2400">
              <a:cs typeface="Times New Roman" panose="02020603050405020304" pitchFamily="18" charset="0"/>
            </a:endParaRPr>
          </a:p>
          <a:p>
            <a:r>
              <a:rPr lang="en-GB" altLang="en-US" sz="2400" b="1"/>
              <a:t>Student teacher</a:t>
            </a:r>
            <a:r>
              <a:rPr lang="en-GB" altLang="en-US" sz="2400"/>
              <a:t>: I don't know, what is the next step?</a:t>
            </a:r>
            <a:endParaRPr lang="en-GB" altLang="en-US" sz="2400">
              <a:cs typeface="Times New Roman" panose="02020603050405020304" pitchFamily="18" charset="0"/>
            </a:endParaRPr>
          </a:p>
          <a:p>
            <a:r>
              <a:rPr lang="en-GB" altLang="en-US" sz="2400" b="1"/>
              <a:t>Mentor</a:t>
            </a:r>
            <a:r>
              <a:rPr lang="en-GB" altLang="en-US" sz="2400"/>
              <a:t>: You don't have to answer now </a:t>
            </a:r>
            <a:r>
              <a:rPr lang="en-US" altLang="en-US" sz="2400"/>
              <a:t>–</a:t>
            </a:r>
            <a:r>
              <a:rPr lang="en-GB" altLang="en-US" sz="2400"/>
              <a:t> maybe in the NQT year.  Should sources be taught explicitly?  What is this department doing?  The former is a sources lesson as not using them much </a:t>
            </a:r>
            <a:r>
              <a:rPr lang="en-US" altLang="en-US" sz="2400"/>
              <a:t>–</a:t>
            </a:r>
            <a:r>
              <a:rPr lang="en-GB" altLang="en-US" sz="2400"/>
              <a:t> not integrated to all of teaching.  How do you make source evaluation part of the scheme of work?  [The school] suddenly throws sources in rather than drip-feeding, and that</a:t>
            </a:r>
            <a:r>
              <a:rPr lang="en-US" altLang="en-US" sz="2400"/>
              <a:t>’</a:t>
            </a:r>
            <a:r>
              <a:rPr lang="en-GB" altLang="en-US" sz="2400"/>
              <a:t>s an issue.</a:t>
            </a:r>
            <a:endParaRPr lang="en-GB" altLang="en-US" sz="2400">
              <a:cs typeface="Times New Roman" panose="02020603050405020304" pitchFamily="18" charset="0"/>
            </a:endParaRPr>
          </a:p>
          <a:p>
            <a:pPr algn="r"/>
            <a:r>
              <a:rPr lang="en-GB" altLang="en-US" sz="2400"/>
              <a:t>                                                                                 (Field notes </a:t>
            </a:r>
            <a:r>
              <a:rPr lang="en-US" altLang="en-US" sz="2400"/>
              <a:t>– </a:t>
            </a:r>
            <a:r>
              <a:rPr lang="en-GB" altLang="en-US" sz="2400"/>
              <a:t>17</a:t>
            </a:r>
            <a:r>
              <a:rPr lang="en-GB" altLang="en-US" sz="2400" baseline="30000"/>
              <a:t>th</a:t>
            </a:r>
            <a:r>
              <a:rPr lang="en-GB" altLang="en-US" sz="2400"/>
              <a:t> January)</a:t>
            </a:r>
            <a:endParaRPr lang="en-GB" altLang="en-US" sz="2400">
              <a:cs typeface="Times New Roman" panose="02020603050405020304" pitchFamily="18" charset="0"/>
            </a:endParaRPr>
          </a:p>
        </p:txBody>
      </p:sp>
    </p:spTree>
    <p:extLst>
      <p:ext uri="{BB962C8B-B14F-4D97-AF65-F5344CB8AC3E}">
        <p14:creationId xmlns:p14="http://schemas.microsoft.com/office/powerpoint/2010/main" val="2684080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762000" y="395288"/>
            <a:ext cx="1076325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20000"/>
              </a:lnSpc>
            </a:pPr>
            <a:r>
              <a:rPr lang="en-GB" altLang="en-US" sz="2400" b="1" dirty="0">
                <a:cs typeface="Times New Roman" panose="02020603050405020304" pitchFamily="18" charset="0"/>
              </a:rPr>
              <a:t>Student teacher</a:t>
            </a:r>
            <a:r>
              <a:rPr lang="en-GB" altLang="en-US" sz="2400" dirty="0">
                <a:cs typeface="Times New Roman" panose="02020603050405020304" pitchFamily="18" charset="0"/>
              </a:rPr>
              <a:t>: Let’s just say we have done </a:t>
            </a:r>
            <a:r>
              <a:rPr lang="en-GB" altLang="en-US" sz="2400" dirty="0" smtClean="0">
                <a:cs typeface="Times New Roman" panose="02020603050405020304" pitchFamily="18" charset="0"/>
              </a:rPr>
              <a:t>GNVQ [vocational] </a:t>
            </a:r>
            <a:r>
              <a:rPr lang="en-GB" altLang="en-US" sz="2400" dirty="0">
                <a:cs typeface="Times New Roman" panose="02020603050405020304" pitchFamily="18" charset="0"/>
              </a:rPr>
              <a:t>materials.</a:t>
            </a:r>
          </a:p>
          <a:p>
            <a:pPr>
              <a:lnSpc>
                <a:spcPct val="120000"/>
              </a:lnSpc>
            </a:pPr>
            <a:r>
              <a:rPr lang="en-GB" altLang="en-US" sz="2400" b="1" dirty="0">
                <a:cs typeface="Times New Roman" panose="02020603050405020304" pitchFamily="18" charset="0"/>
              </a:rPr>
              <a:t>Mentor</a:t>
            </a:r>
            <a:r>
              <a:rPr lang="en-GB" altLang="en-US" sz="2400" dirty="0">
                <a:cs typeface="Times New Roman" panose="02020603050405020304" pitchFamily="18" charset="0"/>
              </a:rPr>
              <a:t>: But it might be checked. You could say you have seen the Business and Tourism thing – you can’t see what isn't done. </a:t>
            </a:r>
          </a:p>
          <a:p>
            <a:pPr>
              <a:lnSpc>
                <a:spcPct val="120000"/>
              </a:lnSpc>
            </a:pPr>
            <a:endParaRPr lang="en-GB" altLang="en-US" sz="2400" dirty="0">
              <a:cs typeface="Times New Roman" panose="02020603050405020304" pitchFamily="18" charset="0"/>
            </a:endParaRPr>
          </a:p>
          <a:p>
            <a:pPr>
              <a:lnSpc>
                <a:spcPct val="120000"/>
              </a:lnSpc>
            </a:pPr>
            <a:r>
              <a:rPr lang="en-GB" altLang="en-US" sz="2400" i="1" dirty="0">
                <a:cs typeface="Times New Roman" panose="02020603050405020304" pitchFamily="18" charset="0"/>
              </a:rPr>
              <a:t>(They continue checking the list of activities.)</a:t>
            </a:r>
          </a:p>
          <a:p>
            <a:pPr>
              <a:lnSpc>
                <a:spcPct val="120000"/>
              </a:lnSpc>
            </a:pPr>
            <a:endParaRPr lang="en-GB" altLang="en-US" sz="2400" dirty="0">
              <a:cs typeface="Times New Roman" panose="02020603050405020304" pitchFamily="18" charset="0"/>
            </a:endParaRPr>
          </a:p>
          <a:p>
            <a:pPr>
              <a:lnSpc>
                <a:spcPct val="120000"/>
              </a:lnSpc>
            </a:pPr>
            <a:r>
              <a:rPr lang="en-GB" altLang="en-US" sz="2400" b="1" dirty="0">
                <a:cs typeface="Times New Roman" panose="02020603050405020304" pitchFamily="18" charset="0"/>
              </a:rPr>
              <a:t>Student teacher 2</a:t>
            </a:r>
            <a:r>
              <a:rPr lang="en-GB" altLang="en-US" sz="2400" dirty="0">
                <a:cs typeface="Times New Roman" panose="02020603050405020304" pitchFamily="18" charset="0"/>
              </a:rPr>
              <a:t>: Questionnaire; a year 7 class in the autumn term – not done</a:t>
            </a:r>
          </a:p>
          <a:p>
            <a:pPr>
              <a:lnSpc>
                <a:spcPct val="120000"/>
              </a:lnSpc>
            </a:pPr>
            <a:r>
              <a:rPr lang="en-GB" altLang="en-US" sz="2400" b="1" dirty="0">
                <a:cs typeface="Times New Roman" panose="02020603050405020304" pitchFamily="18" charset="0"/>
              </a:rPr>
              <a:t>Mentor</a:t>
            </a:r>
            <a:r>
              <a:rPr lang="en-GB" altLang="en-US" sz="2400" dirty="0">
                <a:cs typeface="Times New Roman" panose="02020603050405020304" pitchFamily="18" charset="0"/>
              </a:rPr>
              <a:t>: Drat, I am going to ignore that feedback and just keep nagging you.</a:t>
            </a:r>
          </a:p>
          <a:p>
            <a:pPr>
              <a:lnSpc>
                <a:spcPct val="120000"/>
              </a:lnSpc>
            </a:pPr>
            <a:r>
              <a:rPr lang="en-GB" altLang="en-US" sz="2400" b="1" dirty="0">
                <a:cs typeface="Times New Roman" panose="02020603050405020304" pitchFamily="18" charset="0"/>
              </a:rPr>
              <a:t>Student teacher</a:t>
            </a:r>
            <a:r>
              <a:rPr lang="en-GB" altLang="en-US" sz="2400" dirty="0">
                <a:cs typeface="Times New Roman" panose="02020603050405020304" pitchFamily="18" charset="0"/>
              </a:rPr>
              <a:t>: There must be people who just don't do it.</a:t>
            </a:r>
          </a:p>
          <a:p>
            <a:pPr>
              <a:lnSpc>
                <a:spcPct val="120000"/>
              </a:lnSpc>
            </a:pPr>
            <a:endParaRPr lang="en-GB" altLang="en-US" sz="2400" dirty="0">
              <a:cs typeface="Times New Roman" panose="02020603050405020304" pitchFamily="18" charset="0"/>
            </a:endParaRPr>
          </a:p>
          <a:p>
            <a:pPr>
              <a:lnSpc>
                <a:spcPct val="120000"/>
              </a:lnSpc>
            </a:pPr>
            <a:r>
              <a:rPr lang="en-GB" altLang="en-US" sz="2400" b="1" dirty="0">
                <a:cs typeface="Times New Roman" panose="02020603050405020304" pitchFamily="18" charset="0"/>
              </a:rPr>
              <a:t>Mentor</a:t>
            </a:r>
            <a:r>
              <a:rPr lang="en-GB" altLang="en-US" sz="2400" dirty="0">
                <a:cs typeface="Times New Roman" panose="02020603050405020304" pitchFamily="18" charset="0"/>
              </a:rPr>
              <a:t>: Tick off what you have done – cobble some kind of survey together.  You have to create a questionnaire so do one together; an example can be asking if they did MFL in primary school, and for how long. </a:t>
            </a:r>
          </a:p>
          <a:p>
            <a:pPr algn="r">
              <a:lnSpc>
                <a:spcPct val="120000"/>
              </a:lnSpc>
            </a:pPr>
            <a:r>
              <a:rPr lang="en-GB" altLang="en-US" sz="2400" dirty="0">
                <a:cs typeface="Times New Roman" panose="02020603050405020304" pitchFamily="18" charset="0"/>
              </a:rPr>
              <a:t>                                                                                  (Field notes – 31</a:t>
            </a:r>
            <a:r>
              <a:rPr lang="en-GB" altLang="en-US" sz="2400" baseline="30000" dirty="0">
                <a:cs typeface="Times New Roman" panose="02020603050405020304" pitchFamily="18" charset="0"/>
              </a:rPr>
              <a:t>st</a:t>
            </a:r>
            <a:r>
              <a:rPr lang="en-GB" altLang="en-US" sz="2400" dirty="0">
                <a:cs typeface="Times New Roman" panose="02020603050405020304" pitchFamily="18" charset="0"/>
              </a:rPr>
              <a:t> January)</a:t>
            </a:r>
            <a:r>
              <a:rPr lang="en-GB" altLang="en-US" sz="2400" dirty="0"/>
              <a:t> </a:t>
            </a:r>
          </a:p>
        </p:txBody>
      </p:sp>
    </p:spTree>
    <p:extLst>
      <p:ext uri="{BB962C8B-B14F-4D97-AF65-F5344CB8AC3E}">
        <p14:creationId xmlns:p14="http://schemas.microsoft.com/office/powerpoint/2010/main" val="1787681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8688"/>
            <a:ext cx="10972800" cy="1609725"/>
          </a:xfrm>
        </p:spPr>
        <p:txBody>
          <a:bodyPr rtlCol="0">
            <a:normAutofit fontScale="90000"/>
          </a:bodyPr>
          <a:lstStyle/>
          <a:p>
            <a:pPr eaLnBrk="1" fontAlgn="auto" hangingPunct="1">
              <a:spcAft>
                <a:spcPts val="0"/>
              </a:spcAft>
              <a:defRPr/>
            </a:pPr>
            <a:r>
              <a:rPr lang="en-GB" sz="3600" dirty="0" smtClean="0"/>
              <a:t>Contradiction: </a:t>
            </a:r>
            <a:br>
              <a:rPr lang="en-GB" sz="3600" dirty="0" smtClean="0"/>
            </a:br>
            <a:r>
              <a:rPr lang="en-GB" sz="3600" dirty="0" smtClean="0"/>
              <a:t>The university’s motive of enabling student teacher learning is in tension with perceptions of fulfilling course requirements.</a:t>
            </a:r>
            <a:r>
              <a:rPr lang="en-GB" sz="4000" dirty="0" smtClean="0"/>
              <a:t/>
            </a:r>
            <a:br>
              <a:rPr lang="en-GB" sz="4000" dirty="0" smtClean="0"/>
            </a:br>
            <a:endParaRPr lang="en-GB" sz="4000" dirty="0" smtClean="0"/>
          </a:p>
        </p:txBody>
      </p:sp>
      <p:sp>
        <p:nvSpPr>
          <p:cNvPr id="29699" name="Content Placeholder 2"/>
          <p:cNvSpPr>
            <a:spLocks noGrp="1"/>
          </p:cNvSpPr>
          <p:nvPr>
            <p:ph idx="1"/>
          </p:nvPr>
        </p:nvSpPr>
        <p:spPr>
          <a:xfrm>
            <a:off x="1609725" y="2770188"/>
            <a:ext cx="8872538" cy="3355975"/>
          </a:xfrm>
        </p:spPr>
        <p:txBody>
          <a:bodyPr/>
          <a:lstStyle/>
          <a:p>
            <a:pPr eaLnBrk="1" hangingPunct="1"/>
            <a:endParaRPr lang="en-GB" altLang="en-US" smtClean="0"/>
          </a:p>
          <a:p>
            <a:pPr eaLnBrk="1" hangingPunct="1">
              <a:buFont typeface="Arial" panose="020B0604020202020204" pitchFamily="34" charset="0"/>
              <a:buNone/>
            </a:pPr>
            <a:r>
              <a:rPr lang="en-GB" altLang="en-US" smtClean="0"/>
              <a:t>   I keep saying this over and over again, you are not here to simulate a teacher, you are here to learn, and therefore if I ask you to do some marking in a particular way, there's not much point in you saying to me that that is not what teachers do.</a:t>
            </a:r>
          </a:p>
          <a:p>
            <a:pPr algn="r" eaLnBrk="1" hangingPunct="1">
              <a:buFont typeface="Arial" panose="020B0604020202020204" pitchFamily="34" charset="0"/>
              <a:buNone/>
            </a:pPr>
            <a:r>
              <a:rPr lang="en-GB" altLang="en-US" smtClean="0"/>
              <a:t>                         (Interview with MFL teacher educator 3</a:t>
            </a:r>
            <a:r>
              <a:rPr lang="en-GB" altLang="en-US" baseline="30000" smtClean="0"/>
              <a:t>rd</a:t>
            </a:r>
            <a:r>
              <a:rPr lang="en-GB" altLang="en-US" smtClean="0"/>
              <a:t> July)</a:t>
            </a:r>
          </a:p>
          <a:p>
            <a:pPr eaLnBrk="1" hangingPunct="1"/>
            <a:endParaRPr lang="en-GB" altLang="en-US" smtClean="0"/>
          </a:p>
        </p:txBody>
      </p:sp>
    </p:spTree>
    <p:extLst>
      <p:ext uri="{BB962C8B-B14F-4D97-AF65-F5344CB8AC3E}">
        <p14:creationId xmlns:p14="http://schemas.microsoft.com/office/powerpoint/2010/main" val="855131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A focus on discussion</a:t>
            </a:r>
          </a:p>
        </p:txBody>
      </p:sp>
      <p:sp>
        <p:nvSpPr>
          <p:cNvPr id="3" name="Content Placeholder 2"/>
          <p:cNvSpPr>
            <a:spLocks noGrp="1"/>
          </p:cNvSpPr>
          <p:nvPr>
            <p:ph idx="1"/>
          </p:nvPr>
        </p:nvSpPr>
        <p:spPr>
          <a:xfrm>
            <a:off x="609600" y="1446213"/>
            <a:ext cx="10972800" cy="5145087"/>
          </a:xfrm>
        </p:spPr>
        <p:txBody>
          <a:bodyPr rtlCol="0">
            <a:normAutofit fontScale="92500" lnSpcReduction="10000"/>
          </a:bodyPr>
          <a:lstStyle/>
          <a:p>
            <a:pPr eaLnBrk="1" fontAlgn="auto" hangingPunct="1">
              <a:spcAft>
                <a:spcPts val="0"/>
              </a:spcAft>
              <a:defRPr/>
            </a:pPr>
            <a:r>
              <a:rPr lang="en-GB" sz="2600" dirty="0" smtClean="0"/>
              <a:t>I </a:t>
            </a:r>
            <a:r>
              <a:rPr lang="en-GB" sz="2600" dirty="0"/>
              <a:t>guess teaching isn’t the kind of thing where you tell somebody this is what you do and then they go and do it, and it works.  It is much more imprecise</a:t>
            </a:r>
            <a:r>
              <a:rPr lang="en-GB" sz="2600" dirty="0" smtClean="0"/>
              <a:t>.  </a:t>
            </a:r>
          </a:p>
          <a:p>
            <a:pPr algn="r" eaLnBrk="1" fontAlgn="auto" hangingPunct="1">
              <a:spcAft>
                <a:spcPts val="0"/>
              </a:spcAft>
              <a:buFont typeface="Arial" panose="020B0604020202020204" pitchFamily="34" charset="0"/>
              <a:buNone/>
              <a:defRPr/>
            </a:pPr>
            <a:r>
              <a:rPr lang="en-GB" sz="2600" dirty="0"/>
              <a:t> </a:t>
            </a:r>
            <a:r>
              <a:rPr lang="en-GB" sz="2600" dirty="0" smtClean="0"/>
              <a:t>  (</a:t>
            </a:r>
            <a:r>
              <a:rPr lang="en-GB" sz="2600" dirty="0"/>
              <a:t>Interview with History mentor – 23</a:t>
            </a:r>
            <a:r>
              <a:rPr lang="en-GB" sz="2600" baseline="30000" dirty="0"/>
              <a:t>rd</a:t>
            </a:r>
            <a:r>
              <a:rPr lang="en-GB" sz="2600" dirty="0"/>
              <a:t> January</a:t>
            </a:r>
            <a:r>
              <a:rPr lang="en-GB" sz="2600" dirty="0" smtClean="0"/>
              <a:t>)</a:t>
            </a:r>
            <a:endParaRPr lang="en-GB" sz="2600" dirty="0"/>
          </a:p>
          <a:p>
            <a:pPr eaLnBrk="1" fontAlgn="auto" hangingPunct="1">
              <a:spcAft>
                <a:spcPts val="0"/>
              </a:spcAft>
              <a:defRPr/>
            </a:pPr>
            <a:endParaRPr lang="en-GB" sz="2600" dirty="0" smtClean="0"/>
          </a:p>
          <a:p>
            <a:pPr eaLnBrk="1" fontAlgn="auto" hangingPunct="1">
              <a:spcAft>
                <a:spcPts val="0"/>
              </a:spcAft>
              <a:defRPr/>
            </a:pPr>
            <a:r>
              <a:rPr lang="en-GB" sz="2600" dirty="0" smtClean="0"/>
              <a:t>She [the mentor] does ask me to be specific about what went wrong in a lesson if I say that wasn't good. She doesn't like me just saying it was really rubbish. She wants me to tell her which bit was good, and why I think bits that didn't work should be analysed. It's a good hour I have with her.</a:t>
            </a:r>
          </a:p>
          <a:p>
            <a:pPr algn="r" eaLnBrk="1" fontAlgn="auto" hangingPunct="1">
              <a:spcAft>
                <a:spcPts val="0"/>
              </a:spcAft>
              <a:buFont typeface="Arial" panose="020B0604020202020204" pitchFamily="34" charset="0"/>
              <a:buNone/>
              <a:defRPr/>
            </a:pPr>
            <a:r>
              <a:rPr lang="en-GB" sz="2600" dirty="0" smtClean="0"/>
              <a:t>                                       (Interview with History student teacher – 19</a:t>
            </a:r>
            <a:r>
              <a:rPr lang="en-GB" sz="2600" baseline="30000" dirty="0" smtClean="0"/>
              <a:t>th</a:t>
            </a:r>
            <a:r>
              <a:rPr lang="en-GB" sz="2600" dirty="0" smtClean="0"/>
              <a:t> February)</a:t>
            </a:r>
          </a:p>
          <a:p>
            <a:pPr eaLnBrk="1" fontAlgn="auto" hangingPunct="1">
              <a:spcAft>
                <a:spcPts val="0"/>
              </a:spcAft>
              <a:defRPr/>
            </a:pPr>
            <a:endParaRPr lang="en-GB" sz="2600" dirty="0" smtClean="0"/>
          </a:p>
          <a:p>
            <a:pPr eaLnBrk="1" fontAlgn="auto" hangingPunct="1">
              <a:spcAft>
                <a:spcPts val="0"/>
              </a:spcAft>
              <a:defRPr/>
            </a:pPr>
            <a:r>
              <a:rPr lang="en-GB" sz="2600" dirty="0" smtClean="0"/>
              <a:t>I aspire to listen to them, and to listen quite hard to them … I aspire to ask questions rather than just give answers, and to try and make sense of what they are doing and why.  </a:t>
            </a:r>
          </a:p>
          <a:p>
            <a:pPr eaLnBrk="1" fontAlgn="auto" hangingPunct="1">
              <a:spcAft>
                <a:spcPts val="0"/>
              </a:spcAft>
              <a:buFont typeface="Arial" panose="020B0604020202020204" pitchFamily="34" charset="0"/>
              <a:buNone/>
              <a:defRPr/>
            </a:pPr>
            <a:r>
              <a:rPr lang="en-GB" sz="2600" dirty="0" smtClean="0"/>
              <a:t>                                                         (Interview with History teacher educator – 14</a:t>
            </a:r>
            <a:r>
              <a:rPr lang="en-GB" sz="2600" baseline="30000" dirty="0" smtClean="0"/>
              <a:t>th</a:t>
            </a:r>
            <a:r>
              <a:rPr lang="en-GB" sz="2600" dirty="0" smtClean="0"/>
              <a:t> August)  </a:t>
            </a:r>
          </a:p>
          <a:p>
            <a:pPr eaLnBrk="1" fontAlgn="auto" hangingPunct="1">
              <a:spcAft>
                <a:spcPts val="0"/>
              </a:spcAft>
              <a:buFont typeface="Arial" panose="020B0604020202020204" pitchFamily="34" charset="0"/>
              <a:buNone/>
              <a:defRPr/>
            </a:pPr>
            <a:endParaRPr lang="en-GB" sz="2400" dirty="0"/>
          </a:p>
          <a:p>
            <a:pPr eaLnBrk="1" fontAlgn="auto" hangingPunct="1">
              <a:spcAft>
                <a:spcPts val="0"/>
              </a:spcAft>
              <a:defRPr/>
            </a:pPr>
            <a:endParaRPr lang="en-GB" sz="2400" dirty="0"/>
          </a:p>
          <a:p>
            <a:pPr eaLnBrk="1" fontAlgn="auto" hangingPunct="1">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2112104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t>There is no right way</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endParaRPr lang="en-GB" sz="2000" dirty="0"/>
          </a:p>
          <a:p>
            <a:pPr eaLnBrk="1" fontAlgn="auto" hangingPunct="1">
              <a:spcAft>
                <a:spcPts val="0"/>
              </a:spcAft>
              <a:defRPr/>
            </a:pPr>
            <a:r>
              <a:rPr lang="en-GB" dirty="0" smtClean="0"/>
              <a:t>My philosophy is not to have a set mind of what you want to produce at the end of it.  Far from a monopoly of knowing how … but the main thing is the encouragement to fail in a way.  There's a feeling that you've got to know what you are talking about.  Obviously, if I saw somebody have a really bad idea I would try and adjust that, but I would want them to keep trying lots of things and if it goes wrong, just to be able to push yourself off and go, ‘ok what do I learn from that, and I shall try and not make that mistake next time, but I will keep trying lots of new things’.</a:t>
            </a:r>
          </a:p>
          <a:p>
            <a:pPr algn="r" eaLnBrk="1" fontAlgn="auto" hangingPunct="1">
              <a:spcAft>
                <a:spcPts val="0"/>
              </a:spcAft>
              <a:buFont typeface="Arial" panose="020B0604020202020204" pitchFamily="34" charset="0"/>
              <a:buNone/>
              <a:defRPr/>
            </a:pPr>
            <a:r>
              <a:rPr lang="en-GB" dirty="0" smtClean="0"/>
              <a:t>(Interview with History teacher – 17</a:t>
            </a:r>
            <a:r>
              <a:rPr lang="en-GB" baseline="30000" dirty="0" smtClean="0"/>
              <a:t>th</a:t>
            </a:r>
            <a:r>
              <a:rPr lang="en-GB" dirty="0" smtClean="0"/>
              <a:t> May)</a:t>
            </a:r>
          </a:p>
          <a:p>
            <a:pPr eaLnBrk="1" fontAlgn="auto" hangingPunct="1">
              <a:spcAft>
                <a:spcPts val="0"/>
              </a:spcAft>
              <a:defRPr/>
            </a:pPr>
            <a:endParaRPr lang="en-GB" dirty="0"/>
          </a:p>
        </p:txBody>
      </p:sp>
    </p:spTree>
    <p:extLst>
      <p:ext uri="{BB962C8B-B14F-4D97-AF65-F5344CB8AC3E}">
        <p14:creationId xmlns:p14="http://schemas.microsoft.com/office/powerpoint/2010/main" val="630827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A focus on action</a:t>
            </a:r>
          </a:p>
        </p:txBody>
      </p:sp>
      <p:sp>
        <p:nvSpPr>
          <p:cNvPr id="3" name="Content Placeholder 2"/>
          <p:cNvSpPr>
            <a:spLocks noGrp="1"/>
          </p:cNvSpPr>
          <p:nvPr>
            <p:ph idx="1"/>
          </p:nvPr>
        </p:nvSpPr>
        <p:spPr>
          <a:xfrm>
            <a:off x="609600" y="1857375"/>
            <a:ext cx="10972800" cy="4268788"/>
          </a:xfrm>
        </p:spPr>
        <p:txBody>
          <a:bodyPr rtlCol="0">
            <a:normAutofit fontScale="92500" lnSpcReduction="10000"/>
          </a:bodyPr>
          <a:lstStyle/>
          <a:p>
            <a:pPr eaLnBrk="1" fontAlgn="auto" hangingPunct="1">
              <a:spcAft>
                <a:spcPts val="0"/>
              </a:spcAft>
              <a:defRPr/>
            </a:pPr>
            <a:r>
              <a:rPr lang="en-GB" dirty="0" smtClean="0"/>
              <a:t>There is academic stuff in the [university] booklet with discussions, but I don't know anyone who does them.  The [student teachers] are up to here with it by this stage.  They just want to get on.  </a:t>
            </a:r>
          </a:p>
          <a:p>
            <a:pPr algn="r" eaLnBrk="1" fontAlgn="auto" hangingPunct="1">
              <a:spcAft>
                <a:spcPts val="0"/>
              </a:spcAft>
              <a:buFont typeface="Arial" panose="020B0604020202020204" pitchFamily="34" charset="0"/>
              <a:buNone/>
              <a:defRPr/>
            </a:pPr>
            <a:r>
              <a:rPr lang="en-GB" dirty="0" smtClean="0"/>
              <a:t>(MFL mentor: field notes – 16</a:t>
            </a:r>
            <a:r>
              <a:rPr lang="en-GB" baseline="30000" dirty="0" smtClean="0"/>
              <a:t>th</a:t>
            </a:r>
            <a:r>
              <a:rPr lang="en-GB" dirty="0" smtClean="0"/>
              <a:t> May)</a:t>
            </a:r>
          </a:p>
          <a:p>
            <a:pPr algn="r" eaLnBrk="1" fontAlgn="auto" hangingPunct="1">
              <a:spcAft>
                <a:spcPts val="0"/>
              </a:spcAft>
              <a:buFont typeface="Arial" panose="020B0604020202020204" pitchFamily="34" charset="0"/>
              <a:buNone/>
              <a:defRPr/>
            </a:pPr>
            <a:endParaRPr lang="en-GB" dirty="0" smtClean="0"/>
          </a:p>
          <a:p>
            <a:pPr eaLnBrk="1" fontAlgn="auto" hangingPunct="1">
              <a:spcAft>
                <a:spcPts val="0"/>
              </a:spcAft>
              <a:defRPr/>
            </a:pPr>
            <a:r>
              <a:rPr lang="en-GB" dirty="0" smtClean="0"/>
              <a:t>We get the long list of all the different criteria you know, the this, that and the other and I have to say I read once five years ago, and I am not going to have the time to learn them all so I have to rely on the [student teacher] to do that.  I will comment and say ‘tick this box’.  We have been given all the descriptors of the criteria, so if I wanted to I could find that and look them up.  </a:t>
            </a:r>
          </a:p>
          <a:p>
            <a:pPr algn="r" eaLnBrk="1" fontAlgn="auto" hangingPunct="1">
              <a:spcAft>
                <a:spcPts val="0"/>
              </a:spcAft>
              <a:buFont typeface="Arial" panose="020B0604020202020204" pitchFamily="34" charset="0"/>
              <a:buNone/>
              <a:defRPr/>
            </a:pPr>
            <a:r>
              <a:rPr lang="en-GB" dirty="0" smtClean="0"/>
              <a:t>(Interview with MFL teacher – 7</a:t>
            </a:r>
            <a:r>
              <a:rPr lang="en-GB" baseline="30000" dirty="0" smtClean="0"/>
              <a:t>th</a:t>
            </a:r>
            <a:r>
              <a:rPr lang="en-GB" dirty="0" smtClean="0"/>
              <a:t> June)</a:t>
            </a:r>
          </a:p>
          <a:p>
            <a:pPr eaLnBrk="1" fontAlgn="auto" hangingPunct="1">
              <a:spcAft>
                <a:spcPts val="0"/>
              </a:spcAft>
              <a:buFont typeface="Arial" panose="020B0604020202020204" pitchFamily="34" charset="0"/>
              <a:buNone/>
              <a:defRPr/>
            </a:pPr>
            <a:endParaRPr lang="en-GB" dirty="0" smtClean="0"/>
          </a:p>
          <a:p>
            <a:pPr eaLnBrk="1" fontAlgn="auto" hangingPunct="1">
              <a:spcAft>
                <a:spcPts val="0"/>
              </a:spcAft>
              <a:defRPr/>
            </a:pPr>
            <a:endParaRPr lang="en-GB" dirty="0"/>
          </a:p>
        </p:txBody>
      </p:sp>
    </p:spTree>
    <p:extLst>
      <p:ext uri="{BB962C8B-B14F-4D97-AF65-F5344CB8AC3E}">
        <p14:creationId xmlns:p14="http://schemas.microsoft.com/office/powerpoint/2010/main" val="169424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238250" y="477838"/>
            <a:ext cx="981075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4400"/>
              <a:t>The Right Way?</a:t>
            </a:r>
          </a:p>
          <a:p>
            <a:endParaRPr lang="en-GB" altLang="en-US" sz="2400"/>
          </a:p>
          <a:p>
            <a:r>
              <a:rPr lang="en-GB" altLang="en-US" sz="2800"/>
              <a:t>Everyone is so supportive, everyone is so nice and everyone always starts with positives and they are always really, really, really understanding.  But each teacher does have a certain style and it is hard to know how to reconcile that.  By doing something that one teacher has advised me to do in another teacher's class, she will be a bit kind of like – ‘oh I don't think you should do this so much’ – then it's hard to know how to develop your own style, so that it fits in with everyone else's styles. </a:t>
            </a:r>
          </a:p>
          <a:p>
            <a:pPr algn="r"/>
            <a:endParaRPr lang="en-GB" altLang="en-US" sz="2800"/>
          </a:p>
          <a:p>
            <a:pPr algn="r"/>
            <a:r>
              <a:rPr lang="en-GB" altLang="en-US" sz="2800"/>
              <a:t>(Interview with MFL student teacher – 22</a:t>
            </a:r>
            <a:r>
              <a:rPr lang="en-GB" altLang="en-US" sz="2800" baseline="30000"/>
              <a:t>nd</a:t>
            </a:r>
            <a:r>
              <a:rPr lang="en-GB" altLang="en-US" sz="2800"/>
              <a:t> February)</a:t>
            </a:r>
          </a:p>
        </p:txBody>
      </p:sp>
    </p:spTree>
    <p:extLst>
      <p:ext uri="{BB962C8B-B14F-4D97-AF65-F5344CB8AC3E}">
        <p14:creationId xmlns:p14="http://schemas.microsoft.com/office/powerpoint/2010/main" val="134063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b="1" dirty="0" smtClean="0"/>
              <a:t>The value of contradiction</a:t>
            </a:r>
          </a:p>
        </p:txBody>
      </p:sp>
      <p:sp>
        <p:nvSpPr>
          <p:cNvPr id="10243" name="Content Placeholder 2"/>
          <p:cNvSpPr>
            <a:spLocks noGrp="1"/>
          </p:cNvSpPr>
          <p:nvPr>
            <p:ph idx="1"/>
          </p:nvPr>
        </p:nvSpPr>
        <p:spPr>
          <a:xfrm>
            <a:off x="1803400" y="2567835"/>
            <a:ext cx="8394700" cy="3609127"/>
          </a:xfrm>
        </p:spPr>
        <p:txBody>
          <a:bodyPr/>
          <a:lstStyle/>
          <a:p>
            <a:pPr eaLnBrk="1" hangingPunct="1"/>
            <a:r>
              <a:rPr lang="en-GB" altLang="en-US" dirty="0" smtClean="0"/>
              <a:t>Contradiction reminds us that resolution is fragile, temporary and, very often, incomplete – that disorder always looms.  But perhaps these are the very qualities that fuel an inquiring mind.  Perhaps we need contradiction to keep us alert to the responsibility of acting on our imaginations.</a:t>
            </a:r>
          </a:p>
          <a:p>
            <a:pPr algn="r" eaLnBrk="1" hangingPunct="1">
              <a:buFont typeface="Arial" panose="020B0604020202020204" pitchFamily="34" charset="0"/>
              <a:buNone/>
            </a:pPr>
            <a:r>
              <a:rPr lang="en-GB" altLang="en-US" dirty="0" smtClean="0"/>
              <a:t> (Peseta and Grant 2011: 1)</a:t>
            </a:r>
          </a:p>
          <a:p>
            <a:pPr eaLnBrk="1" hangingPunct="1"/>
            <a:endParaRPr lang="en-GB" altLang="en-US" dirty="0" smtClean="0"/>
          </a:p>
        </p:txBody>
      </p:sp>
    </p:spTree>
    <p:extLst>
      <p:ext uri="{BB962C8B-B14F-4D97-AF65-F5344CB8AC3E}">
        <p14:creationId xmlns:p14="http://schemas.microsoft.com/office/powerpoint/2010/main" val="2975399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150" y="765175"/>
            <a:ext cx="10272713" cy="5386388"/>
          </a:xfrm>
          <a:prstGeom prst="rect">
            <a:avLst/>
          </a:prstGeom>
        </p:spPr>
        <p:txBody>
          <a:bodyPr>
            <a:spAutoFit/>
          </a:bodyPr>
          <a:lstStyle/>
          <a:p>
            <a:pPr eaLnBrk="0" fontAlgn="auto" hangingPunct="0">
              <a:spcBef>
                <a:spcPts val="0"/>
              </a:spcBef>
              <a:spcAft>
                <a:spcPts val="0"/>
              </a:spcAft>
              <a:defRPr/>
            </a:pPr>
            <a:r>
              <a:rPr lang="en-GB" sz="3200" b="1" dirty="0">
                <a:latin typeface="+mj-lt"/>
                <a:cs typeface="+mn-cs"/>
              </a:rPr>
              <a:t>The Problem:</a:t>
            </a:r>
          </a:p>
          <a:p>
            <a:pPr eaLnBrk="0" fontAlgn="auto" hangingPunct="0">
              <a:spcBef>
                <a:spcPts val="0"/>
              </a:spcBef>
              <a:spcAft>
                <a:spcPts val="0"/>
              </a:spcAft>
              <a:defRPr/>
            </a:pPr>
            <a:r>
              <a:rPr lang="en-GB" sz="3200" dirty="0">
                <a:latin typeface="+mj-lt"/>
                <a:cs typeface="+mn-cs"/>
              </a:rPr>
              <a:t>Even if you have a very good role model as a class teacher, that doesn’t address the issue of different approaches.  I see trainees attempt to model themselves on an outstanding teacher but they don’t actually see what underpins the excellence of the teaching.  </a:t>
            </a:r>
          </a:p>
          <a:p>
            <a:pPr eaLnBrk="0" fontAlgn="auto" hangingPunct="0">
              <a:spcBef>
                <a:spcPts val="0"/>
              </a:spcBef>
              <a:spcAft>
                <a:spcPts val="0"/>
              </a:spcAft>
              <a:defRPr/>
            </a:pPr>
            <a:endParaRPr lang="en-GB" sz="3200" dirty="0">
              <a:latin typeface="+mj-lt"/>
              <a:cs typeface="+mn-cs"/>
            </a:endParaRPr>
          </a:p>
          <a:p>
            <a:pPr eaLnBrk="0" fontAlgn="auto" hangingPunct="0">
              <a:spcBef>
                <a:spcPts val="0"/>
              </a:spcBef>
              <a:spcAft>
                <a:spcPts val="0"/>
              </a:spcAft>
              <a:defRPr/>
            </a:pPr>
            <a:r>
              <a:rPr lang="en-GB" sz="3200" dirty="0">
                <a:latin typeface="+mj-lt"/>
                <a:cs typeface="+mn-cs"/>
              </a:rPr>
              <a:t>They purely mimic what they’re doing without realising what underpins it. </a:t>
            </a:r>
          </a:p>
          <a:p>
            <a:pPr algn="r" eaLnBrk="0" fontAlgn="auto" hangingPunct="0">
              <a:spcBef>
                <a:spcPts val="0"/>
              </a:spcBef>
              <a:spcAft>
                <a:spcPts val="0"/>
              </a:spcAft>
              <a:defRPr/>
            </a:pPr>
            <a:r>
              <a:rPr lang="en-GB" sz="2400" dirty="0">
                <a:latin typeface="+mj-lt"/>
                <a:cs typeface="+mn-cs"/>
              </a:rPr>
              <a:t>(Interview with teacher – 14 June 2006) </a:t>
            </a:r>
          </a:p>
        </p:txBody>
      </p:sp>
    </p:spTree>
    <p:extLst>
      <p:ext uri="{BB962C8B-B14F-4D97-AF65-F5344CB8AC3E}">
        <p14:creationId xmlns:p14="http://schemas.microsoft.com/office/powerpoint/2010/main" val="452425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aphicFrame>
        <p:nvGraphicFramePr>
          <p:cNvPr id="5122" name="Object 1"/>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5133" name="Slide" r:id="rId4" imgW="2106225" imgH="1580223" progId="PowerPoint.Slide.8">
                  <p:embed/>
                </p:oleObj>
              </mc:Choice>
              <mc:Fallback>
                <p:oleObj name="Slide" r:id="rId4" imgW="2106225" imgH="1580223" progId="PowerPoint.Slide.8">
                  <p:embed/>
                  <p:pic>
                    <p:nvPicPr>
                      <p:cNvPr id="512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6613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http://kplab.evtek.fi:8080/wiki/attach/ChangeLaboratoryToolSpecification/DWR%20set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065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765175"/>
            <a:ext cx="10972800" cy="652463"/>
          </a:xfrm>
        </p:spPr>
        <p:txBody>
          <a:bodyPr>
            <a:normAutofit fontScale="90000"/>
          </a:bodyPr>
          <a:lstStyle/>
          <a:p>
            <a:pPr eaLnBrk="1" hangingPunct="1"/>
            <a:r>
              <a:rPr lang="en-GB" altLang="en-US" sz="3600" b="1" dirty="0" smtClean="0"/>
              <a:t>Contradiction 1: student teacher critique versus staff support</a:t>
            </a:r>
            <a:r>
              <a:rPr lang="en-GB" altLang="en-US" dirty="0" smtClean="0"/>
              <a:t/>
            </a:r>
            <a:br>
              <a:rPr lang="en-GB" altLang="en-US" dirty="0" smtClean="0"/>
            </a:br>
            <a:endParaRPr lang="en-GB" altLang="en-US" dirty="0" smtClean="0"/>
          </a:p>
        </p:txBody>
      </p:sp>
      <p:sp>
        <p:nvSpPr>
          <p:cNvPr id="37891" name="Content Placeholder 2"/>
          <p:cNvSpPr>
            <a:spLocks noGrp="1"/>
          </p:cNvSpPr>
          <p:nvPr>
            <p:ph idx="1"/>
          </p:nvPr>
        </p:nvSpPr>
        <p:spPr>
          <a:xfrm>
            <a:off x="838200" y="1295400"/>
            <a:ext cx="10515600" cy="5456129"/>
          </a:xfrm>
        </p:spPr>
        <p:txBody>
          <a:bodyPr>
            <a:normAutofit lnSpcReduction="10000"/>
          </a:bodyPr>
          <a:lstStyle/>
          <a:p>
            <a:pPr eaLnBrk="1" hangingPunct="1"/>
            <a:r>
              <a:rPr lang="en-GB" altLang="en-US" dirty="0" smtClean="0"/>
              <a:t>There’s </a:t>
            </a:r>
            <a:r>
              <a:rPr lang="en-GB" altLang="en-US" dirty="0" smtClean="0"/>
              <a:t>this sort of policy of everyone’s helping everyone else and everyone’s learning from everyone else’s </a:t>
            </a:r>
            <a:r>
              <a:rPr lang="en-GB" altLang="en-US" dirty="0" smtClean="0"/>
              <a:t>experience</a:t>
            </a:r>
            <a:r>
              <a:rPr lang="en-GB" altLang="en-US" dirty="0"/>
              <a:t>.</a:t>
            </a:r>
            <a:r>
              <a:rPr lang="en-GB" altLang="en-US" dirty="0" smtClean="0"/>
              <a:t>                              </a:t>
            </a:r>
            <a:r>
              <a:rPr lang="en-GB" altLang="en-US" dirty="0" smtClean="0"/>
              <a:t>							</a:t>
            </a:r>
            <a:r>
              <a:rPr lang="en-GB" altLang="en-US" dirty="0" smtClean="0"/>
              <a:t>       (</a:t>
            </a:r>
            <a:r>
              <a:rPr lang="en-GB" altLang="en-US" dirty="0" smtClean="0"/>
              <a:t>Teacher – 14 June</a:t>
            </a:r>
            <a:r>
              <a:rPr lang="en-GB" altLang="en-US" dirty="0" smtClean="0"/>
              <a:t>)</a:t>
            </a:r>
          </a:p>
          <a:p>
            <a:pPr eaLnBrk="1" hangingPunct="1"/>
            <a:endParaRPr lang="en-GB" altLang="en-US" dirty="0" smtClean="0"/>
          </a:p>
          <a:p>
            <a:pPr eaLnBrk="1" hangingPunct="1"/>
            <a:r>
              <a:rPr lang="en-GB" altLang="en-US" dirty="0" smtClean="0"/>
              <a:t>I </a:t>
            </a:r>
            <a:r>
              <a:rPr lang="en-GB" altLang="en-US" dirty="0" smtClean="0"/>
              <a:t>haven’t been challenged about that (teaching ethos); I think that would be hard to be challenged by a student, but interesting</a:t>
            </a:r>
            <a:r>
              <a:rPr lang="en-GB" altLang="en-US" dirty="0" smtClean="0"/>
              <a:t>.                   </a:t>
            </a:r>
            <a:r>
              <a:rPr lang="en-GB" altLang="en-US" dirty="0" smtClean="0"/>
              <a:t>							</a:t>
            </a:r>
            <a:r>
              <a:rPr lang="en-GB" altLang="en-US" dirty="0" smtClean="0"/>
              <a:t>    (</a:t>
            </a:r>
            <a:r>
              <a:rPr lang="en-GB" altLang="en-US" dirty="0" smtClean="0"/>
              <a:t>Teacher 2 – 11 June)  </a:t>
            </a:r>
            <a:endParaRPr lang="en-GB" altLang="en-US" dirty="0" smtClean="0"/>
          </a:p>
          <a:p>
            <a:pPr marL="0" indent="0" eaLnBrk="1" hangingPunct="1">
              <a:buNone/>
            </a:pPr>
            <a:r>
              <a:rPr lang="en-GB" altLang="en-US" dirty="0" smtClean="0"/>
              <a:t>                                        </a:t>
            </a:r>
            <a:endParaRPr lang="en-GB" altLang="en-US" dirty="0" smtClean="0"/>
          </a:p>
          <a:p>
            <a:pPr eaLnBrk="1" hangingPunct="1"/>
            <a:r>
              <a:rPr lang="en-GB" altLang="en-US" dirty="0" smtClean="0"/>
              <a:t>I </a:t>
            </a:r>
            <a:r>
              <a:rPr lang="en-GB" altLang="en-US" dirty="0" smtClean="0"/>
              <a:t>would definitely say ‘interesting why did you do that because I never would have thought to do that’ or something like that … But I’ve seen it more as I’m here to learn, to expand my horizons rather than to shrink someone else’s, so if I needed to, I would definitely have that chat, but I’ve never had that opportunity, or that need</a:t>
            </a:r>
            <a:r>
              <a:rPr lang="en-GB" altLang="en-US" dirty="0" smtClean="0"/>
              <a:t>.                                                                    </a:t>
            </a:r>
            <a:r>
              <a:rPr lang="en-GB" altLang="en-US" dirty="0" smtClean="0"/>
              <a:t>						</a:t>
            </a:r>
            <a:r>
              <a:rPr lang="en-GB" altLang="en-US" dirty="0" smtClean="0"/>
              <a:t>    (</a:t>
            </a:r>
            <a:r>
              <a:rPr lang="en-GB" altLang="en-US" dirty="0" smtClean="0"/>
              <a:t>Student teacher – 16 June)</a:t>
            </a:r>
          </a:p>
          <a:p>
            <a:pPr eaLnBrk="1" hangingPunct="1"/>
            <a:endParaRPr lang="en-GB" altLang="en-US" dirty="0" smtClean="0"/>
          </a:p>
        </p:txBody>
      </p:sp>
    </p:spTree>
    <p:extLst>
      <p:ext uri="{BB962C8B-B14F-4D97-AF65-F5344CB8AC3E}">
        <p14:creationId xmlns:p14="http://schemas.microsoft.com/office/powerpoint/2010/main" val="538681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smtClean="0"/>
              <a:t>DWR workshop</a:t>
            </a:r>
          </a:p>
        </p:txBody>
      </p:sp>
      <p:sp>
        <p:nvSpPr>
          <p:cNvPr id="38915" name="Content Placeholder 2"/>
          <p:cNvSpPr>
            <a:spLocks noGrp="1"/>
          </p:cNvSpPr>
          <p:nvPr>
            <p:ph idx="1"/>
          </p:nvPr>
        </p:nvSpPr>
        <p:spPr/>
        <p:txBody>
          <a:bodyPr>
            <a:normAutofit lnSpcReduction="10000"/>
          </a:bodyPr>
          <a:lstStyle/>
          <a:p>
            <a:pPr eaLnBrk="1" hangingPunct="1"/>
            <a:r>
              <a:rPr lang="en-GB" altLang="en-US" dirty="0" smtClean="0"/>
              <a:t>I </a:t>
            </a:r>
            <a:r>
              <a:rPr lang="en-GB" altLang="en-US" dirty="0" smtClean="0"/>
              <a:t>am not particularly thinking about their role [as a student teacher] carefully </a:t>
            </a:r>
            <a:r>
              <a:rPr lang="en-GB" altLang="en-US" dirty="0" smtClean="0"/>
              <a:t>enough.                                             (</a:t>
            </a:r>
            <a:r>
              <a:rPr lang="en-GB" altLang="en-US" dirty="0" smtClean="0"/>
              <a:t>Teacher – 16 December)</a:t>
            </a:r>
          </a:p>
          <a:p>
            <a:pPr eaLnBrk="1" hangingPunct="1">
              <a:buFont typeface="Arial" panose="020B0604020202020204" pitchFamily="34" charset="0"/>
              <a:buNone/>
            </a:pPr>
            <a:endParaRPr lang="en-GB" altLang="en-US" dirty="0" smtClean="0"/>
          </a:p>
          <a:p>
            <a:pPr eaLnBrk="1" hangingPunct="1">
              <a:buFont typeface="Arial" panose="020B0604020202020204" pitchFamily="34" charset="0"/>
              <a:buNone/>
            </a:pPr>
            <a:r>
              <a:rPr lang="en-GB" altLang="en-US" dirty="0" smtClean="0"/>
              <a:t>Another teacher suggested ways forward for encouraging collaboration:</a:t>
            </a:r>
          </a:p>
          <a:p>
            <a:pPr eaLnBrk="1" hangingPunct="1">
              <a:buFont typeface="Arial" panose="020B0604020202020204" pitchFamily="34" charset="0"/>
              <a:buNone/>
            </a:pPr>
            <a:r>
              <a:rPr lang="en-GB" altLang="en-US" dirty="0" smtClean="0"/>
              <a:t>   </a:t>
            </a:r>
            <a:r>
              <a:rPr lang="en-GB" altLang="en-US" dirty="0" smtClean="0"/>
              <a:t>You </a:t>
            </a:r>
            <a:r>
              <a:rPr lang="en-GB" altLang="en-US" dirty="0" smtClean="0"/>
              <a:t>have to make an agreement between you if you are observing one another, for example what the purpose of the observation is and what is going to happen after the observation</a:t>
            </a:r>
            <a:r>
              <a:rPr lang="en-GB" altLang="en-US" dirty="0" smtClean="0"/>
              <a:t>.           (</a:t>
            </a:r>
            <a:r>
              <a:rPr lang="en-GB" altLang="en-US" dirty="0" smtClean="0"/>
              <a:t>16 December)</a:t>
            </a:r>
          </a:p>
          <a:p>
            <a:pPr eaLnBrk="1" hangingPunct="1">
              <a:buFont typeface="Arial" panose="020B0604020202020204" pitchFamily="34" charset="0"/>
              <a:buNone/>
            </a:pPr>
            <a:r>
              <a:rPr lang="en-GB" altLang="en-US" dirty="0" smtClean="0"/>
              <a:t>                                                                        </a:t>
            </a:r>
          </a:p>
          <a:p>
            <a:pPr algn="ctr" eaLnBrk="1" hangingPunct="1">
              <a:buFont typeface="Arial" panose="020B0604020202020204" pitchFamily="34" charset="0"/>
              <a:buNone/>
            </a:pPr>
            <a:r>
              <a:rPr lang="en-GB" altLang="en-US" dirty="0" smtClean="0"/>
              <a:t>(How tools can change in order to prevent contradictions)</a:t>
            </a:r>
          </a:p>
          <a:p>
            <a:pPr eaLnBrk="1" hangingPunct="1"/>
            <a:endParaRPr lang="en-GB" altLang="en-US" dirty="0" smtClean="0"/>
          </a:p>
        </p:txBody>
      </p:sp>
    </p:spTree>
    <p:extLst>
      <p:ext uri="{BB962C8B-B14F-4D97-AF65-F5344CB8AC3E}">
        <p14:creationId xmlns:p14="http://schemas.microsoft.com/office/powerpoint/2010/main" val="2893177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765175"/>
            <a:ext cx="10972800" cy="652463"/>
          </a:xfrm>
        </p:spPr>
        <p:txBody>
          <a:bodyPr>
            <a:normAutofit fontScale="90000"/>
          </a:bodyPr>
          <a:lstStyle/>
          <a:p>
            <a:pPr eaLnBrk="1" hangingPunct="1"/>
            <a:r>
              <a:rPr lang="en-GB" altLang="en-US" sz="3200" b="1" dirty="0" smtClean="0"/>
              <a:t>Contradiction 2: student teacher experimentation versus school norms  </a:t>
            </a:r>
            <a:r>
              <a:rPr lang="en-GB" altLang="en-US" dirty="0" smtClean="0"/>
              <a:t/>
            </a:r>
            <a:br>
              <a:rPr lang="en-GB" altLang="en-US" dirty="0" smtClean="0"/>
            </a:br>
            <a:endParaRPr lang="en-GB" altLang="en-US" dirty="0" smtClean="0"/>
          </a:p>
        </p:txBody>
      </p:sp>
      <p:sp>
        <p:nvSpPr>
          <p:cNvPr id="39939" name="Content Placeholder 2"/>
          <p:cNvSpPr>
            <a:spLocks noGrp="1"/>
          </p:cNvSpPr>
          <p:nvPr>
            <p:ph idx="1"/>
          </p:nvPr>
        </p:nvSpPr>
        <p:spPr>
          <a:xfrm>
            <a:off x="838200" y="1339850"/>
            <a:ext cx="10515600" cy="4837113"/>
          </a:xfrm>
        </p:spPr>
        <p:txBody>
          <a:bodyPr>
            <a:normAutofit lnSpcReduction="10000"/>
          </a:bodyPr>
          <a:lstStyle/>
          <a:p>
            <a:pPr eaLnBrk="1" hangingPunct="1"/>
            <a:r>
              <a:rPr lang="en-GB" altLang="en-US" sz="2400" dirty="0" smtClean="0"/>
              <a:t>From </a:t>
            </a:r>
            <a:r>
              <a:rPr lang="en-GB" altLang="en-US" sz="2400" dirty="0" smtClean="0"/>
              <a:t>the class teacher’s point of view and for the best interests of the children we want to try and maintain what has previously happened by way of routines and consistency and things like that, because we have to pick the children up again when the student leaves</a:t>
            </a:r>
            <a:r>
              <a:rPr lang="en-GB" altLang="en-US" sz="2400" dirty="0" smtClean="0"/>
              <a:t>.                                                   </a:t>
            </a:r>
            <a:r>
              <a:rPr lang="en-GB" altLang="en-US" sz="2400" dirty="0" smtClean="0"/>
              <a:t>(Teacher – 17 June)</a:t>
            </a:r>
          </a:p>
          <a:p>
            <a:pPr eaLnBrk="1" hangingPunct="1"/>
            <a:r>
              <a:rPr lang="en-GB" altLang="en-US" sz="2400" dirty="0" smtClean="0"/>
              <a:t>If </a:t>
            </a:r>
            <a:r>
              <a:rPr lang="en-GB" altLang="en-US" sz="2400" dirty="0" smtClean="0"/>
              <a:t>they get with a really good teacher who’s got a strong personality and you go in and observe, you can almost hear that teacher speaking through the student and you think “actually I don’t want you to do that”. </a:t>
            </a:r>
            <a:r>
              <a:rPr lang="en-GB" altLang="en-US" sz="2400" dirty="0" smtClean="0"/>
              <a:t>                    (</a:t>
            </a:r>
            <a:r>
              <a:rPr lang="en-GB" altLang="en-US" sz="2400" dirty="0" smtClean="0"/>
              <a:t>Teacher – 17 June)</a:t>
            </a:r>
          </a:p>
          <a:p>
            <a:pPr eaLnBrk="1" hangingPunct="1">
              <a:buFont typeface="Arial" panose="020B0604020202020204" pitchFamily="34" charset="0"/>
              <a:buNone/>
            </a:pPr>
            <a:r>
              <a:rPr lang="en-GB" altLang="en-US" sz="2400" dirty="0" smtClean="0"/>
              <a:t>                                                                                      </a:t>
            </a:r>
          </a:p>
          <a:p>
            <a:pPr eaLnBrk="1" hangingPunct="1">
              <a:buFont typeface="Arial" panose="020B0604020202020204" pitchFamily="34" charset="0"/>
              <a:buNone/>
            </a:pPr>
            <a:r>
              <a:rPr lang="en-GB" altLang="en-US" sz="2400" b="1" dirty="0" smtClean="0"/>
              <a:t>In the DWR workshop:</a:t>
            </a:r>
          </a:p>
          <a:p>
            <a:pPr eaLnBrk="1" hangingPunct="1"/>
            <a:r>
              <a:rPr lang="en-GB" altLang="en-US" sz="2400" dirty="0" smtClean="0"/>
              <a:t>It’s </a:t>
            </a:r>
            <a:r>
              <a:rPr lang="en-GB" altLang="en-US" sz="2400" dirty="0" smtClean="0"/>
              <a:t>about how to move the students on from safe places.  Sometimes we feel we’ve managed it and other times not. </a:t>
            </a:r>
            <a:r>
              <a:rPr lang="en-GB" altLang="en-US" sz="2400" dirty="0" smtClean="0"/>
              <a:t>                         </a:t>
            </a:r>
            <a:r>
              <a:rPr lang="en-GB" altLang="en-US" sz="2400" dirty="0" smtClean="0"/>
              <a:t>(Teacher – 16 December)</a:t>
            </a:r>
          </a:p>
          <a:p>
            <a:pPr eaLnBrk="1" hangingPunct="1">
              <a:buFont typeface="Arial" panose="020B0604020202020204" pitchFamily="34" charset="0"/>
              <a:buNone/>
            </a:pPr>
            <a:endParaRPr lang="en-GB" altLang="en-US" sz="2400" dirty="0" smtClean="0"/>
          </a:p>
          <a:p>
            <a:pPr eaLnBrk="1" hangingPunct="1">
              <a:buFont typeface="Arial" panose="020B0604020202020204" pitchFamily="34" charset="0"/>
              <a:buNone/>
            </a:pPr>
            <a:r>
              <a:rPr lang="en-GB" altLang="en-US" sz="2400" dirty="0" smtClean="0"/>
              <a:t>Identified a need </a:t>
            </a:r>
            <a:r>
              <a:rPr lang="en-GB" altLang="en-US" sz="2400" dirty="0" smtClean="0"/>
              <a:t>to increase the confidence of the class teacher to let </a:t>
            </a:r>
            <a:r>
              <a:rPr lang="en-GB" altLang="en-US" sz="2400" dirty="0" smtClean="0"/>
              <a:t>go.</a:t>
            </a:r>
            <a:endParaRPr lang="en-GB" altLang="en-US" sz="2400" dirty="0" smtClean="0"/>
          </a:p>
        </p:txBody>
      </p:sp>
    </p:spTree>
    <p:extLst>
      <p:ext uri="{BB962C8B-B14F-4D97-AF65-F5344CB8AC3E}">
        <p14:creationId xmlns:p14="http://schemas.microsoft.com/office/powerpoint/2010/main" val="3441091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531813"/>
            <a:ext cx="10972800" cy="1949451"/>
          </a:xfrm>
        </p:spPr>
        <p:txBody>
          <a:bodyPr/>
          <a:lstStyle/>
          <a:p>
            <a:pPr algn="ctr" eaLnBrk="1" hangingPunct="1"/>
            <a:r>
              <a:rPr lang="en-GB" altLang="en-US" smtClean="0"/>
              <a:t/>
            </a:r>
            <a:br>
              <a:rPr lang="en-GB" altLang="en-US" smtClean="0"/>
            </a:br>
            <a:r>
              <a:rPr lang="en-GB" altLang="en-US" smtClean="0"/>
              <a:t/>
            </a:r>
            <a:br>
              <a:rPr lang="en-GB" altLang="en-US" smtClean="0"/>
            </a:br>
            <a:r>
              <a:rPr lang="en-GB" altLang="en-US" smtClean="0"/>
              <a:t>ITE discussion focus</a:t>
            </a:r>
          </a:p>
        </p:txBody>
      </p:sp>
      <p:sp>
        <p:nvSpPr>
          <p:cNvPr id="40963" name="Content Placeholder 2"/>
          <p:cNvSpPr>
            <a:spLocks noGrp="1"/>
          </p:cNvSpPr>
          <p:nvPr>
            <p:ph idx="1"/>
          </p:nvPr>
        </p:nvSpPr>
        <p:spPr>
          <a:xfrm>
            <a:off x="609600" y="1582738"/>
            <a:ext cx="10972800" cy="5518150"/>
          </a:xfrm>
        </p:spPr>
        <p:txBody>
          <a:bodyPr/>
          <a:lstStyle/>
          <a:p>
            <a:pPr eaLnBrk="1" hangingPunct="1"/>
            <a:r>
              <a:rPr lang="en-GB" altLang="en-US" sz="3200" smtClean="0"/>
              <a:t>Criticism of ITE as too much ‘emphasis on curriculum delivery at the expense of the experience of responsive pedagogical decision making’</a:t>
            </a:r>
          </a:p>
          <a:p>
            <a:pPr algn="r" eaLnBrk="1" hangingPunct="1">
              <a:buFont typeface="Arial" panose="020B0604020202020204" pitchFamily="34" charset="0"/>
              <a:buNone/>
            </a:pPr>
            <a:r>
              <a:rPr lang="en-GB" altLang="en-US" sz="3200" smtClean="0"/>
              <a:t>(Edwards and Protheroe 2003: 240)</a:t>
            </a:r>
          </a:p>
          <a:p>
            <a:pPr algn="r" eaLnBrk="1" hangingPunct="1">
              <a:buFont typeface="Arial" panose="020B0604020202020204" pitchFamily="34" charset="0"/>
              <a:buNone/>
            </a:pPr>
            <a:endParaRPr lang="en-GB" altLang="en-US" sz="3200" smtClean="0"/>
          </a:p>
          <a:p>
            <a:pPr eaLnBrk="1" hangingPunct="1"/>
            <a:r>
              <a:rPr lang="en-GB" altLang="en-US" sz="3200" smtClean="0"/>
              <a:t>A concentration on the ‘maintenance of stable relationships through the recognition of the different [ITE] roles and mutual appreciation ... We now need to find ways to make tensions the subject of discussion and debate within our partnerships’.</a:t>
            </a:r>
          </a:p>
          <a:p>
            <a:pPr algn="r" eaLnBrk="1" hangingPunct="1">
              <a:buFont typeface="Arial" panose="020B0604020202020204" pitchFamily="34" charset="0"/>
              <a:buNone/>
            </a:pPr>
            <a:r>
              <a:rPr lang="en-GB" altLang="en-US" sz="3200" smtClean="0"/>
              <a:t>(Spendlove </a:t>
            </a:r>
            <a:r>
              <a:rPr lang="en-GB" altLang="en-US" sz="3200" i="1" smtClean="0"/>
              <a:t>et al. </a:t>
            </a:r>
            <a:r>
              <a:rPr lang="en-GB" altLang="en-US" sz="3200" smtClean="0"/>
              <a:t>2010: 74 &amp;75)</a:t>
            </a:r>
          </a:p>
        </p:txBody>
      </p:sp>
    </p:spTree>
    <p:extLst>
      <p:ext uri="{BB962C8B-B14F-4D97-AF65-F5344CB8AC3E}">
        <p14:creationId xmlns:p14="http://schemas.microsoft.com/office/powerpoint/2010/main" val="127484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14350" y="395288"/>
            <a:ext cx="10972800" cy="1104900"/>
          </a:xfrm>
        </p:spPr>
        <p:txBody>
          <a:bodyPr/>
          <a:lstStyle/>
          <a:p>
            <a:pPr algn="ctr" eaLnBrk="1" hangingPunct="1"/>
            <a:r>
              <a:rPr lang="en-GB" altLang="en-US" smtClean="0"/>
              <a:t>Developmental Work Research</a:t>
            </a:r>
          </a:p>
        </p:txBody>
      </p:sp>
      <p:sp>
        <p:nvSpPr>
          <p:cNvPr id="3" name="Content Placeholder 2"/>
          <p:cNvSpPr>
            <a:spLocks noGrp="1"/>
          </p:cNvSpPr>
          <p:nvPr>
            <p:ph idx="1"/>
          </p:nvPr>
        </p:nvSpPr>
        <p:spPr>
          <a:xfrm>
            <a:off x="1133475" y="1843088"/>
            <a:ext cx="9812338" cy="4311650"/>
          </a:xfrm>
        </p:spPr>
        <p:txBody>
          <a:bodyPr/>
          <a:lstStyle/>
          <a:p>
            <a:pPr indent="0" eaLnBrk="1" hangingPunct="1">
              <a:buFont typeface="Arial" charset="0"/>
              <a:buNone/>
              <a:defRPr/>
            </a:pPr>
            <a:r>
              <a:rPr lang="en-GB" sz="3600" dirty="0" smtClean="0"/>
              <a:t>I see it as our responsibility in </a:t>
            </a:r>
            <a:r>
              <a:rPr lang="en-GB" sz="3600" dirty="0" err="1" smtClean="0"/>
              <a:t>uni</a:t>
            </a:r>
            <a:r>
              <a:rPr lang="en-GB" sz="3600" dirty="0" smtClean="0"/>
              <a:t> to say ‘look there are other ways of doing it’ so that they can bring that critical lens to bear on what they see in the classroom. </a:t>
            </a:r>
          </a:p>
          <a:p>
            <a:pPr indent="0" eaLnBrk="1" hangingPunct="1">
              <a:buFont typeface="Arial" charset="0"/>
              <a:buNone/>
              <a:defRPr/>
            </a:pPr>
            <a:endParaRPr lang="en-GB" sz="3600" dirty="0" smtClean="0"/>
          </a:p>
          <a:p>
            <a:pPr indent="0" algn="r" eaLnBrk="1" hangingPunct="1">
              <a:buFont typeface="Arial" charset="0"/>
              <a:buNone/>
              <a:defRPr/>
            </a:pPr>
            <a:r>
              <a:rPr lang="en-GB" sz="3600" dirty="0" smtClean="0"/>
              <a:t>(Interview with teacher educator – 18 June)</a:t>
            </a:r>
          </a:p>
          <a:p>
            <a:pPr indent="0" eaLnBrk="1" hangingPunct="1">
              <a:buFont typeface="Arial" charset="0"/>
              <a:buNone/>
              <a:defRPr/>
            </a:pPr>
            <a:endParaRPr lang="en-GB" dirty="0" smtClean="0"/>
          </a:p>
          <a:p>
            <a:pPr eaLnBrk="1" hangingPunct="1">
              <a:buFont typeface="Arial" charset="0"/>
              <a:buChar char="•"/>
              <a:defRPr/>
            </a:pPr>
            <a:endParaRPr lang="en-GB" dirty="0"/>
          </a:p>
        </p:txBody>
      </p:sp>
    </p:spTree>
    <p:extLst>
      <p:ext uri="{BB962C8B-B14F-4D97-AF65-F5344CB8AC3E}">
        <p14:creationId xmlns:p14="http://schemas.microsoft.com/office/powerpoint/2010/main" val="51313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GB" altLang="en-US" smtClean="0">
                <a:latin typeface="Times New Roman" panose="02020603050405020304" pitchFamily="18" charset="0"/>
              </a:rPr>
              <a:t>Teacher educators developing tools</a:t>
            </a:r>
            <a:r>
              <a:rPr lang="en-GB" altLang="en-US" b="1" smtClean="0">
                <a:latin typeface="Times New Roman" panose="02020603050405020304" pitchFamily="18" charset="0"/>
              </a:rPr>
              <a:t/>
            </a:r>
            <a:br>
              <a:rPr lang="en-GB" altLang="en-US" b="1" smtClean="0">
                <a:latin typeface="Times New Roman" panose="02020603050405020304" pitchFamily="18" charset="0"/>
              </a:rPr>
            </a:br>
            <a:endParaRPr lang="en-GB" altLang="en-US" smtClean="0"/>
          </a:p>
        </p:txBody>
      </p:sp>
      <p:sp>
        <p:nvSpPr>
          <p:cNvPr id="3" name="Content Placeholder 2"/>
          <p:cNvSpPr>
            <a:spLocks noGrp="1"/>
          </p:cNvSpPr>
          <p:nvPr>
            <p:ph idx="1"/>
          </p:nvPr>
        </p:nvSpPr>
        <p:spPr>
          <a:xfrm>
            <a:off x="838200" y="1541463"/>
            <a:ext cx="10515600" cy="4635500"/>
          </a:xfrm>
        </p:spPr>
        <p:txBody>
          <a:bodyPr rtlCol="0">
            <a:normAutofit lnSpcReduction="10000"/>
          </a:bodyPr>
          <a:lstStyle/>
          <a:p>
            <a:pPr>
              <a:buFont typeface="Arial" panose="020B0604020202020204" pitchFamily="34" charset="0"/>
              <a:buNone/>
              <a:defRPr/>
            </a:pPr>
            <a:r>
              <a:rPr lang="en-GB" sz="3800" b="1" i="1" dirty="0" smtClean="0"/>
              <a:t>The Mentor Collective</a:t>
            </a:r>
            <a:endParaRPr lang="en-GB" sz="3800" dirty="0" smtClean="0"/>
          </a:p>
          <a:p>
            <a:pPr>
              <a:buFont typeface="Arial" charset="0"/>
              <a:buNone/>
              <a:defRPr/>
            </a:pPr>
            <a:endParaRPr lang="en-GB" dirty="0" smtClean="0"/>
          </a:p>
          <a:p>
            <a:pPr>
              <a:defRPr/>
            </a:pPr>
            <a:r>
              <a:rPr lang="en-GB" dirty="0" smtClean="0"/>
              <a:t>We said can we do a school-based task where mentors and student teachers agree to read the same piece of scholarship which might be an article, it might be a </a:t>
            </a:r>
            <a:r>
              <a:rPr lang="en-GB" dirty="0" smtClean="0"/>
              <a:t>chapter. </a:t>
            </a:r>
            <a:r>
              <a:rPr lang="en-GB" dirty="0" smtClean="0"/>
              <a:t>You might then decide to base some teaching on </a:t>
            </a:r>
            <a:r>
              <a:rPr lang="en-GB" dirty="0" smtClean="0"/>
              <a:t>it.  </a:t>
            </a:r>
          </a:p>
          <a:p>
            <a:pPr>
              <a:defRPr/>
            </a:pPr>
            <a:r>
              <a:rPr lang="en-GB" dirty="0" smtClean="0"/>
              <a:t>We </a:t>
            </a:r>
            <a:r>
              <a:rPr lang="en-GB" dirty="0" smtClean="0"/>
              <a:t>knew we were asking a lot and we collectively discussed this concern with the mentors, and we introduced the task as a result of a mentor meeting. </a:t>
            </a:r>
            <a:r>
              <a:rPr lang="en-GB" dirty="0" smtClean="0"/>
              <a:t>The mentors were generating the suggestions much more formally than we had dared to suggest, so one of the key points of leverage actually is what the other mentors do and suggest.</a:t>
            </a:r>
          </a:p>
          <a:p>
            <a:pPr eaLnBrk="1" fontAlgn="auto" hangingPunct="1">
              <a:spcAft>
                <a:spcPts val="0"/>
              </a:spcAft>
              <a:defRPr/>
            </a:pPr>
            <a:endParaRPr lang="en-GB" dirty="0"/>
          </a:p>
        </p:txBody>
      </p:sp>
    </p:spTree>
    <p:extLst>
      <p:ext uri="{BB962C8B-B14F-4D97-AF65-F5344CB8AC3E}">
        <p14:creationId xmlns:p14="http://schemas.microsoft.com/office/powerpoint/2010/main" val="453627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981075"/>
            <a:ext cx="10972800" cy="792163"/>
          </a:xfrm>
        </p:spPr>
        <p:txBody>
          <a:bodyPr>
            <a:normAutofit fontScale="90000"/>
          </a:bodyPr>
          <a:lstStyle/>
          <a:p>
            <a:pPr eaLnBrk="1" hangingPunct="1">
              <a:defRPr/>
            </a:pPr>
            <a:r>
              <a:rPr lang="en-GB" sz="3600" b="1" i="1" dirty="0" smtClean="0">
                <a:latin typeface="+mn-lt"/>
              </a:rPr>
              <a:t>Scholarship activity outside </a:t>
            </a:r>
            <a:r>
              <a:rPr lang="en-GB" sz="3600" b="1" i="1" dirty="0" smtClean="0">
                <a:latin typeface="+mn-lt"/>
                <a:ea typeface="+mn-ea"/>
                <a:cs typeface="+mn-cs"/>
              </a:rPr>
              <a:t>partnership</a:t>
            </a:r>
            <a:r>
              <a:rPr lang="en-GB" dirty="0" smtClean="0"/>
              <a:t/>
            </a:r>
            <a:br>
              <a:rPr lang="en-GB" dirty="0" smtClean="0"/>
            </a:br>
            <a:endParaRPr lang="en-GB" altLang="en-US" dirty="0" smtClean="0"/>
          </a:p>
        </p:txBody>
      </p:sp>
      <p:sp>
        <p:nvSpPr>
          <p:cNvPr id="3" name="Content Placeholder 2"/>
          <p:cNvSpPr>
            <a:spLocks noGrp="1"/>
          </p:cNvSpPr>
          <p:nvPr>
            <p:ph idx="1"/>
          </p:nvPr>
        </p:nvSpPr>
        <p:spPr>
          <a:xfrm>
            <a:off x="838200" y="1487488"/>
            <a:ext cx="10515600" cy="5035550"/>
          </a:xfrm>
        </p:spPr>
        <p:txBody>
          <a:bodyPr rtlCol="0">
            <a:normAutofit lnSpcReduction="10000"/>
          </a:bodyPr>
          <a:lstStyle/>
          <a:p>
            <a:pPr eaLnBrk="1" fontAlgn="auto" hangingPunct="1">
              <a:spcAft>
                <a:spcPts val="0"/>
              </a:spcAft>
              <a:defRPr/>
            </a:pPr>
            <a:endParaRPr lang="en-GB" dirty="0"/>
          </a:p>
          <a:p>
            <a:pPr>
              <a:defRPr/>
            </a:pPr>
            <a:r>
              <a:rPr lang="en-GB" dirty="0" smtClean="0"/>
              <a:t>It is very definitely a professional journal but is actually determined to bridge the world of academic [subject], [subject] education research and [subject] teaching.</a:t>
            </a:r>
          </a:p>
          <a:p>
            <a:pPr>
              <a:defRPr/>
            </a:pPr>
            <a:r>
              <a:rPr lang="en-GB" dirty="0" smtClean="0"/>
              <a:t>So most of its articles are written by teachers, </a:t>
            </a:r>
            <a:r>
              <a:rPr lang="en-GB" dirty="0" smtClean="0"/>
              <a:t>some </a:t>
            </a:r>
            <a:r>
              <a:rPr lang="en-GB" dirty="0" smtClean="0"/>
              <a:t>articles are written by </a:t>
            </a:r>
            <a:r>
              <a:rPr lang="en-GB" dirty="0" smtClean="0"/>
              <a:t>researchers. </a:t>
            </a:r>
            <a:r>
              <a:rPr lang="en-GB" dirty="0"/>
              <a:t>P</a:t>
            </a:r>
            <a:r>
              <a:rPr lang="en-GB" dirty="0" smtClean="0"/>
              <a:t>eople </a:t>
            </a:r>
            <a:r>
              <a:rPr lang="en-GB" dirty="0" smtClean="0"/>
              <a:t>cross reference each other’s articles and it has built systematically in not any planned way because we always insist that people relate their work to other published work which might be in the journal or elsewhere.  </a:t>
            </a:r>
            <a:endParaRPr lang="en-GB" dirty="0" smtClean="0"/>
          </a:p>
          <a:p>
            <a:pPr>
              <a:defRPr/>
            </a:pPr>
            <a:r>
              <a:rPr lang="en-GB" dirty="0" smtClean="0"/>
              <a:t>So </a:t>
            </a:r>
            <a:r>
              <a:rPr lang="en-GB" dirty="0" smtClean="0"/>
              <a:t>it is not just handy tips of ‘this is what I did’, it’s what’s the rationale and how does this relate to what is going on in the professional community?</a:t>
            </a:r>
          </a:p>
          <a:p>
            <a:pPr eaLnBrk="1" fontAlgn="auto" hangingPunct="1">
              <a:spcAft>
                <a:spcPts val="0"/>
              </a:spcAft>
              <a:defRPr/>
            </a:pPr>
            <a:endParaRPr lang="en-GB" dirty="0"/>
          </a:p>
        </p:txBody>
      </p:sp>
    </p:spTree>
    <p:extLst>
      <p:ext uri="{BB962C8B-B14F-4D97-AF65-F5344CB8AC3E}">
        <p14:creationId xmlns:p14="http://schemas.microsoft.com/office/powerpoint/2010/main" val="217033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3888" y="549275"/>
            <a:ext cx="10972800" cy="1727200"/>
          </a:xfrm>
        </p:spPr>
        <p:txBody>
          <a:bodyPr/>
          <a:lstStyle/>
          <a:p>
            <a:pPr marL="571500" indent="-571500" eaLnBrk="1" hangingPunct="1"/>
            <a:r>
              <a:rPr lang="en-GB" altLang="en-US" smtClean="0"/>
              <a:t/>
            </a:r>
            <a:br>
              <a:rPr lang="en-GB" altLang="en-US" smtClean="0"/>
            </a:br>
            <a:endParaRPr lang="en-GB" altLang="en-US" smtClean="0"/>
          </a:p>
        </p:txBody>
      </p:sp>
      <p:sp>
        <p:nvSpPr>
          <p:cNvPr id="3" name="Content Placeholder 2"/>
          <p:cNvSpPr>
            <a:spLocks noGrp="1"/>
          </p:cNvSpPr>
          <p:nvPr>
            <p:ph idx="1"/>
          </p:nvPr>
        </p:nvSpPr>
        <p:spPr>
          <a:xfrm>
            <a:off x="1200150" y="313150"/>
            <a:ext cx="9983788" cy="6544849"/>
          </a:xfrm>
        </p:spPr>
        <p:txBody>
          <a:bodyPr rtlCol="0">
            <a:normAutofit fontScale="92500" lnSpcReduction="20000"/>
          </a:bodyPr>
          <a:lstStyle/>
          <a:p>
            <a:pPr eaLnBrk="1" fontAlgn="auto" hangingPunct="1">
              <a:spcAft>
                <a:spcPts val="0"/>
              </a:spcAft>
              <a:defRPr/>
            </a:pPr>
            <a:endParaRPr lang="en-GB" b="1" dirty="0" smtClean="0"/>
          </a:p>
          <a:p>
            <a:pPr marL="0" indent="0" eaLnBrk="1" fontAlgn="auto" hangingPunct="1">
              <a:spcAft>
                <a:spcPts val="0"/>
              </a:spcAft>
              <a:buFont typeface="Arial" panose="020B0604020202020204" pitchFamily="34" charset="0"/>
              <a:buNone/>
              <a:defRPr/>
            </a:pPr>
            <a:r>
              <a:rPr lang="en-GB" sz="3900" dirty="0" smtClean="0"/>
              <a:t>Concern that higher education teacher educators in Europe are becoming solely trainers and mediators of government policy provides an impetus to challenge what has been termed the ‘training paradigm’. </a:t>
            </a:r>
          </a:p>
          <a:p>
            <a:pPr marL="0" indent="0" algn="r" eaLnBrk="1" fontAlgn="auto" hangingPunct="1">
              <a:spcAft>
                <a:spcPts val="0"/>
              </a:spcAft>
              <a:buFont typeface="Arial" panose="020B0604020202020204" pitchFamily="34" charset="0"/>
              <a:buNone/>
              <a:defRPr/>
            </a:pPr>
            <a:r>
              <a:rPr lang="en-GB" sz="3900" dirty="0" smtClean="0"/>
              <a:t>(Beach and Bagley 2013)</a:t>
            </a:r>
          </a:p>
          <a:p>
            <a:pPr marL="0" indent="0" algn="r" eaLnBrk="1" fontAlgn="auto" hangingPunct="1">
              <a:spcAft>
                <a:spcPts val="0"/>
              </a:spcAft>
              <a:buFont typeface="Arial" panose="020B0604020202020204" pitchFamily="34" charset="0"/>
              <a:buNone/>
              <a:defRPr/>
            </a:pPr>
            <a:endParaRPr lang="en-GB" sz="3900" dirty="0"/>
          </a:p>
          <a:p>
            <a:pPr marL="0" indent="0" eaLnBrk="1" fontAlgn="auto" hangingPunct="1">
              <a:spcAft>
                <a:spcPts val="0"/>
              </a:spcAft>
              <a:buFont typeface="Arial" panose="020B0604020202020204" pitchFamily="34" charset="0"/>
              <a:buNone/>
              <a:defRPr/>
            </a:pPr>
            <a:r>
              <a:rPr lang="en-GB" sz="3900" dirty="0"/>
              <a:t>To promote scholarship-informed teaching and re-draw ‘partnership boundaries and practices towards the development of a critical pedagogy of teacher education’ </a:t>
            </a:r>
            <a:endParaRPr lang="en-GB" sz="3900" dirty="0" smtClean="0"/>
          </a:p>
          <a:p>
            <a:pPr marL="0" indent="0" algn="r" eaLnBrk="1" fontAlgn="auto" hangingPunct="1">
              <a:spcAft>
                <a:spcPts val="0"/>
              </a:spcAft>
              <a:buFont typeface="Arial" panose="020B0604020202020204" pitchFamily="34" charset="0"/>
              <a:buNone/>
              <a:defRPr/>
            </a:pPr>
            <a:r>
              <a:rPr lang="en-GB" sz="3900" dirty="0" smtClean="0"/>
              <a:t>(</a:t>
            </a:r>
            <a:r>
              <a:rPr lang="en-GB" sz="3900" dirty="0"/>
              <a:t>McNamara and Murray </a:t>
            </a:r>
            <a:r>
              <a:rPr lang="en-GB" sz="3900" dirty="0" smtClean="0"/>
              <a:t>2013)</a:t>
            </a:r>
            <a:endParaRPr lang="en-GB" sz="3900" dirty="0"/>
          </a:p>
          <a:p>
            <a:pPr marL="0" indent="0" eaLnBrk="1" fontAlgn="auto" hangingPunct="1">
              <a:spcAft>
                <a:spcPts val="0"/>
              </a:spcAft>
              <a:buFont typeface="Arial" panose="020B0604020202020204" pitchFamily="34" charset="0"/>
              <a:buNone/>
              <a:defRPr/>
            </a:pPr>
            <a:r>
              <a:rPr lang="en-GB" dirty="0" smtClean="0"/>
              <a:t> </a:t>
            </a:r>
          </a:p>
          <a:p>
            <a:pPr marL="0" indent="0" eaLnBrk="1" fontAlgn="auto" hangingPunct="1">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2635657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23888" y="1052513"/>
            <a:ext cx="10972800" cy="773112"/>
          </a:xfrm>
        </p:spPr>
        <p:txBody>
          <a:bodyPr>
            <a:normAutofit fontScale="90000"/>
          </a:bodyPr>
          <a:lstStyle/>
          <a:p>
            <a:pPr eaLnBrk="1" hangingPunct="1">
              <a:defRPr/>
            </a:pPr>
            <a:r>
              <a:rPr lang="en-GB" sz="3600" b="1" i="1" dirty="0" smtClean="0">
                <a:latin typeface="+mn-lt"/>
              </a:rPr>
              <a:t>Research within the partnership</a:t>
            </a:r>
            <a:r>
              <a:rPr lang="en-GB" dirty="0" smtClean="0"/>
              <a:t/>
            </a:r>
            <a:br>
              <a:rPr lang="en-GB" dirty="0" smtClean="0"/>
            </a:br>
            <a:endParaRPr lang="en-GB" altLang="en-US" dirty="0" smtClean="0"/>
          </a:p>
        </p:txBody>
      </p:sp>
      <p:sp>
        <p:nvSpPr>
          <p:cNvPr id="45059" name="Content Placeholder 2"/>
          <p:cNvSpPr>
            <a:spLocks noGrp="1"/>
          </p:cNvSpPr>
          <p:nvPr>
            <p:ph idx="1"/>
          </p:nvPr>
        </p:nvSpPr>
        <p:spPr>
          <a:xfrm>
            <a:off x="1036638" y="1825625"/>
            <a:ext cx="10140950" cy="4351338"/>
          </a:xfrm>
        </p:spPr>
        <p:txBody>
          <a:bodyPr/>
          <a:lstStyle/>
          <a:p>
            <a:pPr>
              <a:buFont typeface="Arial" panose="020B0604020202020204" pitchFamily="34" charset="0"/>
              <a:buNone/>
            </a:pPr>
            <a:endParaRPr lang="en-GB" altLang="en-US" dirty="0" smtClean="0"/>
          </a:p>
          <a:p>
            <a:r>
              <a:rPr lang="en-GB" altLang="en-US" sz="3200" dirty="0" smtClean="0"/>
              <a:t>We got together with some local schools and </a:t>
            </a:r>
            <a:r>
              <a:rPr lang="en-GB" altLang="en-US" sz="3200" dirty="0" smtClean="0"/>
              <a:t>from research </a:t>
            </a:r>
            <a:r>
              <a:rPr lang="en-GB" altLang="en-US" sz="3200" dirty="0" smtClean="0"/>
              <a:t>we had done we came up with a series of eight principles. On the basis of those principles, the teachers agreed to produce some videos which were their interpretation of the principles. </a:t>
            </a:r>
            <a:endParaRPr lang="en-GB" altLang="en-US" sz="3200" dirty="0" smtClean="0"/>
          </a:p>
          <a:p>
            <a:r>
              <a:rPr lang="en-GB" altLang="en-US" sz="3200" dirty="0" smtClean="0"/>
              <a:t>So </a:t>
            </a:r>
            <a:r>
              <a:rPr lang="en-GB" altLang="en-US" sz="3200" dirty="0" smtClean="0"/>
              <a:t>it was a way of integrating our work more with that of teachers. We did workshops around the country – seven workshops and hundreds of teachers came to those.</a:t>
            </a:r>
          </a:p>
          <a:p>
            <a:pPr eaLnBrk="1" hangingPunct="1"/>
            <a:endParaRPr lang="en-GB" altLang="en-US" dirty="0" smtClean="0"/>
          </a:p>
        </p:txBody>
      </p:sp>
    </p:spTree>
    <p:extLst>
      <p:ext uri="{BB962C8B-B14F-4D97-AF65-F5344CB8AC3E}">
        <p14:creationId xmlns:p14="http://schemas.microsoft.com/office/powerpoint/2010/main" val="3647817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ltLang="en-US" smtClean="0"/>
              <a:t>Tool appropriation</a:t>
            </a:r>
          </a:p>
        </p:txBody>
      </p:sp>
      <p:sp>
        <p:nvSpPr>
          <p:cNvPr id="21507" name="Content Placeholder 2"/>
          <p:cNvSpPr>
            <a:spLocks noGrp="1"/>
          </p:cNvSpPr>
          <p:nvPr>
            <p:ph idx="1"/>
          </p:nvPr>
        </p:nvSpPr>
        <p:spPr>
          <a:xfrm>
            <a:off x="1200150" y="1308100"/>
            <a:ext cx="9421813" cy="4846638"/>
          </a:xfrm>
        </p:spPr>
        <p:txBody>
          <a:bodyPr/>
          <a:lstStyle/>
          <a:p>
            <a:pPr eaLnBrk="1" hangingPunct="1">
              <a:buFont typeface="Arial" panose="020B0604020202020204" pitchFamily="34" charset="0"/>
              <a:buNone/>
              <a:defRPr/>
            </a:pPr>
            <a:endParaRPr lang="en-GB" sz="2000" dirty="0" smtClean="0"/>
          </a:p>
          <a:p>
            <a:pPr eaLnBrk="1" hangingPunct="1">
              <a:defRPr/>
            </a:pPr>
            <a:r>
              <a:rPr lang="en-GB" dirty="0" smtClean="0"/>
              <a:t>Valuing the co-operative learning of teacher educators and mentors makes it more likely that ‘deep reflections and theoretical underpinning can become</a:t>
            </a:r>
            <a:r>
              <a:rPr lang="en-GB" dirty="0"/>
              <a:t> part and parcel of daily practice’ (</a:t>
            </a:r>
            <a:r>
              <a:rPr lang="en-GB" dirty="0" err="1"/>
              <a:t>Boei</a:t>
            </a:r>
            <a:r>
              <a:rPr lang="en-GB" dirty="0"/>
              <a:t> et al. 2015, p. 16).</a:t>
            </a:r>
          </a:p>
          <a:p>
            <a:pPr eaLnBrk="1" hangingPunct="1">
              <a:defRPr/>
            </a:pPr>
            <a:endParaRPr lang="en-GB" dirty="0" smtClean="0">
              <a:latin typeface="+mj-lt"/>
            </a:endParaRPr>
          </a:p>
          <a:p>
            <a:pPr eaLnBrk="1" fontAlgn="auto" hangingPunct="1">
              <a:spcAft>
                <a:spcPts val="0"/>
              </a:spcAft>
              <a:defRPr/>
            </a:pPr>
            <a:r>
              <a:rPr lang="en-GB" dirty="0" smtClean="0"/>
              <a:t>Research suggests that teacher learning (for school mentors and SBTEs) should mirror the way university-based teacher educators hope student teacher learning occurs by providing learning opportunities that engage teachers as learners (Conklin 2015)</a:t>
            </a:r>
          </a:p>
          <a:p>
            <a:pPr eaLnBrk="1" hangingPunct="1">
              <a:defRPr/>
            </a:pPr>
            <a:endParaRPr lang="en-GB" altLang="en-US" dirty="0" smtClean="0"/>
          </a:p>
        </p:txBody>
      </p:sp>
    </p:spTree>
    <p:extLst>
      <p:ext uri="{BB962C8B-B14F-4D97-AF65-F5344CB8AC3E}">
        <p14:creationId xmlns:p14="http://schemas.microsoft.com/office/powerpoint/2010/main" val="2746806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79475" y="392113"/>
            <a:ext cx="10515600" cy="1325562"/>
          </a:xfrm>
        </p:spPr>
        <p:txBody>
          <a:bodyPr/>
          <a:lstStyle/>
          <a:p>
            <a:pPr algn="ctr"/>
            <a:r>
              <a:rPr lang="en-GB" altLang="en-US" smtClean="0"/>
              <a:t>Final quotations from the teachers:</a:t>
            </a:r>
          </a:p>
        </p:txBody>
      </p:sp>
      <p:sp>
        <p:nvSpPr>
          <p:cNvPr id="47107" name="Content Placeholder 2"/>
          <p:cNvSpPr>
            <a:spLocks noGrp="1"/>
          </p:cNvSpPr>
          <p:nvPr>
            <p:ph idx="1"/>
          </p:nvPr>
        </p:nvSpPr>
        <p:spPr/>
        <p:txBody>
          <a:bodyPr>
            <a:normAutofit fontScale="92500"/>
          </a:bodyPr>
          <a:lstStyle/>
          <a:p>
            <a:r>
              <a:rPr lang="en-GB" altLang="en-US" sz="3200" dirty="0" smtClean="0"/>
              <a:t>I really had to change the way I thought because I had been brought up with academic success is the most important thing but then I can remember the lecture [in the teacher education course] and they didn’t use this phrase but ‘you’re not born with set intelligence’.  So when I see it happen, I know it’s </a:t>
            </a:r>
            <a:r>
              <a:rPr lang="en-GB" altLang="en-US" sz="3200" dirty="0" smtClean="0"/>
              <a:t>true </a:t>
            </a:r>
            <a:r>
              <a:rPr lang="en-GB" altLang="en-US" sz="3200" dirty="0" smtClean="0"/>
              <a:t>(I’ve got quite emotional</a:t>
            </a:r>
            <a:r>
              <a:rPr lang="en-GB" altLang="en-US" sz="3200" dirty="0" smtClean="0"/>
              <a:t>). </a:t>
            </a:r>
            <a:r>
              <a:rPr lang="en-GB" altLang="en-US" sz="3200" dirty="0"/>
              <a:t>A</a:t>
            </a:r>
            <a:r>
              <a:rPr lang="en-GB" altLang="en-US" sz="3200" dirty="0" smtClean="0"/>
              <a:t>nd </a:t>
            </a:r>
            <a:r>
              <a:rPr lang="en-GB" altLang="en-US" sz="3200" dirty="0" smtClean="0"/>
              <a:t>I have to believe that to teach. </a:t>
            </a:r>
            <a:endParaRPr lang="en-GB" altLang="en-US" sz="3200" dirty="0" smtClean="0"/>
          </a:p>
          <a:p>
            <a:r>
              <a:rPr lang="en-GB" altLang="en-US" sz="3200" dirty="0" smtClean="0"/>
              <a:t>I </a:t>
            </a:r>
            <a:r>
              <a:rPr lang="en-GB" altLang="en-US" sz="3200" dirty="0" smtClean="0"/>
              <a:t>had 2 GCSE classes this year and the senior leadership wanted to take 3 people out of them because they said they wouldn’t pass and I wouldn’t let them.  I said, ‘I am not having it, they are not going’.</a:t>
            </a:r>
          </a:p>
        </p:txBody>
      </p:sp>
    </p:spTree>
    <p:extLst>
      <p:ext uri="{BB962C8B-B14F-4D97-AF65-F5344CB8AC3E}">
        <p14:creationId xmlns:p14="http://schemas.microsoft.com/office/powerpoint/2010/main" val="3921645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38200" y="365125"/>
            <a:ext cx="10515600" cy="1826930"/>
          </a:xfrm>
        </p:spPr>
        <p:txBody>
          <a:bodyPr/>
          <a:lstStyle/>
          <a:p>
            <a:pPr algn="ctr"/>
            <a:r>
              <a:rPr lang="en-GB" altLang="en-US" dirty="0" smtClean="0"/>
              <a:t>Contradiction - resolution is fragile, temporary and, very often, incomplete </a:t>
            </a:r>
          </a:p>
        </p:txBody>
      </p:sp>
      <p:sp>
        <p:nvSpPr>
          <p:cNvPr id="48131" name="Content Placeholder 2"/>
          <p:cNvSpPr>
            <a:spLocks noGrp="1"/>
          </p:cNvSpPr>
          <p:nvPr>
            <p:ph idx="1"/>
          </p:nvPr>
        </p:nvSpPr>
        <p:spPr>
          <a:xfrm>
            <a:off x="838200" y="2387600"/>
            <a:ext cx="10515600" cy="3789363"/>
          </a:xfrm>
        </p:spPr>
        <p:txBody>
          <a:bodyPr>
            <a:normAutofit lnSpcReduction="10000"/>
          </a:bodyPr>
          <a:lstStyle/>
          <a:p>
            <a:r>
              <a:rPr lang="en-GB" altLang="en-US" dirty="0" smtClean="0"/>
              <a:t>I don’t know even if they had told me that this is necessary in a didactic way I would have been able to absorb it.  We hadn’t really had a clear idea of how to deliver segments of a lesson.  It’s definitely something that I have come to think about and understand to be a key consideration in planning lessons but I don’t know to what extent that would have helped me then.  </a:t>
            </a:r>
            <a:endParaRPr lang="en-GB" altLang="en-US" dirty="0" smtClean="0"/>
          </a:p>
          <a:p>
            <a:r>
              <a:rPr lang="en-GB" altLang="en-US" dirty="0" smtClean="0"/>
              <a:t>I </a:t>
            </a:r>
            <a:r>
              <a:rPr lang="en-GB" altLang="en-US" dirty="0" smtClean="0"/>
              <a:t>am contradicting myself to an extent saying that that would have been helpful but the flip side of that is that yes it probably would have been helpful but would I have been in a position to absorb this information?  I don’t know.</a:t>
            </a:r>
          </a:p>
          <a:p>
            <a:pPr>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669027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GB" altLang="en-US" smtClean="0"/>
              <a:t>The object?</a:t>
            </a:r>
          </a:p>
        </p:txBody>
      </p:sp>
      <p:sp>
        <p:nvSpPr>
          <p:cNvPr id="49155" name="Content Placeholder 2"/>
          <p:cNvSpPr>
            <a:spLocks noGrp="1"/>
          </p:cNvSpPr>
          <p:nvPr>
            <p:ph idx="1"/>
          </p:nvPr>
        </p:nvSpPr>
        <p:spPr/>
        <p:txBody>
          <a:bodyPr/>
          <a:lstStyle/>
          <a:p>
            <a:pPr eaLnBrk="1" hangingPunct="1"/>
            <a:r>
              <a:rPr lang="en-GB" altLang="en-US" sz="2400" b="1" smtClean="0"/>
              <a:t>Student teacher</a:t>
            </a:r>
            <a:r>
              <a:rPr lang="en-GB" altLang="en-US" sz="2400" smtClean="0"/>
              <a:t>: Is education the be all and end all?  Does it really matter?</a:t>
            </a:r>
          </a:p>
          <a:p>
            <a:pPr eaLnBrk="1" hangingPunct="1"/>
            <a:r>
              <a:rPr lang="en-GB" altLang="en-US" sz="2400" b="1" smtClean="0"/>
              <a:t>Mentor</a:t>
            </a:r>
            <a:r>
              <a:rPr lang="en-GB" altLang="en-US" sz="2400" smtClean="0"/>
              <a:t>: Just that aspiration to do your best</a:t>
            </a:r>
          </a:p>
          <a:p>
            <a:pPr eaLnBrk="1" hangingPunct="1"/>
            <a:r>
              <a:rPr lang="en-GB" altLang="en-US" sz="2400" b="1" smtClean="0"/>
              <a:t>Student teacher</a:t>
            </a:r>
            <a:r>
              <a:rPr lang="en-GB" altLang="en-US" sz="2400" smtClean="0"/>
              <a:t>: To be happy</a:t>
            </a:r>
          </a:p>
          <a:p>
            <a:pPr eaLnBrk="1" hangingPunct="1"/>
            <a:r>
              <a:rPr lang="en-GB" altLang="en-US" sz="2400" b="1" smtClean="0"/>
              <a:t>Mentor</a:t>
            </a:r>
            <a:r>
              <a:rPr lang="en-GB" altLang="en-US" sz="2400" smtClean="0"/>
              <a:t>: I have a mate who works in a shop, has a girlfriend and kid and loves it.  It's about well being in a system.</a:t>
            </a:r>
          </a:p>
          <a:p>
            <a:pPr eaLnBrk="1" hangingPunct="1"/>
            <a:r>
              <a:rPr lang="en-GB" altLang="en-US" sz="2400" b="1" smtClean="0"/>
              <a:t>Student teacher</a:t>
            </a:r>
            <a:r>
              <a:rPr lang="en-GB" altLang="en-US" sz="2400" smtClean="0"/>
              <a:t>: Is that wrong or just how it is?</a:t>
            </a:r>
          </a:p>
          <a:p>
            <a:pPr eaLnBrk="1" hangingPunct="1"/>
            <a:r>
              <a:rPr lang="en-GB" altLang="en-US" sz="2400" b="1" smtClean="0"/>
              <a:t>Mentor</a:t>
            </a:r>
            <a:r>
              <a:rPr lang="en-GB" altLang="en-US" sz="2400" smtClean="0"/>
              <a:t>: Just how it is</a:t>
            </a:r>
          </a:p>
          <a:p>
            <a:pPr eaLnBrk="1" hangingPunct="1"/>
            <a:r>
              <a:rPr lang="en-GB" altLang="en-US" sz="2400" b="1" smtClean="0"/>
              <a:t>Student teacher</a:t>
            </a:r>
            <a:r>
              <a:rPr lang="en-GB" altLang="en-US" sz="2400" smtClean="0"/>
              <a:t>: But we see education as very important</a:t>
            </a:r>
          </a:p>
          <a:p>
            <a:pPr eaLnBrk="1" hangingPunct="1"/>
            <a:r>
              <a:rPr lang="en-GB" altLang="en-US" sz="2400" b="1" smtClean="0"/>
              <a:t>Mentor</a:t>
            </a:r>
            <a:r>
              <a:rPr lang="en-GB" altLang="en-US" sz="2400" smtClean="0"/>
              <a:t>: mmm [Silence].                    		  (Field Notes – 28 March)</a:t>
            </a:r>
          </a:p>
          <a:p>
            <a:pPr eaLnBrk="1" hangingPunct="1"/>
            <a:endParaRPr lang="en-GB" altLang="en-US" smtClean="0"/>
          </a:p>
        </p:txBody>
      </p:sp>
    </p:spTree>
    <p:extLst>
      <p:ext uri="{BB962C8B-B14F-4D97-AF65-F5344CB8AC3E}">
        <p14:creationId xmlns:p14="http://schemas.microsoft.com/office/powerpoint/2010/main" val="130007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838200" y="163513"/>
            <a:ext cx="10515600" cy="1126668"/>
          </a:xfrm>
        </p:spPr>
        <p:txBody>
          <a:bodyPr>
            <a:normAutofit/>
          </a:bodyPr>
          <a:lstStyle/>
          <a:p>
            <a:pPr algn="ctr"/>
            <a:r>
              <a:rPr lang="en-GB" altLang="en-US" b="1" dirty="0" smtClean="0"/>
              <a:t>References</a:t>
            </a:r>
          </a:p>
        </p:txBody>
      </p:sp>
      <p:sp>
        <p:nvSpPr>
          <p:cNvPr id="102403" name="Content Placeholder 2"/>
          <p:cNvSpPr>
            <a:spLocks noGrp="1"/>
          </p:cNvSpPr>
          <p:nvPr>
            <p:ph idx="1"/>
          </p:nvPr>
        </p:nvSpPr>
        <p:spPr>
          <a:xfrm>
            <a:off x="838200" y="1290181"/>
            <a:ext cx="10515600" cy="5473873"/>
          </a:xfrm>
        </p:spPr>
        <p:txBody>
          <a:bodyPr>
            <a:normAutofit/>
          </a:bodyPr>
          <a:lstStyle/>
          <a:p>
            <a:r>
              <a:rPr lang="en-GB" altLang="en-US" sz="2000" dirty="0" smtClean="0"/>
              <a:t>Association of Teacher Educators (2008) The teacher educator standards. Available from: http://www.ate1.org/pubs/uploads/materialstouse1.pdf [Accessed 7 Feb 2016] </a:t>
            </a:r>
          </a:p>
          <a:p>
            <a:r>
              <a:rPr lang="en-GB" altLang="en-US" sz="2000" dirty="0" smtClean="0"/>
              <a:t>Beach, D. and C. Bagley (2013) Changing professional discourses in teacher education policy back towards a training paradigm. </a:t>
            </a:r>
            <a:r>
              <a:rPr lang="en-GB" altLang="en-US" sz="2000" i="1" dirty="0" smtClean="0"/>
              <a:t>European Journal of Teacher Education</a:t>
            </a:r>
            <a:r>
              <a:rPr lang="en-GB" altLang="en-US" sz="2000" dirty="0" smtClean="0"/>
              <a:t>, 36(4) 379-92. </a:t>
            </a:r>
          </a:p>
          <a:p>
            <a:r>
              <a:rPr lang="en-GB" altLang="en-US" sz="2000" dirty="0" err="1" smtClean="0"/>
              <a:t>Boei</a:t>
            </a:r>
            <a:r>
              <a:rPr lang="en-GB" altLang="en-US" sz="2000" dirty="0" smtClean="0"/>
              <a:t>, F., </a:t>
            </a:r>
            <a:r>
              <a:rPr lang="en-GB" altLang="en-US" sz="2000" dirty="0" err="1" smtClean="0"/>
              <a:t>Dengerink</a:t>
            </a:r>
            <a:r>
              <a:rPr lang="en-GB" altLang="en-US" sz="2000" dirty="0" smtClean="0"/>
              <a:t>, J., </a:t>
            </a:r>
            <a:r>
              <a:rPr lang="en-GB" altLang="en-US" sz="2000" dirty="0" err="1" smtClean="0"/>
              <a:t>Geursen</a:t>
            </a:r>
            <a:r>
              <a:rPr lang="en-GB" altLang="en-US" sz="2000" dirty="0" smtClean="0"/>
              <a:t>, J., </a:t>
            </a:r>
            <a:r>
              <a:rPr lang="en-GB" altLang="en-US" sz="2000" dirty="0" err="1" smtClean="0"/>
              <a:t>Kools</a:t>
            </a:r>
            <a:r>
              <a:rPr lang="en-GB" altLang="en-US" sz="2000" dirty="0" smtClean="0"/>
              <a:t>, Q., </a:t>
            </a:r>
            <a:r>
              <a:rPr lang="en-GB" altLang="en-US" sz="2000" dirty="0" err="1" smtClean="0"/>
              <a:t>Koster</a:t>
            </a:r>
            <a:r>
              <a:rPr lang="en-GB" altLang="en-US" sz="2000" dirty="0" smtClean="0"/>
              <a:t>, B., </a:t>
            </a:r>
            <a:r>
              <a:rPr lang="en-GB" altLang="en-US" sz="2000" dirty="0" err="1" smtClean="0"/>
              <a:t>Lunenberg</a:t>
            </a:r>
            <a:r>
              <a:rPr lang="en-GB" altLang="en-US" sz="2000" dirty="0" smtClean="0"/>
              <a:t>, M., and </a:t>
            </a:r>
            <a:r>
              <a:rPr lang="en-GB" altLang="en-US" sz="2000" dirty="0" err="1" smtClean="0"/>
              <a:t>Willemse</a:t>
            </a:r>
            <a:r>
              <a:rPr lang="en-GB" altLang="en-US" sz="2000" dirty="0" smtClean="0"/>
              <a:t>, M. (2015) Supporting the professional development of teacher educators in a productive way. </a:t>
            </a:r>
            <a:r>
              <a:rPr lang="en-GB" altLang="en-US" sz="2000" i="1" dirty="0" smtClean="0"/>
              <a:t>Journal of Education for Teaching</a:t>
            </a:r>
            <a:r>
              <a:rPr lang="en-GB" altLang="en-US" sz="2000" dirty="0" smtClean="0"/>
              <a:t>, DOI: 10.1080/02607476.2015.1080403</a:t>
            </a:r>
          </a:p>
          <a:p>
            <a:r>
              <a:rPr lang="en-GB" altLang="en-US" sz="2000" dirty="0" smtClean="0"/>
              <a:t>Boyd, P. and </a:t>
            </a:r>
            <a:r>
              <a:rPr lang="en-GB" altLang="en-US" sz="2000" dirty="0" err="1" smtClean="0"/>
              <a:t>Szplit</a:t>
            </a:r>
            <a:r>
              <a:rPr lang="en-GB" altLang="en-US" sz="2000" dirty="0" smtClean="0"/>
              <a:t>, A. (2017) Teachers and Teacher Educators Learning Through Inquiry:  International Perspectives, Kielce–</a:t>
            </a:r>
            <a:r>
              <a:rPr lang="en-GB" altLang="en-US" sz="2000" dirty="0" err="1" smtClean="0"/>
              <a:t>Kraków</a:t>
            </a:r>
            <a:r>
              <a:rPr lang="en-GB" altLang="en-US" sz="2000" dirty="0" smtClean="0"/>
              <a:t>: </a:t>
            </a:r>
            <a:r>
              <a:rPr lang="en-GB" altLang="en-US" sz="2000" dirty="0" err="1" smtClean="0"/>
              <a:t>Wydawnictwo</a:t>
            </a:r>
            <a:r>
              <a:rPr lang="en-GB" altLang="en-US" sz="2000" dirty="0" smtClean="0"/>
              <a:t> </a:t>
            </a:r>
            <a:r>
              <a:rPr lang="en-GB" altLang="en-US" sz="2000" dirty="0" err="1" smtClean="0"/>
              <a:t>Attyka</a:t>
            </a:r>
            <a:r>
              <a:rPr lang="en-GB" altLang="en-US" sz="2000" dirty="0" smtClean="0"/>
              <a:t>.</a:t>
            </a:r>
          </a:p>
          <a:p>
            <a:r>
              <a:rPr lang="en-GB" altLang="en-US" sz="2000" dirty="0"/>
              <a:t>Boyd, P. and White, E. (2017) Teacher Educator Professional Inquiry in an Age of Accountability, in Teachers and Teacher Educators Learning Through Inquiry: International Perspectives (eds. P. Boyd and A. </a:t>
            </a:r>
            <a:r>
              <a:rPr lang="en-GB" altLang="en-US" sz="2000" dirty="0" err="1"/>
              <a:t>Szplit</a:t>
            </a:r>
            <a:r>
              <a:rPr lang="en-GB" altLang="en-US" sz="2000" dirty="0"/>
              <a:t>) Krakow: </a:t>
            </a:r>
            <a:r>
              <a:rPr lang="en-GB" altLang="en-US" sz="2000" dirty="0" err="1"/>
              <a:t>Wydawnictwo</a:t>
            </a:r>
            <a:r>
              <a:rPr lang="en-GB" altLang="en-US" sz="2000" dirty="0"/>
              <a:t> </a:t>
            </a:r>
            <a:r>
              <a:rPr lang="en-GB" altLang="en-US" sz="2000" dirty="0" err="1"/>
              <a:t>Attyka</a:t>
            </a:r>
            <a:r>
              <a:rPr lang="en-GB" altLang="en-US" sz="2000" dirty="0"/>
              <a:t> 123-142.</a:t>
            </a:r>
          </a:p>
          <a:p>
            <a:pPr>
              <a:lnSpc>
                <a:spcPct val="100000"/>
              </a:lnSpc>
            </a:pPr>
            <a:r>
              <a:rPr lang="en-GB" altLang="en-US" sz="2000" dirty="0"/>
              <a:t>Hopper, B. (2001) The Role of the HEI tutor in initial teacher education school-based placements. Mentoring and Tutoring: Partnership in Learning, 9 (3) 211-222.</a:t>
            </a:r>
          </a:p>
          <a:p>
            <a:pPr>
              <a:lnSpc>
                <a:spcPct val="100000"/>
              </a:lnSpc>
            </a:pPr>
            <a:r>
              <a:rPr lang="en-GB" altLang="en-US" sz="2000" dirty="0" err="1"/>
              <a:t>Hordern</a:t>
            </a:r>
            <a:r>
              <a:rPr lang="en-GB" altLang="en-US" sz="2000" dirty="0"/>
              <a:t>, J. (2014) The Logic and Implications of School-Based Teacher Formation. British Journal of Educational Studies, 62(3) 231–248.</a:t>
            </a:r>
          </a:p>
          <a:p>
            <a:endParaRPr lang="en-GB" altLang="en-US" dirty="0" smtClean="0"/>
          </a:p>
        </p:txBody>
      </p:sp>
    </p:spTree>
    <p:extLst>
      <p:ext uri="{BB962C8B-B14F-4D97-AF65-F5344CB8AC3E}">
        <p14:creationId xmlns:p14="http://schemas.microsoft.com/office/powerpoint/2010/main" val="3548513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38200" y="163513"/>
            <a:ext cx="10515600" cy="819150"/>
          </a:xfrm>
        </p:spPr>
        <p:txBody>
          <a:bodyPr/>
          <a:lstStyle/>
          <a:p>
            <a:pPr algn="ctr"/>
            <a:r>
              <a:rPr lang="en-GB" altLang="en-US" sz="3200" smtClean="0"/>
              <a:t>References (continued)</a:t>
            </a:r>
          </a:p>
        </p:txBody>
      </p:sp>
      <p:sp>
        <p:nvSpPr>
          <p:cNvPr id="54275" name="Content Placeholder 2"/>
          <p:cNvSpPr>
            <a:spLocks noGrp="1"/>
          </p:cNvSpPr>
          <p:nvPr>
            <p:ph idx="1"/>
          </p:nvPr>
        </p:nvSpPr>
        <p:spPr>
          <a:xfrm>
            <a:off x="838200" y="1102290"/>
            <a:ext cx="10515600" cy="5381060"/>
          </a:xfrm>
        </p:spPr>
        <p:txBody>
          <a:bodyPr>
            <a:normAutofit lnSpcReduction="10000"/>
          </a:bodyPr>
          <a:lstStyle/>
          <a:p>
            <a:r>
              <a:rPr lang="en-GB" altLang="en-US" sz="2400" dirty="0" smtClean="0"/>
              <a:t>Kennedy, A. (2015) Standards and Accountability in Teacher Education. In </a:t>
            </a:r>
            <a:r>
              <a:rPr lang="en-GB" altLang="en-US" sz="2400" i="1" dirty="0" smtClean="0"/>
              <a:t>Teacher Education in Times of Change, </a:t>
            </a:r>
            <a:r>
              <a:rPr lang="en-GB" altLang="en-US" sz="2400" dirty="0" smtClean="0"/>
              <a:t>(eds.) G. Beauchamp, L. Clarke, and M. Hulme, 143–160. Bristol: Policy Press. </a:t>
            </a:r>
            <a:endParaRPr lang="en-GB" altLang="en-US" sz="2400" dirty="0" smtClean="0"/>
          </a:p>
          <a:p>
            <a:r>
              <a:rPr lang="en-GB" altLang="en-US" sz="2400" dirty="0" err="1" smtClean="0"/>
              <a:t>Leont'ev</a:t>
            </a:r>
            <a:r>
              <a:rPr lang="en-GB" altLang="en-US" sz="2400" dirty="0" smtClean="0"/>
              <a:t>, A. N. (1981) The problem of activity in psychology. In: J. V. </a:t>
            </a:r>
            <a:r>
              <a:rPr lang="en-GB" altLang="en-US" sz="2400" dirty="0" err="1" smtClean="0"/>
              <a:t>Wertsch</a:t>
            </a:r>
            <a:r>
              <a:rPr lang="en-GB" altLang="en-US" sz="2400" dirty="0" smtClean="0"/>
              <a:t> (ed.) </a:t>
            </a:r>
            <a:r>
              <a:rPr lang="en-GB" altLang="en-US" sz="2400" i="1" dirty="0" smtClean="0"/>
              <a:t>The Concept of Activity in Soviet Psychology. </a:t>
            </a:r>
            <a:r>
              <a:rPr lang="en-GB" altLang="en-US" sz="2400" dirty="0" smtClean="0"/>
              <a:t>New York: Armonk NY 37-71.  </a:t>
            </a:r>
          </a:p>
          <a:p>
            <a:r>
              <a:rPr lang="en-GB" altLang="en-US" sz="2400" dirty="0" smtClean="0"/>
              <a:t>McNamara, O., and Murray, J. (2013) The School Direct Programme and Its Implications for Research-Informed Teacher Education. In Learning to Teach Pt. 1. http://www.heacademy.ac.uk/assets/documents/disciplines/socialsciences/Strategic_2014/LearningToTeach_Part1_Final.pdf.</a:t>
            </a:r>
          </a:p>
          <a:p>
            <a:r>
              <a:rPr lang="en-GB" altLang="en-US" sz="2400" dirty="0" smtClean="0"/>
              <a:t>Murray, J. and Male, T. (2005) Becoming a teacher educator: evidence from the field. </a:t>
            </a:r>
            <a:r>
              <a:rPr lang="en-GB" altLang="en-US" sz="2400" i="1" dirty="0" smtClean="0"/>
              <a:t>Teaching and Teacher Education</a:t>
            </a:r>
            <a:r>
              <a:rPr lang="en-GB" altLang="en-US" sz="2400" dirty="0" smtClean="0"/>
              <a:t>, 21 125-142.</a:t>
            </a:r>
          </a:p>
          <a:p>
            <a:r>
              <a:rPr lang="en-GB" altLang="en-US" sz="2400" dirty="0" smtClean="0"/>
              <a:t>OECD. 2005. </a:t>
            </a:r>
            <a:r>
              <a:rPr lang="en-GB" altLang="en-US" sz="2400" i="1" dirty="0" smtClean="0"/>
              <a:t>Teachers Matter: Attracting, Developing and Retaining Effective Teachers</a:t>
            </a:r>
            <a:r>
              <a:rPr lang="en-GB" altLang="en-US" sz="2400" dirty="0" smtClean="0"/>
              <a:t>. Paris: OECD.</a:t>
            </a:r>
          </a:p>
          <a:p>
            <a:r>
              <a:rPr lang="en-GB" altLang="en-US" sz="2400" dirty="0" smtClean="0"/>
              <a:t>Peseta, T. and Grant, B. (2011) Working Imaginatively With/In Contradiction, </a:t>
            </a:r>
            <a:r>
              <a:rPr lang="en-GB" altLang="en-US" sz="2400" i="1" dirty="0" smtClean="0"/>
              <a:t>International Journal for Academic Development</a:t>
            </a:r>
            <a:r>
              <a:rPr lang="en-GB" altLang="en-US" sz="2400" dirty="0" smtClean="0"/>
              <a:t>, 16(1) 1-4.</a:t>
            </a:r>
          </a:p>
          <a:p>
            <a:endParaRPr lang="en-GB" altLang="en-US" sz="2400" dirty="0" smtClean="0"/>
          </a:p>
          <a:p>
            <a:endParaRPr lang="en-GB" altLang="en-US" dirty="0" smtClean="0"/>
          </a:p>
        </p:txBody>
      </p:sp>
    </p:spTree>
    <p:extLst>
      <p:ext uri="{BB962C8B-B14F-4D97-AF65-F5344CB8AC3E}">
        <p14:creationId xmlns:p14="http://schemas.microsoft.com/office/powerpoint/2010/main" val="1495004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177800"/>
            <a:ext cx="10515600" cy="614363"/>
          </a:xfrm>
        </p:spPr>
        <p:txBody>
          <a:bodyPr/>
          <a:lstStyle/>
          <a:p>
            <a:pPr algn="ctr"/>
            <a:r>
              <a:rPr lang="en-GB" altLang="en-US" sz="3200" smtClean="0"/>
              <a:t>References (continued)</a:t>
            </a:r>
          </a:p>
        </p:txBody>
      </p:sp>
      <p:sp>
        <p:nvSpPr>
          <p:cNvPr id="55299" name="Content Placeholder 2"/>
          <p:cNvSpPr>
            <a:spLocks noGrp="1"/>
          </p:cNvSpPr>
          <p:nvPr>
            <p:ph idx="1"/>
          </p:nvPr>
        </p:nvSpPr>
        <p:spPr>
          <a:xfrm>
            <a:off x="838200" y="1133475"/>
            <a:ext cx="10515600" cy="5335588"/>
          </a:xfrm>
        </p:spPr>
        <p:txBody>
          <a:bodyPr>
            <a:normAutofit lnSpcReduction="10000"/>
          </a:bodyPr>
          <a:lstStyle/>
          <a:p>
            <a:r>
              <a:rPr lang="en-GB" altLang="en-US" sz="2400" dirty="0" err="1" smtClean="0"/>
              <a:t>Shagrir</a:t>
            </a:r>
            <a:r>
              <a:rPr lang="en-GB" altLang="en-US" sz="2400" dirty="0" smtClean="0"/>
              <a:t>, L. (2015) Working with students in higher education: professional conceptions of teacher educators. </a:t>
            </a:r>
            <a:r>
              <a:rPr lang="en-GB" altLang="en-US" sz="2400" i="1" dirty="0" smtClean="0"/>
              <a:t>Teaching in Higher Education</a:t>
            </a:r>
            <a:r>
              <a:rPr lang="en-GB" altLang="en-US" sz="2400" dirty="0" smtClean="0"/>
              <a:t>, 20 (8) 783-794. doi:10.1080/ 13562517.2015.1085854.</a:t>
            </a:r>
          </a:p>
          <a:p>
            <a:r>
              <a:rPr lang="en-GB" altLang="en-US" sz="2400" dirty="0" err="1" smtClean="0"/>
              <a:t>Spendlove</a:t>
            </a:r>
            <a:r>
              <a:rPr lang="en-GB" altLang="en-US" sz="2400" dirty="0" smtClean="0"/>
              <a:t>, D., </a:t>
            </a:r>
            <a:r>
              <a:rPr lang="en-GB" altLang="en-US" sz="2400" dirty="0" err="1" smtClean="0"/>
              <a:t>Howes</a:t>
            </a:r>
            <a:r>
              <a:rPr lang="en-GB" altLang="en-US" sz="2400" dirty="0" smtClean="0"/>
              <a:t>, A. and G. Wade (2010) Partnerships in pedagogy: Refocusing  of classroom lenses, </a:t>
            </a:r>
            <a:r>
              <a:rPr lang="en-GB" altLang="en-US" sz="2400" i="1" dirty="0" smtClean="0"/>
              <a:t>European Journal of Teacher Education</a:t>
            </a:r>
            <a:r>
              <a:rPr lang="en-GB" altLang="en-US" sz="2400" dirty="0" smtClean="0"/>
              <a:t>, 33(1) 65-77.</a:t>
            </a:r>
          </a:p>
          <a:p>
            <a:r>
              <a:rPr lang="en-GB" altLang="en-US" sz="2400" dirty="0" smtClean="0"/>
              <a:t>TSC (Teaching Schools Council) (2016) National Standards for school-based initial teacher training (ITT) mentors.  Available at: </a:t>
            </a:r>
            <a:r>
              <a:rPr lang="en-GB" altLang="en-US" sz="2400" u="sng" dirty="0" smtClean="0">
                <a:hlinkClick r:id="rId3"/>
              </a:rPr>
              <a:t>https://www.gov.uk/government/uploads/system/uploads/attachment_data/file/536891/Mentor_standards_report_Final.pdf</a:t>
            </a:r>
            <a:r>
              <a:rPr lang="en-GB" altLang="en-US" sz="2400" dirty="0" smtClean="0"/>
              <a:t> [Accessed 31 July 2016] </a:t>
            </a:r>
          </a:p>
          <a:p>
            <a:r>
              <a:rPr lang="en-GB" altLang="en-US" sz="2400" dirty="0" smtClean="0"/>
              <a:t>Van </a:t>
            </a:r>
            <a:r>
              <a:rPr lang="en-GB" altLang="en-US" sz="2400" dirty="0" err="1" smtClean="0"/>
              <a:t>Velzen</a:t>
            </a:r>
            <a:r>
              <a:rPr lang="en-GB" altLang="en-US" sz="2400" dirty="0" smtClean="0"/>
              <a:t>, C. and </a:t>
            </a:r>
            <a:r>
              <a:rPr lang="en-GB" altLang="en-US" sz="2400" dirty="0" err="1" smtClean="0"/>
              <a:t>Volman</a:t>
            </a:r>
            <a:r>
              <a:rPr lang="en-GB" altLang="en-US" sz="2400" dirty="0" smtClean="0"/>
              <a:t>, M., 2009. The activities of a school-based teacher educator: a theoretical and empirical exploration. </a:t>
            </a:r>
            <a:r>
              <a:rPr lang="en-GB" altLang="en-US" sz="2400" i="1" dirty="0" smtClean="0"/>
              <a:t>European Journal of Teacher Education</a:t>
            </a:r>
            <a:r>
              <a:rPr lang="en-GB" altLang="en-US" sz="2400" dirty="0" smtClean="0"/>
              <a:t>, 32 (4) 345-367.</a:t>
            </a:r>
          </a:p>
          <a:p>
            <a:r>
              <a:rPr lang="en-GB" altLang="en-US" sz="2400" dirty="0" smtClean="0"/>
              <a:t>White, E., Dickerson, C., and Weston, K. (2015) Developing an appreciation of what it means to be a school-based teacher educator. </a:t>
            </a:r>
            <a:r>
              <a:rPr lang="en-GB" altLang="en-US" sz="2400" i="1" dirty="0" smtClean="0"/>
              <a:t>European Journal of Teacher Education</a:t>
            </a:r>
            <a:r>
              <a:rPr lang="en-GB" altLang="en-US" sz="2400" dirty="0" smtClean="0"/>
              <a:t>, DOI: 10.1080/02619768.2015.1077514</a:t>
            </a:r>
          </a:p>
          <a:p>
            <a:endParaRPr lang="en-GB" altLang="en-US" sz="2400" dirty="0" smtClean="0"/>
          </a:p>
          <a:p>
            <a:endParaRPr lang="en-GB" altLang="en-US" dirty="0" smtClean="0"/>
          </a:p>
        </p:txBody>
      </p:sp>
    </p:spTree>
    <p:extLst>
      <p:ext uri="{BB962C8B-B14F-4D97-AF65-F5344CB8AC3E}">
        <p14:creationId xmlns:p14="http://schemas.microsoft.com/office/powerpoint/2010/main" val="286108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365125"/>
            <a:ext cx="10515600" cy="981075"/>
          </a:xfrm>
        </p:spPr>
        <p:txBody>
          <a:bodyPr/>
          <a:lstStyle/>
          <a:p>
            <a:r>
              <a:rPr lang="en-GB" altLang="en-US" dirty="0" smtClean="0"/>
              <a:t>The teachers’ standards</a:t>
            </a:r>
          </a:p>
        </p:txBody>
      </p:sp>
      <p:sp>
        <p:nvSpPr>
          <p:cNvPr id="12291" name="Content Placeholder 2"/>
          <p:cNvSpPr>
            <a:spLocks noGrp="1"/>
          </p:cNvSpPr>
          <p:nvPr>
            <p:ph idx="1"/>
          </p:nvPr>
        </p:nvSpPr>
        <p:spPr>
          <a:xfrm>
            <a:off x="838200" y="1257300"/>
            <a:ext cx="10515600" cy="5243708"/>
          </a:xfrm>
        </p:spPr>
        <p:txBody>
          <a:bodyPr>
            <a:normAutofit/>
          </a:bodyPr>
          <a:lstStyle/>
          <a:p>
            <a:r>
              <a:rPr lang="en-GB" altLang="en-US" dirty="0" smtClean="0"/>
              <a:t>Promoted internationally as providing a shared understanding of what counts as accomplished teaching (European Commission 2013 and OECD 2005</a:t>
            </a:r>
            <a:r>
              <a:rPr lang="en-GB" altLang="en-US" dirty="0" smtClean="0"/>
              <a:t>)</a:t>
            </a:r>
          </a:p>
          <a:p>
            <a:endParaRPr lang="en-GB" altLang="en-US" dirty="0" smtClean="0"/>
          </a:p>
          <a:p>
            <a:pPr>
              <a:buFont typeface="Arial" panose="020B0604020202020204" pitchFamily="34" charset="0"/>
              <a:buNone/>
            </a:pPr>
            <a:r>
              <a:rPr lang="en-GB" altLang="en-US" dirty="0" smtClean="0"/>
              <a:t>Contradictions in the Teachers Standards (</a:t>
            </a:r>
            <a:r>
              <a:rPr lang="en-GB" altLang="en-US" dirty="0" err="1" smtClean="0"/>
              <a:t>DfE</a:t>
            </a:r>
            <a:r>
              <a:rPr lang="en-GB" altLang="en-US" dirty="0" smtClean="0"/>
              <a:t> 2013):</a:t>
            </a:r>
          </a:p>
          <a:p>
            <a:r>
              <a:rPr lang="en-GB" altLang="en-US" sz="2400" dirty="0" smtClean="0"/>
              <a:t>They are open to interpretation  but can be narrowly defined</a:t>
            </a:r>
          </a:p>
          <a:p>
            <a:r>
              <a:rPr lang="en-GB" altLang="en-US" sz="2400" dirty="0" smtClean="0"/>
              <a:t>They support professional growth and bottom-up accountability but may be used as a top-down hierarchical and managerial means of ensuring compliance (Kennedy 2015)</a:t>
            </a:r>
          </a:p>
          <a:p>
            <a:pPr>
              <a:buFont typeface="Arial" panose="020B0604020202020204" pitchFamily="34" charset="0"/>
              <a:buNone/>
            </a:pPr>
            <a:endParaRPr lang="en-GB" altLang="en-US" sz="2400" dirty="0" smtClean="0"/>
          </a:p>
          <a:p>
            <a:r>
              <a:rPr lang="en-GB" altLang="en-US" dirty="0" smtClean="0"/>
              <a:t>Performative language – techniques necessary for performance are all that is necessary (</a:t>
            </a:r>
            <a:r>
              <a:rPr lang="en-GB" altLang="en-US" dirty="0" err="1" smtClean="0"/>
              <a:t>Hordern</a:t>
            </a:r>
            <a:r>
              <a:rPr lang="en-GB" altLang="en-US" dirty="0" smtClean="0"/>
              <a:t> 2014)</a:t>
            </a:r>
          </a:p>
        </p:txBody>
      </p:sp>
    </p:spTree>
    <p:extLst>
      <p:ext uri="{BB962C8B-B14F-4D97-AF65-F5344CB8AC3E}">
        <p14:creationId xmlns:p14="http://schemas.microsoft.com/office/powerpoint/2010/main" val="3529516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t>Meeting the teaching standards</a:t>
            </a:r>
          </a:p>
        </p:txBody>
      </p:sp>
      <p:sp>
        <p:nvSpPr>
          <p:cNvPr id="3" name="Content Placeholder 2"/>
          <p:cNvSpPr>
            <a:spLocks noGrp="1"/>
          </p:cNvSpPr>
          <p:nvPr>
            <p:ph idx="1"/>
          </p:nvPr>
        </p:nvSpPr>
        <p:spPr>
          <a:xfrm>
            <a:off x="609600" y="1600200"/>
            <a:ext cx="10972800" cy="4924425"/>
          </a:xfrm>
        </p:spPr>
        <p:txBody>
          <a:bodyPr rtlCol="0">
            <a:normAutofit fontScale="85000" lnSpcReduction="10000"/>
          </a:bodyPr>
          <a:lstStyle/>
          <a:p>
            <a:pPr eaLnBrk="1" fontAlgn="auto" hangingPunct="1">
              <a:spcAft>
                <a:spcPts val="0"/>
              </a:spcAft>
              <a:buFont typeface="Arial" panose="020B0604020202020204" pitchFamily="34" charset="0"/>
              <a:buNone/>
              <a:defRPr/>
            </a:pPr>
            <a:r>
              <a:rPr lang="en-GB" dirty="0" smtClean="0"/>
              <a:t> </a:t>
            </a:r>
          </a:p>
          <a:p>
            <a:pPr eaLnBrk="1" fontAlgn="auto" hangingPunct="1">
              <a:spcAft>
                <a:spcPts val="0"/>
              </a:spcAft>
              <a:defRPr/>
            </a:pPr>
            <a:r>
              <a:rPr lang="en-GB" b="1" dirty="0" smtClean="0"/>
              <a:t>Teacher educator</a:t>
            </a:r>
            <a:r>
              <a:rPr lang="en-GB" dirty="0" smtClean="0"/>
              <a:t>: Let's carry on through your profile then – I'll write that – use information technology more for help.  How are we for time [mentor]?  </a:t>
            </a:r>
          </a:p>
          <a:p>
            <a:pPr eaLnBrk="1" fontAlgn="auto" hangingPunct="1">
              <a:spcAft>
                <a:spcPts val="0"/>
              </a:spcAft>
              <a:defRPr/>
            </a:pPr>
            <a:r>
              <a:rPr lang="en-GB" b="1" dirty="0" smtClean="0"/>
              <a:t>Mentor</a:t>
            </a:r>
            <a:r>
              <a:rPr lang="en-GB" dirty="0" smtClean="0"/>
              <a:t>: 15 minutes</a:t>
            </a:r>
          </a:p>
          <a:p>
            <a:pPr eaLnBrk="1" fontAlgn="auto" hangingPunct="1">
              <a:spcAft>
                <a:spcPts val="0"/>
              </a:spcAft>
              <a:defRPr/>
            </a:pPr>
            <a:r>
              <a:rPr lang="en-GB" b="1" dirty="0" smtClean="0"/>
              <a:t>Teacher educator</a:t>
            </a:r>
            <a:r>
              <a:rPr lang="en-GB" dirty="0" smtClean="0"/>
              <a:t>: Come on then.</a:t>
            </a:r>
          </a:p>
          <a:p>
            <a:pPr eaLnBrk="1" fontAlgn="auto" hangingPunct="1">
              <a:spcAft>
                <a:spcPts val="0"/>
              </a:spcAft>
              <a:buFont typeface="Arial" panose="020B0604020202020204" pitchFamily="34" charset="0"/>
              <a:buNone/>
              <a:defRPr/>
            </a:pPr>
            <a:r>
              <a:rPr lang="en-GB" dirty="0" smtClean="0"/>
              <a:t>   </a:t>
            </a:r>
            <a:r>
              <a:rPr lang="en-GB" i="1" dirty="0" smtClean="0"/>
              <a:t>(There are more quick fire questions about the scheme of work and how [student teacher] plans activities in order to meet the standards.)</a:t>
            </a:r>
          </a:p>
          <a:p>
            <a:pPr eaLnBrk="1" fontAlgn="auto" hangingPunct="1">
              <a:spcAft>
                <a:spcPts val="0"/>
              </a:spcAft>
              <a:defRPr/>
            </a:pPr>
            <a:r>
              <a:rPr lang="en-GB" b="1" dirty="0" smtClean="0"/>
              <a:t>Student teacher</a:t>
            </a:r>
            <a:r>
              <a:rPr lang="en-GB" dirty="0" smtClean="0"/>
              <a:t>: Lesson plans</a:t>
            </a:r>
          </a:p>
          <a:p>
            <a:pPr eaLnBrk="1" fontAlgn="auto" hangingPunct="1">
              <a:spcAft>
                <a:spcPts val="0"/>
              </a:spcAft>
              <a:defRPr/>
            </a:pPr>
            <a:r>
              <a:rPr lang="en-GB" b="1" dirty="0" smtClean="0"/>
              <a:t>Mentor</a:t>
            </a:r>
            <a:r>
              <a:rPr lang="en-GB" dirty="0" smtClean="0"/>
              <a:t>: Much better, only one teacher has given 'attention needed' for pitch.  No one has said 'consistent' but you have improved a lot considering the initial concerns.</a:t>
            </a:r>
          </a:p>
          <a:p>
            <a:pPr eaLnBrk="1" fontAlgn="auto" hangingPunct="1">
              <a:spcAft>
                <a:spcPts val="0"/>
              </a:spcAft>
              <a:defRPr/>
            </a:pPr>
            <a:r>
              <a:rPr lang="en-GB" b="1" dirty="0" smtClean="0"/>
              <a:t>Teacher educator </a:t>
            </a:r>
            <a:r>
              <a:rPr lang="en-GB" dirty="0" smtClean="0"/>
              <a:t>: Ok, I'll make a note of that – pitch improved but still needs working on.  </a:t>
            </a:r>
          </a:p>
          <a:p>
            <a:pPr algn="r" eaLnBrk="1" fontAlgn="auto" hangingPunct="1">
              <a:spcAft>
                <a:spcPts val="0"/>
              </a:spcAft>
              <a:buFont typeface="Arial" panose="020B0604020202020204" pitchFamily="34" charset="0"/>
              <a:buNone/>
              <a:defRPr/>
            </a:pPr>
            <a:r>
              <a:rPr lang="en-GB" dirty="0" smtClean="0"/>
              <a:t>(Field notes – 17 April)</a:t>
            </a:r>
          </a:p>
          <a:p>
            <a:pPr eaLnBrk="1" fontAlgn="auto" hangingPunct="1">
              <a:spcAft>
                <a:spcPts val="0"/>
              </a:spcAft>
              <a:defRPr/>
            </a:pPr>
            <a:endParaRPr lang="en-GB" dirty="0" smtClean="0"/>
          </a:p>
        </p:txBody>
      </p:sp>
    </p:spTree>
    <p:extLst>
      <p:ext uri="{BB962C8B-B14F-4D97-AF65-F5344CB8AC3E}">
        <p14:creationId xmlns:p14="http://schemas.microsoft.com/office/powerpoint/2010/main" val="3330060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39713" y="685800"/>
            <a:ext cx="117125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000" b="1" dirty="0"/>
              <a:t>Mentor</a:t>
            </a:r>
            <a:r>
              <a:rPr lang="en-GB" altLang="en-US" sz="2000" dirty="0"/>
              <a:t>: But you need to be in control of where you are at, you need to prove with evidence, need it written down, your sheets and feedback sheets.  You haven't always done that.  Where do you keep the descriptors?  At home?  Under the bed?  (laugh).  This is the purpose of self-review sheets.  So we need to decide now. </a:t>
            </a:r>
          </a:p>
          <a:p>
            <a:endParaRPr lang="en-GB" altLang="en-US" sz="2000" dirty="0"/>
          </a:p>
          <a:p>
            <a:r>
              <a:rPr lang="en-GB" altLang="en-US" sz="2000" dirty="0"/>
              <a:t>(He gets copies of the descriptors with tick box columns and they both fill them in).</a:t>
            </a:r>
          </a:p>
          <a:p>
            <a:endParaRPr lang="en-GB" altLang="en-US" sz="2000" dirty="0"/>
          </a:p>
          <a:p>
            <a:r>
              <a:rPr lang="en-GB" altLang="en-US" sz="2000" b="1" dirty="0"/>
              <a:t>Student teacher</a:t>
            </a:r>
            <a:r>
              <a:rPr lang="en-GB" altLang="en-US" sz="2000" dirty="0"/>
              <a:t>: So we are looking at the 'attention needed' column?</a:t>
            </a:r>
          </a:p>
          <a:p>
            <a:endParaRPr lang="en-GB" altLang="en-US" sz="2000" dirty="0"/>
          </a:p>
          <a:p>
            <a:r>
              <a:rPr lang="en-GB" altLang="en-US" sz="2000" b="1" dirty="0"/>
              <a:t>Mentor</a:t>
            </a:r>
            <a:r>
              <a:rPr lang="en-GB" altLang="en-US" sz="2000" dirty="0"/>
              <a:t>: Yes, do a quick review and tick where you think you are, and I'll do it too.</a:t>
            </a:r>
          </a:p>
          <a:p>
            <a:endParaRPr lang="en-GB" altLang="en-US" sz="2000" dirty="0"/>
          </a:p>
          <a:p>
            <a:r>
              <a:rPr lang="en-GB" altLang="en-US" sz="2000" dirty="0"/>
              <a:t>(They do this in silence for 2 minutes.)</a:t>
            </a:r>
          </a:p>
          <a:p>
            <a:endParaRPr lang="en-GB" altLang="en-US" sz="2000" dirty="0"/>
          </a:p>
          <a:p>
            <a:r>
              <a:rPr lang="en-GB" altLang="en-US" sz="2000" b="1" dirty="0"/>
              <a:t>Mentor</a:t>
            </a:r>
            <a:r>
              <a:rPr lang="en-GB" altLang="en-US" sz="2000" dirty="0"/>
              <a:t>: Anything with 'attention needed'?  </a:t>
            </a:r>
          </a:p>
          <a:p>
            <a:endParaRPr lang="en-GB" altLang="en-US" sz="2000" dirty="0"/>
          </a:p>
          <a:p>
            <a:r>
              <a:rPr lang="en-GB" altLang="en-US" sz="2000" i="1" dirty="0"/>
              <a:t>(The mentor suggests appropriate targets and what the student teacher can ask staff to look for in observations.)</a:t>
            </a:r>
          </a:p>
          <a:p>
            <a:endParaRPr lang="en-GB" altLang="en-US" sz="2000" dirty="0"/>
          </a:p>
          <a:p>
            <a:r>
              <a:rPr lang="en-GB" altLang="en-US" sz="2000" b="1" dirty="0"/>
              <a:t>Mentor</a:t>
            </a:r>
            <a:r>
              <a:rPr lang="en-GB" altLang="en-US" sz="2000" dirty="0"/>
              <a:t>: Next week with your feedback and self-evaluation sheets we can see how you have done, OK? </a:t>
            </a:r>
          </a:p>
          <a:p>
            <a:pPr algn="r"/>
            <a:r>
              <a:rPr lang="en-GB" altLang="en-US" sz="2000" dirty="0"/>
              <a:t>(Field notes – Tuesday 16 January) </a:t>
            </a:r>
          </a:p>
        </p:txBody>
      </p:sp>
    </p:spTree>
    <p:extLst>
      <p:ext uri="{BB962C8B-B14F-4D97-AF65-F5344CB8AC3E}">
        <p14:creationId xmlns:p14="http://schemas.microsoft.com/office/powerpoint/2010/main" val="181640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dirty="0" smtClean="0"/>
              <a:t>L</a:t>
            </a:r>
            <a:r>
              <a:rPr lang="en-GB" altLang="en-US" b="1" dirty="0" smtClean="0"/>
              <a:t>earning</a:t>
            </a:r>
            <a:r>
              <a:rPr lang="en-GB" altLang="en-US" dirty="0" smtClean="0"/>
              <a:t> </a:t>
            </a:r>
            <a:r>
              <a:rPr lang="en-GB" altLang="en-US" sz="3600" dirty="0" smtClean="0"/>
              <a:t>(Edwards 2005)</a:t>
            </a:r>
            <a:endParaRPr lang="en-GB" altLang="en-US" sz="3600" dirty="0" smtClean="0"/>
          </a:p>
        </p:txBody>
      </p:sp>
      <p:sp>
        <p:nvSpPr>
          <p:cNvPr id="15363" name="Content Placeholder 2"/>
          <p:cNvSpPr>
            <a:spLocks noGrp="1"/>
          </p:cNvSpPr>
          <p:nvPr>
            <p:ph idx="1"/>
          </p:nvPr>
        </p:nvSpPr>
        <p:spPr/>
        <p:txBody>
          <a:bodyPr/>
          <a:lstStyle/>
          <a:p>
            <a:pPr indent="0" eaLnBrk="1" hangingPunct="1">
              <a:buFont typeface="Arial" panose="020B0604020202020204" pitchFamily="34" charset="0"/>
              <a:buNone/>
            </a:pPr>
            <a:r>
              <a:rPr lang="en-GB" altLang="en-US" dirty="0" smtClean="0"/>
              <a:t>Learning reflects a concern with within-person changes, which modify the way in which we interpret and may act on our worlds.  </a:t>
            </a:r>
          </a:p>
          <a:p>
            <a:pPr indent="0" eaLnBrk="1" hangingPunct="1">
              <a:buFont typeface="Arial" panose="020B0604020202020204" pitchFamily="34" charset="0"/>
              <a:buNone/>
            </a:pPr>
            <a:r>
              <a:rPr lang="en-GB" altLang="en-US" dirty="0" smtClean="0"/>
              <a:t>Learning is therefore a change in state, which alters how we act on the world and in turn change it by our actions … [this] allows us to connect knowledge and emotion so that we see that both come into play in our responses. </a:t>
            </a:r>
          </a:p>
          <a:p>
            <a:pPr indent="0" eaLnBrk="1" hangingPunct="1">
              <a:buFont typeface="Arial" panose="020B0604020202020204" pitchFamily="34" charset="0"/>
              <a:buNone/>
            </a:pPr>
            <a:endParaRPr lang="en-GB" altLang="en-US" dirty="0" smtClean="0"/>
          </a:p>
          <a:p>
            <a:pPr indent="0" eaLnBrk="1" hangingPunct="1">
              <a:buFont typeface="Arial" panose="020B0604020202020204" pitchFamily="34" charset="0"/>
              <a:buNone/>
            </a:pPr>
            <a:r>
              <a:rPr lang="en-GB" altLang="en-US" dirty="0" smtClean="0"/>
              <a:t>Learning is about appreciating complexity and acknowledging the dilemmas and contradictions in educational practice</a:t>
            </a:r>
          </a:p>
        </p:txBody>
      </p:sp>
    </p:spTree>
    <p:extLst>
      <p:ext uri="{BB962C8B-B14F-4D97-AF65-F5344CB8AC3E}">
        <p14:creationId xmlns:p14="http://schemas.microsoft.com/office/powerpoint/2010/main" val="2508549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1075"/>
            <a:ext cx="10972800" cy="935038"/>
          </a:xfrm>
        </p:spPr>
        <p:txBody>
          <a:bodyPr rtlCol="0">
            <a:normAutofit fontScale="90000"/>
          </a:bodyPr>
          <a:lstStyle/>
          <a:p>
            <a:pPr eaLnBrk="1" fontAlgn="auto" hangingPunct="1">
              <a:spcAft>
                <a:spcPts val="0"/>
              </a:spcAft>
              <a:defRPr/>
            </a:pPr>
            <a:r>
              <a:rPr lang="en-GB" dirty="0" smtClean="0"/>
              <a:t>Alternative routes into the teaching profession in England:</a:t>
            </a:r>
            <a:br>
              <a:rPr lang="en-GB" dirty="0" smtClean="0"/>
            </a:br>
            <a:r>
              <a:rPr lang="en-GB" dirty="0"/>
              <a:t/>
            </a:r>
            <a:br>
              <a:rPr lang="en-GB" dirty="0"/>
            </a:br>
            <a:endParaRPr lang="en-GB" dirty="0"/>
          </a:p>
        </p:txBody>
      </p:sp>
      <p:sp>
        <p:nvSpPr>
          <p:cNvPr id="16387" name="Content Placeholder 2"/>
          <p:cNvSpPr>
            <a:spLocks noGrp="1"/>
          </p:cNvSpPr>
          <p:nvPr>
            <p:ph idx="1"/>
          </p:nvPr>
        </p:nvSpPr>
        <p:spPr>
          <a:xfrm>
            <a:off x="719138" y="2033588"/>
            <a:ext cx="10560050" cy="4586287"/>
          </a:xfrm>
        </p:spPr>
        <p:txBody>
          <a:bodyPr/>
          <a:lstStyle/>
          <a:p>
            <a:pPr eaLnBrk="1" hangingPunct="1"/>
            <a:r>
              <a:rPr lang="en-GB" altLang="en-US" smtClean="0"/>
              <a:t>School Direct (Department for Education 2011)</a:t>
            </a:r>
          </a:p>
          <a:p>
            <a:pPr eaLnBrk="1" hangingPunct="1"/>
            <a:r>
              <a:rPr lang="en-GB" altLang="en-US" smtClean="0"/>
              <a:t>School Centred Initial Teacher Training - SCITTs (TDA 2007)</a:t>
            </a:r>
          </a:p>
          <a:p>
            <a:pPr eaLnBrk="1" hangingPunct="1"/>
            <a:r>
              <a:rPr lang="en-GB" altLang="en-US" smtClean="0"/>
              <a:t>Teach First 2002 </a:t>
            </a:r>
          </a:p>
          <a:p>
            <a:pPr eaLnBrk="1" hangingPunct="1"/>
            <a:r>
              <a:rPr lang="en-GB" altLang="en-US" smtClean="0"/>
              <a:t>Teaching schools (Department for Education 2010)</a:t>
            </a:r>
          </a:p>
          <a:p>
            <a:pPr eaLnBrk="1" hangingPunct="1"/>
            <a:r>
              <a:rPr lang="en-GB" altLang="en-US" smtClean="0"/>
              <a:t>Teaching apprenticeships (2018)</a:t>
            </a:r>
          </a:p>
          <a:p>
            <a:pPr eaLnBrk="1" hangingPunct="1"/>
            <a:endParaRPr lang="en-GB" altLang="en-US" smtClean="0"/>
          </a:p>
          <a:p>
            <a:pPr eaLnBrk="1" hangingPunct="1">
              <a:buFont typeface="Arial" panose="020B0604020202020204" pitchFamily="34" charset="0"/>
              <a:buNone/>
            </a:pPr>
            <a:r>
              <a:rPr lang="en-GB" altLang="en-US" smtClean="0"/>
              <a:t>= A changing activity with new roles (including the School Based Teacher Educator - SBTE)</a:t>
            </a:r>
          </a:p>
          <a:p>
            <a:pPr eaLnBrk="1" hangingPunct="1"/>
            <a:endParaRPr lang="en-GB" altLang="en-US" smtClean="0"/>
          </a:p>
        </p:txBody>
      </p:sp>
    </p:spTree>
    <p:extLst>
      <p:ext uri="{BB962C8B-B14F-4D97-AF65-F5344CB8AC3E}">
        <p14:creationId xmlns:p14="http://schemas.microsoft.com/office/powerpoint/2010/main" val="886488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4185</Words>
  <Application>Microsoft Office PowerPoint</Application>
  <PresentationFormat>Widescreen</PresentationFormat>
  <Paragraphs>364</Paragraphs>
  <Slides>47</Slides>
  <Notes>46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4" baseType="lpstr">
      <vt:lpstr>Arial</vt:lpstr>
      <vt:lpstr>Calibri</vt:lpstr>
      <vt:lpstr>Calibri Light</vt:lpstr>
      <vt:lpstr>Times New Roman</vt:lpstr>
      <vt:lpstr>Office Theme</vt:lpstr>
      <vt:lpstr>Microsoft Office PowerPoint 97-2003 Slide</vt:lpstr>
      <vt:lpstr>Microsoft Office PowerPoint Slide</vt:lpstr>
      <vt:lpstr>Embracing contradiction as a way of promoting the importance of the teacher educator role   Alaster Scott Douglas  University of Roehampton alaster.douglas@roehampton.ac.uk</vt:lpstr>
      <vt:lpstr>Aims of the Presentation</vt:lpstr>
      <vt:lpstr>The value of contradiction</vt:lpstr>
      <vt:lpstr> </vt:lpstr>
      <vt:lpstr>The teachers’ standards</vt:lpstr>
      <vt:lpstr>Meeting the teaching standards</vt:lpstr>
      <vt:lpstr>PowerPoint Presentation</vt:lpstr>
      <vt:lpstr>Learning (Edwards 2005)</vt:lpstr>
      <vt:lpstr>Alternative routes into the teaching profession in England:  </vt:lpstr>
      <vt:lpstr>The Teacher Educator Role</vt:lpstr>
      <vt:lpstr>National Standards for school-based ITT mentors  (TSC July 2016) </vt:lpstr>
      <vt:lpstr>PowerPoint Presentation</vt:lpstr>
      <vt:lpstr>PowerPoint Presentation</vt:lpstr>
      <vt:lpstr>2 research studies</vt:lpstr>
      <vt:lpstr>Findings from the year-long ethnography</vt:lpstr>
      <vt:lpstr>PowerPoint Presentation</vt:lpstr>
      <vt:lpstr>PowerPoint Presentation</vt:lpstr>
      <vt:lpstr>PowerPoint Presentation</vt:lpstr>
      <vt:lpstr>PowerPoint Presentation</vt:lpstr>
      <vt:lpstr>The Curriculum Handbooks </vt:lpstr>
      <vt:lpstr>History </vt:lpstr>
      <vt:lpstr>Modern Foreign Languages </vt:lpstr>
      <vt:lpstr>PowerPoint Presentation</vt:lpstr>
      <vt:lpstr>PowerPoint Presentation</vt:lpstr>
      <vt:lpstr>Contradiction:  The university’s motive of enabling student teacher learning is in tension with perceptions of fulfilling course requirements. </vt:lpstr>
      <vt:lpstr>A focus on discussion</vt:lpstr>
      <vt:lpstr>There is no right way</vt:lpstr>
      <vt:lpstr>A focus on action</vt:lpstr>
      <vt:lpstr>PowerPoint Presentation</vt:lpstr>
      <vt:lpstr>PowerPoint Presentation</vt:lpstr>
      <vt:lpstr>PowerPoint Presentation</vt:lpstr>
      <vt:lpstr>PowerPoint Presentation</vt:lpstr>
      <vt:lpstr>Contradiction 1: student teacher critique versus staff support </vt:lpstr>
      <vt:lpstr>DWR workshop</vt:lpstr>
      <vt:lpstr>Contradiction 2: student teacher experimentation versus school norms   </vt:lpstr>
      <vt:lpstr>  ITE discussion focus</vt:lpstr>
      <vt:lpstr>Developmental Work Research</vt:lpstr>
      <vt:lpstr>Teacher educators developing tools </vt:lpstr>
      <vt:lpstr>Scholarship activity outside partnership </vt:lpstr>
      <vt:lpstr>Research within the partnership </vt:lpstr>
      <vt:lpstr>Tool appropriation</vt:lpstr>
      <vt:lpstr>Final quotations from the teachers:</vt:lpstr>
      <vt:lpstr>Contradiction - resolution is fragile, temporary and, very often, incomplete </vt:lpstr>
      <vt:lpstr>The object?</vt:lpstr>
      <vt:lpstr>References</vt:lpstr>
      <vt:lpstr>References (continued)</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contradiction as a way of promoting the importance of the teacher educator role   Alaster Scott Douglas  University of Roehampton alaster.douglas@roehampton.ac.uk</dc:title>
  <dc:creator>Alaster Douglas</dc:creator>
  <cp:lastModifiedBy>Alaster Douglas</cp:lastModifiedBy>
  <cp:revision>16</cp:revision>
  <dcterms:created xsi:type="dcterms:W3CDTF">2018-05-09T08:50:18Z</dcterms:created>
  <dcterms:modified xsi:type="dcterms:W3CDTF">2018-05-09T09:56:02Z</dcterms:modified>
</cp:coreProperties>
</file>