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7" r:id="rId2"/>
    <p:sldId id="282" r:id="rId3"/>
    <p:sldId id="283" r:id="rId4"/>
    <p:sldId id="284" r:id="rId5"/>
    <p:sldId id="285" r:id="rId6"/>
    <p:sldId id="295" r:id="rId7"/>
    <p:sldId id="296" r:id="rId8"/>
    <p:sldId id="297" r:id="rId9"/>
    <p:sldId id="298" r:id="rId10"/>
    <p:sldId id="299" r:id="rId11"/>
    <p:sldId id="300" r:id="rId12"/>
    <p:sldId id="301" r:id="rId13"/>
    <p:sldId id="302" r:id="rId14"/>
    <p:sldId id="303" r:id="rId15"/>
    <p:sldId id="294" r:id="rId16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678" autoAdjust="0"/>
  </p:normalViewPr>
  <p:slideViewPr>
    <p:cSldViewPr>
      <p:cViewPr varScale="1">
        <p:scale>
          <a:sx n="102" d="100"/>
          <a:sy n="102" d="100"/>
        </p:scale>
        <p:origin x="596" y="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E074A1-7021-4285-A6DC-4E2483D0F4B2}" type="datetimeFigureOut">
              <a:rPr lang="en-GB" smtClean="0"/>
              <a:t>08/03/2017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7C1D65-1F62-4E94-ABC4-9FD3C6CAF5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77119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9B865E-98E2-41C0-BEB3-83606058E8E9}" type="datetimeFigureOut">
              <a:rPr lang="en-GB" smtClean="0"/>
              <a:t>08/03/2017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D9519E-9A14-4E18-B458-ADF95116B1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26781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C909B31-B1D4-2C46-9A75-B4ECE5819730}" type="slidenum">
              <a:rPr lang="en-US" sz="1200" baseline="0"/>
              <a:pPr/>
              <a:t>1</a:t>
            </a:fld>
            <a:endParaRPr lang="en-US" sz="1200" baseline="0" dirty="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>
              <a:solidFill>
                <a:srgbClr val="731F43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61500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1B847-03A2-49C5-8B6F-6E96C6C307AA}" type="datetimeFigureOut">
              <a:rPr lang="en-GB" smtClean="0"/>
              <a:t>08/03/2017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A0BC6-B6E6-4462-AB30-F3AE7715B5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95615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1B847-03A2-49C5-8B6F-6E96C6C307AA}" type="datetimeFigureOut">
              <a:rPr lang="en-GB" smtClean="0"/>
              <a:t>08/03/2017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A0BC6-B6E6-4462-AB30-F3AE7715B5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73169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1B847-03A2-49C5-8B6F-6E96C6C307AA}" type="datetimeFigureOut">
              <a:rPr lang="en-GB" smtClean="0"/>
              <a:t>08/03/2017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A0BC6-B6E6-4462-AB30-F3AE7715B5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15794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1B847-03A2-49C5-8B6F-6E96C6C307AA}" type="datetimeFigureOut">
              <a:rPr lang="en-GB" smtClean="0"/>
              <a:t>08/03/2017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A0BC6-B6E6-4462-AB30-F3AE7715B5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49365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1B847-03A2-49C5-8B6F-6E96C6C307AA}" type="datetimeFigureOut">
              <a:rPr lang="en-GB" smtClean="0"/>
              <a:t>08/03/2017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A0BC6-B6E6-4462-AB30-F3AE7715B5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28700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1B847-03A2-49C5-8B6F-6E96C6C307AA}" type="datetimeFigureOut">
              <a:rPr lang="en-GB" smtClean="0"/>
              <a:t>08/03/2017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A0BC6-B6E6-4462-AB30-F3AE7715B5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54310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1B847-03A2-49C5-8B6F-6E96C6C307AA}" type="datetimeFigureOut">
              <a:rPr lang="en-GB" smtClean="0"/>
              <a:t>08/03/2017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A0BC6-B6E6-4462-AB30-F3AE7715B5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01008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1B847-03A2-49C5-8B6F-6E96C6C307AA}" type="datetimeFigureOut">
              <a:rPr lang="en-GB" smtClean="0"/>
              <a:t>08/03/2017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A0BC6-B6E6-4462-AB30-F3AE7715B5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32387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1B847-03A2-49C5-8B6F-6E96C6C307AA}" type="datetimeFigureOut">
              <a:rPr lang="en-GB" smtClean="0"/>
              <a:t>08/03/2017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A0BC6-B6E6-4462-AB30-F3AE7715B5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31143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1B847-03A2-49C5-8B6F-6E96C6C307AA}" type="datetimeFigureOut">
              <a:rPr lang="en-GB" smtClean="0"/>
              <a:t>08/03/2017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A0BC6-B6E6-4462-AB30-F3AE7715B5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09559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1B847-03A2-49C5-8B6F-6E96C6C307AA}" type="datetimeFigureOut">
              <a:rPr lang="en-GB" smtClean="0"/>
              <a:t>08/03/2017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A0BC6-B6E6-4462-AB30-F3AE7715B5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53261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A1B847-03A2-49C5-8B6F-6E96C6C307AA}" type="datetimeFigureOut">
              <a:rPr lang="en-GB" smtClean="0"/>
              <a:t>08/03/2017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7A0BC6-B6E6-4462-AB30-F3AE7715B5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5081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5.png"/><Relationship Id="rId4" Type="http://schemas.openxmlformats.org/officeDocument/2006/relationships/image" Target="../media/image24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9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2.png"/><Relationship Id="rId4" Type="http://schemas.openxmlformats.org/officeDocument/2006/relationships/image" Target="../media/image3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jpg"/><Relationship Id="rId5" Type="http://schemas.openxmlformats.org/officeDocument/2006/relationships/image" Target="../media/image13.jpeg"/><Relationship Id="rId4" Type="http://schemas.openxmlformats.org/officeDocument/2006/relationships/image" Target="../media/image1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6" descr="Cov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-27384"/>
            <a:ext cx="9144000" cy="655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57"/>
          <p:cNvSpPr txBox="1">
            <a:spLocks noChangeArrowheads="1"/>
          </p:cNvSpPr>
          <p:nvPr/>
        </p:nvSpPr>
        <p:spPr bwMode="auto">
          <a:xfrm>
            <a:off x="431032" y="890814"/>
            <a:ext cx="5830416" cy="878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l">
              <a:lnSpc>
                <a:spcPct val="70000"/>
              </a:lnSpc>
              <a:spcAft>
                <a:spcPct val="20000"/>
              </a:spcAft>
            </a:pPr>
            <a:r>
              <a:rPr lang="en-US" sz="3600" baseline="0" dirty="0" smtClean="0">
                <a:solidFill>
                  <a:srgbClr val="C10B24"/>
                </a:solidFill>
                <a:latin typeface="Arial Bold" charset="0"/>
              </a:rPr>
              <a:t>BREXIT: Issues for the Rural North of England</a:t>
            </a:r>
            <a:endParaRPr lang="en-US" baseline="0" dirty="0">
              <a:solidFill>
                <a:srgbClr val="052759"/>
              </a:solidFill>
              <a:latin typeface="Times New Roman" charset="0"/>
            </a:endParaRPr>
          </a:p>
        </p:txBody>
      </p:sp>
      <p:pic>
        <p:nvPicPr>
          <p:cNvPr id="5" name="Picture 4" descr="international logo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5800" y="347322"/>
            <a:ext cx="1728000" cy="69464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38872" y="2799545"/>
            <a:ext cx="38450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/>
              <a:t>Professor Mark </a:t>
            </a:r>
            <a:r>
              <a:rPr lang="en-GB" sz="2000" b="1" dirty="0" smtClean="0"/>
              <a:t>Shucksmith OBE</a:t>
            </a:r>
          </a:p>
          <a:p>
            <a:r>
              <a:rPr lang="en-GB" sz="1400" b="1" dirty="0" smtClean="0"/>
              <a:t>Newcastle </a:t>
            </a:r>
            <a:r>
              <a:rPr lang="en-GB" sz="1400" b="1" dirty="0" smtClean="0"/>
              <a:t>University Institute for Social Renewal</a:t>
            </a:r>
            <a:r>
              <a:rPr lang="en-GB" sz="2000" b="1" dirty="0" smtClean="0"/>
              <a:t> </a:t>
            </a:r>
            <a:endParaRPr lang="en-GB" sz="2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431032" y="5229200"/>
            <a:ext cx="24847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University of Cumbria, March 2017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1462237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131024" cy="922114"/>
          </a:xfrm>
        </p:spPr>
        <p:txBody>
          <a:bodyPr>
            <a:normAutofit fontScale="90000"/>
          </a:bodyPr>
          <a:lstStyle/>
          <a:p>
            <a:r>
              <a:rPr lang="en-GB" sz="4000" dirty="0" smtClean="0"/>
              <a:t>10 key questions for rural policy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1324744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358775" indent="-358775">
              <a:buNone/>
            </a:pPr>
            <a:r>
              <a:rPr lang="en-GB" sz="2400" dirty="0" smtClean="0"/>
              <a:t>6. How can </a:t>
            </a:r>
            <a:r>
              <a:rPr lang="en-GB" sz="2400" dirty="0" smtClean="0"/>
              <a:t>UK and devolved</a:t>
            </a:r>
            <a:r>
              <a:rPr lang="en-GB" sz="2400" dirty="0" smtClean="0"/>
              <a:t> governments </a:t>
            </a:r>
            <a:r>
              <a:rPr lang="en-GB" sz="2400" dirty="0" smtClean="0"/>
              <a:t>encourage an enterprising countryside?</a:t>
            </a:r>
            <a:endParaRPr lang="en-GB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8401" y="404664"/>
            <a:ext cx="1486047" cy="720080"/>
          </a:xfrm>
          <a:prstGeom prst="rect">
            <a:avLst/>
          </a:prstGeom>
        </p:spPr>
      </p:pic>
      <p:pic>
        <p:nvPicPr>
          <p:cNvPr id="6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08104" y="1633009"/>
            <a:ext cx="3026962" cy="4265904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873910"/>
            <a:ext cx="4248472" cy="1940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6400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131024" cy="922114"/>
          </a:xfrm>
        </p:spPr>
        <p:txBody>
          <a:bodyPr>
            <a:normAutofit fontScale="90000"/>
          </a:bodyPr>
          <a:lstStyle/>
          <a:p>
            <a:r>
              <a:rPr lang="en-GB" sz="4000" dirty="0" smtClean="0"/>
              <a:t>10 key questions for rural policy</a:t>
            </a:r>
            <a:endParaRPr lang="en-GB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0629" y="3212976"/>
            <a:ext cx="2724869" cy="2401518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39952" y="1628800"/>
            <a:ext cx="4038600" cy="1324744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358775" indent="-358775">
              <a:buNone/>
            </a:pPr>
            <a:r>
              <a:rPr lang="en-GB" sz="2400" dirty="0" smtClean="0"/>
              <a:t>7. Can the creative industries play a significant role in the future of the countryside?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8401" y="404664"/>
            <a:ext cx="1486047" cy="7200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060848"/>
            <a:ext cx="2808312" cy="397402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9851" y="4607938"/>
            <a:ext cx="3322712" cy="2196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69873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131024" cy="922114"/>
          </a:xfrm>
        </p:spPr>
        <p:txBody>
          <a:bodyPr>
            <a:normAutofit fontScale="90000"/>
          </a:bodyPr>
          <a:lstStyle/>
          <a:p>
            <a:r>
              <a:rPr lang="en-GB" sz="4000" dirty="0" smtClean="0"/>
              <a:t>10 key questions for rural policy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1396752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358775" indent="-358775">
              <a:buNone/>
            </a:pPr>
            <a:r>
              <a:rPr lang="en-GB" sz="2400" dirty="0" smtClean="0"/>
              <a:t>8. How can we ensure that rural communities are well connected?</a:t>
            </a:r>
            <a:endParaRPr lang="en-GB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8401" y="404664"/>
            <a:ext cx="1486047" cy="720080"/>
          </a:xfrm>
          <a:prstGeom prst="rect">
            <a:avLst/>
          </a:prstGeom>
        </p:spPr>
      </p:pic>
      <p:pic>
        <p:nvPicPr>
          <p:cNvPr id="6" name="Picture 6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92" r="18292"/>
          <a:stretch>
            <a:fillRect/>
          </a:stretch>
        </p:blipFill>
        <p:spPr bwMode="auto">
          <a:xfrm>
            <a:off x="611560" y="1600200"/>
            <a:ext cx="3240360" cy="4541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2703" y="3693872"/>
            <a:ext cx="3505356" cy="244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14296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131024" cy="922114"/>
          </a:xfrm>
        </p:spPr>
        <p:txBody>
          <a:bodyPr>
            <a:normAutofit fontScale="90000"/>
          </a:bodyPr>
          <a:lstStyle/>
          <a:p>
            <a:r>
              <a:rPr lang="en-GB" sz="4000" dirty="0" smtClean="0"/>
              <a:t>10 key questions for rural policy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49412" y="1636364"/>
            <a:ext cx="4038600" cy="1324744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358775" indent="-358775">
              <a:buNone/>
            </a:pPr>
            <a:r>
              <a:rPr lang="en-GB" sz="2400" dirty="0" smtClean="0"/>
              <a:t>9. How can we maintain the supply of public goods in the countryside?</a:t>
            </a:r>
            <a:endParaRPr lang="en-GB" sz="24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3568" y="5645003"/>
            <a:ext cx="7128792" cy="748680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GB" dirty="0" smtClean="0"/>
              <a:t>How can we support not only the f</a:t>
            </a:r>
            <a:r>
              <a:rPr lang="en-GB" dirty="0" smtClean="0"/>
              <a:t>armers who manage the public goods but also the rural communities within which they are embedded?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8401" y="404664"/>
            <a:ext cx="1486047" cy="720080"/>
          </a:xfrm>
          <a:prstGeom prst="rect">
            <a:avLst/>
          </a:prstGeom>
        </p:spPr>
      </p:pic>
      <p:pic>
        <p:nvPicPr>
          <p:cNvPr id="6" name="Picture 19" descr="The Last Shepherds vide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614442"/>
            <a:ext cx="2255332" cy="348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3309455"/>
            <a:ext cx="2808288" cy="1951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80132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131024" cy="922114"/>
          </a:xfrm>
        </p:spPr>
        <p:txBody>
          <a:bodyPr>
            <a:normAutofit fontScale="90000"/>
          </a:bodyPr>
          <a:lstStyle/>
          <a:p>
            <a:r>
              <a:rPr lang="en-GB" sz="4000" dirty="0" smtClean="0"/>
              <a:t>10 key questions for rural policy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892696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358775" indent="-358775">
              <a:buNone/>
            </a:pPr>
            <a:r>
              <a:rPr lang="en-GB" sz="2400" dirty="0" smtClean="0"/>
              <a:t>10. How can policy be rural-proofed in the future?</a:t>
            </a:r>
            <a:endParaRPr lang="en-GB" sz="24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896346"/>
            <a:ext cx="5122912" cy="3591739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8401" y="404664"/>
            <a:ext cx="1486047" cy="720080"/>
          </a:xfrm>
          <a:prstGeom prst="rect">
            <a:avLst/>
          </a:prstGeom>
        </p:spPr>
      </p:pic>
      <p:pic>
        <p:nvPicPr>
          <p:cNvPr id="7" name="Content Placeholder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64333" y="1600201"/>
            <a:ext cx="3890293" cy="2188839"/>
          </a:xfrm>
          <a:prstGeom prst="rect">
            <a:avLst/>
          </a:prstGeom>
        </p:spPr>
      </p:pic>
      <p:pic>
        <p:nvPicPr>
          <p:cNvPr id="8" name="Picture 12" descr="Post Offic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2114" y="3933056"/>
            <a:ext cx="3672573" cy="2861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02302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2890664" cy="922114"/>
          </a:xfrm>
        </p:spPr>
        <p:txBody>
          <a:bodyPr/>
          <a:lstStyle/>
          <a:p>
            <a:r>
              <a:rPr lang="en-GB" dirty="0" smtClean="0"/>
              <a:t>Conclusion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528" y="1600200"/>
            <a:ext cx="4335294" cy="4525963"/>
          </a:xfrm>
        </p:spPr>
        <p:txBody>
          <a:bodyPr/>
          <a:lstStyle/>
          <a:p>
            <a:r>
              <a:rPr lang="en-GB" sz="2400" dirty="0" smtClean="0"/>
              <a:t>Brexit poses huge challenges for the rural North, but it may also offer an opportunity to tackle deep-seated problems.</a:t>
            </a:r>
          </a:p>
          <a:p>
            <a:r>
              <a:rPr lang="en-GB" sz="2400" dirty="0" smtClean="0"/>
              <a:t>So far public debates tend to focus only on farming and environment to the neglect of wider rural economy &amp; society</a:t>
            </a:r>
          </a:p>
          <a:p>
            <a:r>
              <a:rPr lang="en-GB" sz="2400" dirty="0" smtClean="0"/>
              <a:t>What rural policy do we need and how to achieve it?</a:t>
            </a:r>
          </a:p>
          <a:p>
            <a:r>
              <a:rPr lang="en-GB" sz="2400" dirty="0" smtClean="0"/>
              <a:t>What voice for the North?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8401" y="404664"/>
            <a:ext cx="1486047" cy="720080"/>
          </a:xfrm>
          <a:prstGeom prst="rect">
            <a:avLst/>
          </a:prstGeom>
        </p:spPr>
      </p:pic>
      <p:pic>
        <p:nvPicPr>
          <p:cNvPr id="6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58822" y="1600200"/>
            <a:ext cx="4017355" cy="4525963"/>
          </a:xfrm>
        </p:spPr>
      </p:pic>
    </p:spTree>
    <p:extLst>
      <p:ext uri="{BB962C8B-B14F-4D97-AF65-F5344CB8AC3E}">
        <p14:creationId xmlns:p14="http://schemas.microsoft.com/office/powerpoint/2010/main" val="25283314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842992" cy="922114"/>
          </a:xfrm>
        </p:spPr>
        <p:txBody>
          <a:bodyPr/>
          <a:lstStyle/>
          <a:p>
            <a:r>
              <a:rPr lang="en-GB" dirty="0" smtClean="0"/>
              <a:t>Brexit: regional impacts</a:t>
            </a:r>
            <a:endParaRPr lang="en-GB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244" y="2870427"/>
            <a:ext cx="3466728" cy="3500826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00201"/>
            <a:ext cx="8229600" cy="892696"/>
          </a:xfrm>
        </p:spPr>
        <p:txBody>
          <a:bodyPr/>
          <a:lstStyle/>
          <a:p>
            <a:pPr marL="0" indent="0">
              <a:buNone/>
            </a:pPr>
            <a:r>
              <a:rPr lang="en-GB" sz="2000" dirty="0" smtClean="0"/>
              <a:t>Regional economic analysis shows that the impact of Brexit will be much harsher in the </a:t>
            </a:r>
            <a:r>
              <a:rPr lang="en-GB" sz="2000" dirty="0" smtClean="0"/>
              <a:t>North of England than elsewhere </a:t>
            </a:r>
            <a:r>
              <a:rPr lang="en-GB" sz="2000" dirty="0" smtClean="0"/>
              <a:t>(McCann et al 2017).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8401" y="404664"/>
            <a:ext cx="1486047" cy="720080"/>
          </a:xfrm>
          <a:prstGeom prst="rect">
            <a:avLst/>
          </a:prstGeom>
        </p:spPr>
      </p:pic>
      <p:pic>
        <p:nvPicPr>
          <p:cNvPr id="8" name="Content Placeholder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60032" y="2780928"/>
            <a:ext cx="2482850" cy="3679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228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842992" cy="922114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Impacts on rural economy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5626968" cy="478112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sz="2400" dirty="0" smtClean="0"/>
              <a:t>House of Commons Library’s analysis:</a:t>
            </a:r>
          </a:p>
          <a:p>
            <a:r>
              <a:rPr lang="en-GB" sz="2400" dirty="0" smtClean="0"/>
              <a:t>CAP payments to UK farmers 2014-20 are €251bn direct payments + €2.6bn </a:t>
            </a:r>
            <a:r>
              <a:rPr lang="en-GB" sz="2400" dirty="0" err="1" smtClean="0"/>
              <a:t>agri</a:t>
            </a:r>
            <a:r>
              <a:rPr lang="en-GB" sz="2400" dirty="0" smtClean="0"/>
              <a:t>-environment and rural development</a:t>
            </a:r>
          </a:p>
          <a:p>
            <a:r>
              <a:rPr lang="en-GB" sz="2400" dirty="0" smtClean="0"/>
              <a:t>Size and nature of Brexit effect depends on the trading relationships agreed and on replacement UK or devolved policies.</a:t>
            </a:r>
          </a:p>
          <a:p>
            <a:r>
              <a:rPr lang="en-GB" sz="2400" dirty="0" smtClean="0"/>
              <a:t>If </a:t>
            </a:r>
            <a:r>
              <a:rPr lang="en-GB" sz="2400" dirty="0" smtClean="0"/>
              <a:t>no </a:t>
            </a:r>
            <a:r>
              <a:rPr lang="en-GB" sz="2400" dirty="0" smtClean="0"/>
              <a:t>trade deal, WTO rules would mean:</a:t>
            </a:r>
          </a:p>
          <a:p>
            <a:pPr lvl="1"/>
            <a:r>
              <a:rPr lang="en-GB" sz="1800" dirty="0" smtClean="0"/>
              <a:t>Hill sheep farms facing &gt;30% tariff on exports</a:t>
            </a:r>
          </a:p>
          <a:p>
            <a:pPr lvl="1"/>
            <a:r>
              <a:rPr lang="en-GB" sz="1800" dirty="0" smtClean="0"/>
              <a:t>Beef farms facing &gt;50% tariff on exports</a:t>
            </a:r>
          </a:p>
          <a:p>
            <a:pPr lvl="1"/>
            <a:r>
              <a:rPr lang="en-GB" sz="1800" dirty="0" smtClean="0"/>
              <a:t>Dairy farms facing &gt;36% tariff on exports</a:t>
            </a:r>
          </a:p>
          <a:p>
            <a:pPr marL="457200" lvl="1" indent="0">
              <a:buNone/>
            </a:pPr>
            <a:r>
              <a:rPr lang="en-GB" sz="1800" dirty="0" smtClean="0"/>
              <a:t>WTO rules would still limit payment under </a:t>
            </a:r>
            <a:r>
              <a:rPr lang="en-GB" sz="1800" dirty="0" err="1" smtClean="0"/>
              <a:t>agri-env</a:t>
            </a:r>
            <a:r>
              <a:rPr lang="en-GB" sz="1800" dirty="0" smtClean="0"/>
              <a:t> schemes to income </a:t>
            </a:r>
            <a:r>
              <a:rPr lang="en-GB" sz="1800" dirty="0" smtClean="0"/>
              <a:t>foregone and must be trade non-distorting. </a:t>
            </a:r>
            <a:r>
              <a:rPr lang="en-GB" sz="1800" dirty="0"/>
              <a:t>95% of </a:t>
            </a:r>
            <a:r>
              <a:rPr lang="en-GB" sz="1800" dirty="0" smtClean="0"/>
              <a:t>UK’s sheep </a:t>
            </a:r>
            <a:r>
              <a:rPr lang="en-GB" sz="1800" dirty="0"/>
              <a:t>exports go to EU. </a:t>
            </a:r>
            <a:endParaRPr lang="en-GB" sz="1800" dirty="0" smtClean="0"/>
          </a:p>
          <a:p>
            <a:r>
              <a:rPr lang="en-GB" sz="2200" dirty="0" smtClean="0"/>
              <a:t>Most hill farms are expected to go out of business under this scenario, with uncertain effects on broader rural economy (</a:t>
            </a:r>
            <a:r>
              <a:rPr lang="en-GB" sz="2200" dirty="0" err="1" smtClean="0"/>
              <a:t>eg</a:t>
            </a:r>
            <a:r>
              <a:rPr lang="en-GB" sz="2200" dirty="0" smtClean="0"/>
              <a:t> tourism).</a:t>
            </a:r>
            <a:endParaRPr lang="en-GB" sz="22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1601752"/>
            <a:ext cx="2348344" cy="2680725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8401" y="404664"/>
            <a:ext cx="1486047" cy="72008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300192" y="5013176"/>
            <a:ext cx="25922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1973263" algn="l"/>
              </a:tabLst>
            </a:pPr>
            <a:r>
              <a:rPr lang="en-GB" sz="1600" dirty="0" smtClean="0"/>
              <a:t>Meanwhile, the Government is confident of negotiating a good trade deal for UK farmers and has given some short term assurances.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035332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690864" cy="922114"/>
          </a:xfrm>
        </p:spPr>
        <p:txBody>
          <a:bodyPr/>
          <a:lstStyle/>
          <a:p>
            <a:r>
              <a:rPr lang="en-GB" dirty="0" smtClean="0"/>
              <a:t>Devolution impacts</a:t>
            </a:r>
            <a:endParaRPr lang="en-GB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484784"/>
            <a:ext cx="2972133" cy="2163713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07904" y="1600200"/>
            <a:ext cx="4978896" cy="4565103"/>
          </a:xfrm>
        </p:spPr>
        <p:txBody>
          <a:bodyPr>
            <a:normAutofit/>
          </a:bodyPr>
          <a:lstStyle/>
          <a:p>
            <a:r>
              <a:rPr lang="en-GB" sz="2400" dirty="0" smtClean="0"/>
              <a:t>Will the ‘far north’ be marginalised between an M62 powerhouse and an independent Scotland?</a:t>
            </a:r>
          </a:p>
          <a:p>
            <a:r>
              <a:rPr lang="en-GB" sz="2400" dirty="0" smtClean="0"/>
              <a:t>Current initiatives include:</a:t>
            </a:r>
          </a:p>
          <a:p>
            <a:pPr lvl="1"/>
            <a:r>
              <a:rPr lang="en-GB" sz="2000" dirty="0" smtClean="0"/>
              <a:t>North of Tyne Combined Authority</a:t>
            </a:r>
          </a:p>
          <a:p>
            <a:pPr lvl="1"/>
            <a:r>
              <a:rPr lang="en-GB" sz="2000" dirty="0" smtClean="0"/>
              <a:t>Borderlands Initiative</a:t>
            </a:r>
          </a:p>
          <a:p>
            <a:pPr lvl="1"/>
            <a:r>
              <a:rPr lang="en-GB" sz="2000" dirty="0" smtClean="0"/>
              <a:t>Border Uplands Pilot Project</a:t>
            </a:r>
          </a:p>
          <a:p>
            <a:r>
              <a:rPr lang="en-GB" sz="2400" dirty="0" smtClean="0"/>
              <a:t>But local councils have suffered huge cuts and more are planned</a:t>
            </a:r>
            <a:r>
              <a:rPr lang="en-GB" sz="2400" dirty="0" smtClean="0"/>
              <a:t>.</a:t>
            </a:r>
          </a:p>
          <a:p>
            <a:r>
              <a:rPr lang="en-GB" sz="2400" dirty="0" smtClean="0"/>
              <a:t>Possibility that some devolved powers may be taken back to UK? 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8401" y="404664"/>
            <a:ext cx="1486047" cy="72008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185" y="4005064"/>
            <a:ext cx="2857500" cy="240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2642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131024" cy="922114"/>
          </a:xfrm>
        </p:spPr>
        <p:txBody>
          <a:bodyPr>
            <a:normAutofit fontScale="90000"/>
          </a:bodyPr>
          <a:lstStyle/>
          <a:p>
            <a:r>
              <a:rPr lang="en-GB" sz="4000" dirty="0" smtClean="0"/>
              <a:t>10 key questions for rural policy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71600" y="1772816"/>
            <a:ext cx="4042792" cy="1756792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358775" indent="-358775">
              <a:buNone/>
            </a:pPr>
            <a:r>
              <a:rPr lang="en-GB" sz="2400" dirty="0" smtClean="0"/>
              <a:t>1. How can national and local government support rural communities to reach their full economic potential?</a:t>
            </a:r>
            <a:endParaRPr lang="en-GB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8401" y="404664"/>
            <a:ext cx="1486047" cy="720080"/>
          </a:xfrm>
          <a:prstGeom prst="rect">
            <a:avLst/>
          </a:prstGeom>
        </p:spPr>
      </p:pic>
      <p:pic>
        <p:nvPicPr>
          <p:cNvPr id="6" name="Content Placeholder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3174" y="3933056"/>
            <a:ext cx="3868737" cy="2376488"/>
          </a:xfrm>
          <a:prstGeom prst="rect">
            <a:avLst/>
          </a:prstGeom>
        </p:spPr>
      </p:pic>
      <p:pic>
        <p:nvPicPr>
          <p:cNvPr id="7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2289591"/>
            <a:ext cx="2880319" cy="4034152"/>
          </a:xfrm>
        </p:spPr>
      </p:pic>
    </p:spTree>
    <p:extLst>
      <p:ext uri="{BB962C8B-B14F-4D97-AF65-F5344CB8AC3E}">
        <p14:creationId xmlns:p14="http://schemas.microsoft.com/office/powerpoint/2010/main" val="18575295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131024" cy="922114"/>
          </a:xfrm>
        </p:spPr>
        <p:txBody>
          <a:bodyPr>
            <a:normAutofit fontScale="90000"/>
          </a:bodyPr>
          <a:lstStyle/>
          <a:p>
            <a:r>
              <a:rPr lang="en-GB" sz="4000" dirty="0" smtClean="0"/>
              <a:t>10 key questions for rural policy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83968" y="1600201"/>
            <a:ext cx="4402832" cy="964703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358775" indent="-358775">
              <a:buNone/>
            </a:pPr>
            <a:r>
              <a:rPr lang="en-GB" sz="2400" dirty="0" smtClean="0"/>
              <a:t>2. Who should take the lead on policy for rural areas?</a:t>
            </a:r>
            <a:endParaRPr lang="en-GB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8401" y="404664"/>
            <a:ext cx="1486047" cy="720080"/>
          </a:xfrm>
          <a:prstGeom prst="rect">
            <a:avLst/>
          </a:prstGeom>
        </p:spPr>
      </p:pic>
      <p:pic>
        <p:nvPicPr>
          <p:cNvPr id="6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43" b="10143"/>
          <a:stretch>
            <a:fillRect/>
          </a:stretch>
        </p:blipFill>
        <p:spPr>
          <a:xfrm>
            <a:off x="436265" y="1916832"/>
            <a:ext cx="3322712" cy="4525963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3015209"/>
            <a:ext cx="3674774" cy="195681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0858" y="4593154"/>
            <a:ext cx="2555776" cy="153346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4220262"/>
            <a:ext cx="1944216" cy="150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7063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131024" cy="922114"/>
          </a:xfrm>
        </p:spPr>
        <p:txBody>
          <a:bodyPr>
            <a:normAutofit fontScale="90000"/>
          </a:bodyPr>
          <a:lstStyle/>
          <a:p>
            <a:r>
              <a:rPr lang="en-GB" sz="4000" dirty="0" smtClean="0"/>
              <a:t>10 key questions for rural policy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4429" y="1661457"/>
            <a:ext cx="6131024" cy="1335495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358775" indent="-358775">
              <a:buNone/>
            </a:pPr>
            <a:r>
              <a:rPr lang="en-GB" sz="2400" dirty="0" smtClean="0"/>
              <a:t>3. How can public, private and voluntary sector </a:t>
            </a:r>
            <a:r>
              <a:rPr lang="en-GB" sz="2400" dirty="0" smtClean="0"/>
              <a:t>work </a:t>
            </a:r>
            <a:r>
              <a:rPr lang="en-GB" sz="2400" dirty="0" smtClean="0"/>
              <a:t>together in support of sustainable social and economic growth in rural areas?</a:t>
            </a:r>
            <a:endParaRPr lang="en-GB" sz="24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329" y="3717032"/>
            <a:ext cx="7931224" cy="2653354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8401" y="404664"/>
            <a:ext cx="1486047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8586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131024" cy="922114"/>
          </a:xfrm>
        </p:spPr>
        <p:txBody>
          <a:bodyPr>
            <a:normAutofit fontScale="90000"/>
          </a:bodyPr>
          <a:lstStyle/>
          <a:p>
            <a:r>
              <a:rPr lang="en-GB" sz="4000" dirty="0" smtClean="0"/>
              <a:t>10 key questions for rural policy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1324744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358775" indent="-358775">
              <a:buNone/>
            </a:pPr>
            <a:r>
              <a:rPr lang="en-GB" sz="2400" dirty="0" smtClean="0"/>
              <a:t>4. How can we ensure we have an adequate, appropriately skilled rural labour force?</a:t>
            </a:r>
            <a:endParaRPr lang="en-GB" sz="24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1600201"/>
            <a:ext cx="2452514" cy="2954836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8401" y="404664"/>
            <a:ext cx="1486047" cy="72008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6320" y="3328394"/>
            <a:ext cx="2066544" cy="273710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555037"/>
            <a:ext cx="2833720" cy="1891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5932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131024" cy="922114"/>
          </a:xfrm>
        </p:spPr>
        <p:txBody>
          <a:bodyPr>
            <a:normAutofit fontScale="90000"/>
          </a:bodyPr>
          <a:lstStyle/>
          <a:p>
            <a:r>
              <a:rPr lang="en-GB" sz="4000" dirty="0" smtClean="0"/>
              <a:t>10 key questions for rural policy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5616" y="1878799"/>
            <a:ext cx="4038600" cy="1324744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358775" indent="-358775">
              <a:buNone/>
            </a:pPr>
            <a:r>
              <a:rPr lang="en-GB" sz="2400" dirty="0" smtClean="0"/>
              <a:t>5. How can the housing needs of rural communities be addressed?</a:t>
            </a:r>
            <a:endParaRPr lang="en-GB" sz="24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7844" y="1700808"/>
            <a:ext cx="2241114" cy="3169136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8401" y="404664"/>
            <a:ext cx="1486047" cy="72008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3861048"/>
            <a:ext cx="3810744" cy="2692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26533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2273</TotalTime>
  <Words>575</Words>
  <Application>Microsoft Office PowerPoint</Application>
  <PresentationFormat>On-screen Show (4:3)</PresentationFormat>
  <Paragraphs>52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ＭＳ Ｐゴシック</vt:lpstr>
      <vt:lpstr>Arial</vt:lpstr>
      <vt:lpstr>Arial Bold</vt:lpstr>
      <vt:lpstr>Calibri</vt:lpstr>
      <vt:lpstr>Times New Roman</vt:lpstr>
      <vt:lpstr>Office Theme</vt:lpstr>
      <vt:lpstr>PowerPoint Presentation</vt:lpstr>
      <vt:lpstr>Brexit: regional impacts</vt:lpstr>
      <vt:lpstr>Impacts on rural economy</vt:lpstr>
      <vt:lpstr>Devolution impacts</vt:lpstr>
      <vt:lpstr>10 key questions for rural policy</vt:lpstr>
      <vt:lpstr>10 key questions for rural policy</vt:lpstr>
      <vt:lpstr>10 key questions for rural policy</vt:lpstr>
      <vt:lpstr>10 key questions for rural policy</vt:lpstr>
      <vt:lpstr>10 key questions for rural policy</vt:lpstr>
      <vt:lpstr>10 key questions for rural policy</vt:lpstr>
      <vt:lpstr>10 key questions for rural policy</vt:lpstr>
      <vt:lpstr>10 key questions for rural policy</vt:lpstr>
      <vt:lpstr>10 key questions for rural policy</vt:lpstr>
      <vt:lpstr>10 key questions for rural policy</vt:lpstr>
      <vt:lpstr>Conclusion</vt:lpstr>
    </vt:vector>
  </TitlesOfParts>
  <Company>Newcastle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Kate O'Neill</dc:creator>
  <cp:lastModifiedBy>Mark Shucksmith</cp:lastModifiedBy>
  <cp:revision>103</cp:revision>
  <cp:lastPrinted>2017-03-08T15:25:10Z</cp:lastPrinted>
  <dcterms:created xsi:type="dcterms:W3CDTF">2014-06-09T12:21:48Z</dcterms:created>
  <dcterms:modified xsi:type="dcterms:W3CDTF">2017-03-09T16:51:24Z</dcterms:modified>
</cp:coreProperties>
</file>