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0"/>
  </p:handoutMasterIdLst>
  <p:sldIdLst>
    <p:sldId id="256" r:id="rId3"/>
    <p:sldId id="263" r:id="rId4"/>
    <p:sldId id="262" r:id="rId5"/>
    <p:sldId id="260" r:id="rId6"/>
    <p:sldId id="265" r:id="rId7"/>
    <p:sldId id="264" r:id="rId8"/>
    <p:sldId id="266" r:id="rId9"/>
  </p:sldIdLst>
  <p:sldSz cx="9144000" cy="6858000" type="screen4x3"/>
  <p:notesSz cx="99314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140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6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91A1A-0FCC-4F5B-822B-4BD3BD02D551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6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009B8-1E9F-4DDD-89A3-207EFCAA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956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924944"/>
            <a:ext cx="7916416" cy="86409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243536"/>
            <a:ext cx="7920880" cy="1705744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8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03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4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373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097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544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719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193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526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14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71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86409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97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542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87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51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91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54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91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19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98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0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41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2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36912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38C6E-AE11-4325-AD36-1CA9D590DE88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B205-6981-4083-9078-DCCA7771F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92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3B750-4B6A-410B-A041-A78BBE1BD56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A6790-59AC-4F41-A690-4B29C26C2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61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n-GB" sz="5400" dirty="0" smtClean="0"/>
              <a:t>GRAHAM HAYWOOD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CUMBRIA LEP DIRECTOR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78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864096"/>
          </a:xfrm>
        </p:spPr>
        <p:txBody>
          <a:bodyPr>
            <a:noAutofit/>
          </a:bodyPr>
          <a:lstStyle/>
          <a:p>
            <a:r>
              <a:rPr lang="en-GB" sz="3800" dirty="0" smtClean="0"/>
              <a:t>STRATEGIC ECONOMIC PLAN PRIORITIES</a:t>
            </a:r>
            <a:endParaRPr lang="en-GB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Nuclear and Energy Excellence</a:t>
            </a:r>
          </a:p>
          <a:p>
            <a:pPr lvl="0"/>
            <a:r>
              <a:rPr lang="en-GB" dirty="0" smtClean="0"/>
              <a:t>Advanced Manufacturing</a:t>
            </a:r>
            <a:endParaRPr lang="en-GB" dirty="0"/>
          </a:p>
          <a:p>
            <a:pPr lvl="0"/>
            <a:r>
              <a:rPr lang="en-GB" dirty="0" smtClean="0"/>
              <a:t>Rural and Visitor Economy</a:t>
            </a:r>
            <a:endParaRPr lang="en-GB" dirty="0"/>
          </a:p>
          <a:p>
            <a:pPr lvl="0"/>
            <a:r>
              <a:rPr lang="en-GB" dirty="0" smtClean="0"/>
              <a:t>M6 Strategic Connectivity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34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“NEW WORLD”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Autofit/>
          </a:bodyPr>
          <a:lstStyle/>
          <a:p>
            <a:pPr lvl="0"/>
            <a:r>
              <a:rPr lang="en-GB" dirty="0" smtClean="0"/>
              <a:t>BREXIT</a:t>
            </a:r>
          </a:p>
          <a:p>
            <a:pPr lvl="0"/>
            <a:r>
              <a:rPr lang="en-GB" dirty="0" smtClean="0"/>
              <a:t>INDUSTRIAL STRATEGY</a:t>
            </a:r>
          </a:p>
          <a:p>
            <a:pPr lvl="0"/>
            <a:r>
              <a:rPr lang="en-GB" dirty="0" smtClean="0"/>
              <a:t>LOSS OF EU FUNDINGTO CUMBRIA</a:t>
            </a:r>
          </a:p>
          <a:p>
            <a:r>
              <a:rPr lang="en-GB" dirty="0" smtClean="0"/>
              <a:t>FUTURE CURRENCY LEVELS</a:t>
            </a:r>
          </a:p>
          <a:p>
            <a:pPr marL="0" lvl="0" indent="0">
              <a:buNone/>
            </a:pPr>
            <a:r>
              <a:rPr lang="en-GB" sz="36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2534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293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						         </a:t>
            </a:r>
          </a:p>
          <a:p>
            <a:pPr lvl="0"/>
            <a:r>
              <a:rPr lang="en-GB" sz="2500" dirty="0" smtClean="0"/>
              <a:t>NUCLEAR &amp; ENERGY</a:t>
            </a:r>
          </a:p>
          <a:p>
            <a:pPr marL="0" lvl="0" indent="0">
              <a:buNone/>
            </a:pPr>
            <a:r>
              <a:rPr lang="en-GB" sz="2500" dirty="0" smtClean="0"/>
              <a:t>       -- Global Capability/ Key Energy Assets</a:t>
            </a:r>
          </a:p>
          <a:p>
            <a:pPr marL="0" lvl="0" indent="0">
              <a:buNone/>
            </a:pPr>
            <a:r>
              <a:rPr lang="en-GB" sz="2500" dirty="0"/>
              <a:t> </a:t>
            </a:r>
            <a:r>
              <a:rPr lang="en-GB" sz="2500" dirty="0" smtClean="0"/>
              <a:t>      -- Foreign Investment/ Supply Chain</a:t>
            </a:r>
          </a:p>
          <a:p>
            <a:pPr lvl="0"/>
            <a:r>
              <a:rPr lang="en-GB" sz="2500" dirty="0" smtClean="0"/>
              <a:t>ADVANCE MANUFACTURING</a:t>
            </a:r>
          </a:p>
          <a:p>
            <a:pPr marL="0" lvl="0" indent="0">
              <a:buNone/>
            </a:pPr>
            <a:r>
              <a:rPr lang="en-GB" sz="2500" dirty="0" smtClean="0"/>
              <a:t>       -- Currency Exchange/ Export Benefits</a:t>
            </a:r>
          </a:p>
          <a:p>
            <a:pPr marL="0" lvl="0" indent="0">
              <a:buNone/>
            </a:pPr>
            <a:r>
              <a:rPr lang="en-GB" sz="2500" dirty="0" smtClean="0"/>
              <a:t>       -- UK Self - Dependency</a:t>
            </a:r>
          </a:p>
          <a:p>
            <a:pPr marL="0" lvl="0" indent="0">
              <a:buNone/>
            </a:pPr>
            <a:endParaRPr lang="en-GB" sz="2400" dirty="0"/>
          </a:p>
          <a:p>
            <a:pPr marL="457200" lvl="1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8076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GB" sz="4400" dirty="0"/>
              <a:t>RURAL</a:t>
            </a:r>
          </a:p>
          <a:p>
            <a:pPr lvl="1"/>
            <a:r>
              <a:rPr lang="en-GB" sz="4400" dirty="0"/>
              <a:t>Move to less imports more home grown high quality products. Look to more added value within Cumbria</a:t>
            </a:r>
            <a:r>
              <a:rPr lang="en-GB" sz="4400" dirty="0" smtClean="0"/>
              <a:t>.</a:t>
            </a:r>
          </a:p>
          <a:p>
            <a:pPr marL="457200" lvl="1" indent="0">
              <a:buNone/>
            </a:pPr>
            <a:endParaRPr lang="en-GB" sz="4400" dirty="0"/>
          </a:p>
          <a:p>
            <a:r>
              <a:rPr lang="en-GB" sz="4400" dirty="0" smtClean="0"/>
              <a:t>VISITOR</a:t>
            </a:r>
          </a:p>
          <a:p>
            <a:pPr marL="0" indent="0">
              <a:buNone/>
            </a:pPr>
            <a:r>
              <a:rPr lang="en-GB" sz="4400" dirty="0" smtClean="0"/>
              <a:t>       -  Currency Exchange/ Attract International </a:t>
            </a:r>
          </a:p>
          <a:p>
            <a:pPr marL="0" indent="0">
              <a:buNone/>
            </a:pPr>
            <a:r>
              <a:rPr lang="en-GB" sz="4400" dirty="0" smtClean="0"/>
              <a:t>           Visitors / Global Products / World Heritage </a:t>
            </a:r>
          </a:p>
          <a:p>
            <a:pPr marL="0" indent="0">
              <a:buNone/>
            </a:pPr>
            <a:r>
              <a:rPr lang="en-GB" sz="4400" dirty="0" smtClean="0"/>
              <a:t>           Sites.         </a:t>
            </a:r>
          </a:p>
          <a:p>
            <a:pPr>
              <a:buFont typeface="Calibri" panose="020F0502020204030204" pitchFamily="34" charset="0"/>
              <a:buChar char="₋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11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THREATS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Autofit/>
          </a:bodyPr>
          <a:lstStyle/>
          <a:p>
            <a:pPr lvl="0"/>
            <a:r>
              <a:rPr lang="en-GB" sz="2400" dirty="0" smtClean="0"/>
              <a:t>LABOUR SUPPLY / SKILLS</a:t>
            </a:r>
          </a:p>
          <a:p>
            <a:pPr lvl="0"/>
            <a:r>
              <a:rPr lang="en-GB" sz="2400" dirty="0" smtClean="0"/>
              <a:t>CURRENCY EXCHANGE INCREASES IMPORT COST</a:t>
            </a:r>
          </a:p>
          <a:p>
            <a:pPr lvl="0"/>
            <a:r>
              <a:rPr lang="en-GB" sz="2400" dirty="0" smtClean="0"/>
              <a:t>LOSS OF EU FUNDS – NOT REPLACED BY UK FUNDS OR DISTRIBUTED DIFFERENTLY TO CUMBRIAS DISADVANTAGE</a:t>
            </a:r>
          </a:p>
          <a:p>
            <a:pPr lvl="0"/>
            <a:r>
              <a:rPr lang="en-GB" sz="2400" dirty="0" smtClean="0"/>
              <a:t>LESS ATTRACTIVE TO NON-UK INVESTORS WANTING TO HAVE “FOOTHOLD” IN EU</a:t>
            </a:r>
          </a:p>
          <a:p>
            <a:pPr marL="0" lvl="0" indent="0">
              <a:buNone/>
            </a:pPr>
            <a:r>
              <a:rPr lang="en-GB" sz="2400" dirty="0" smtClean="0"/>
              <a:t>	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37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300" dirty="0" smtClean="0"/>
              <a:t>Refresh Cumbria SEP – to reflect new and emerging Government policies and post BREXIT economic funds</a:t>
            </a:r>
          </a:p>
          <a:p>
            <a:r>
              <a:rPr lang="en-GB" sz="2300" dirty="0" smtClean="0"/>
              <a:t>Work with Sectors to maximise OPPS and minimise the threats/risks</a:t>
            </a:r>
          </a:p>
          <a:p>
            <a:r>
              <a:rPr lang="en-GB" sz="2300" dirty="0" smtClean="0"/>
              <a:t>Continue to press on with improvements to Economic Infrastructure – Roads, Rail, Ports/Airports, Digital; Skills; Science and Innovation; Housing that directly support our strong Sectors</a:t>
            </a:r>
          </a:p>
          <a:p>
            <a:r>
              <a:rPr lang="en-GB" sz="2300" dirty="0" smtClean="0"/>
              <a:t>Collaborate with other areas – Borderlands, LEP’s across the Northern Powerhouse and across specialist sectors (Nuclear New Build – Advanced Manufacturing)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372471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199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Custom Design</vt:lpstr>
      <vt:lpstr>GRAHAM HAYWOOD</vt:lpstr>
      <vt:lpstr>STRATEGIC ECONOMIC PLAN PRIORITIES</vt:lpstr>
      <vt:lpstr>“NEW WORLD”</vt:lpstr>
      <vt:lpstr>OPPS</vt:lpstr>
      <vt:lpstr>PowerPoint Presentation</vt:lpstr>
      <vt:lpstr>THREATS</vt:lpstr>
      <vt:lpstr>SO?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Graham Haywood</dc:title>
  <dc:creator>KS</dc:creator>
  <cp:lastModifiedBy>Mulvey, Gail</cp:lastModifiedBy>
  <cp:revision>25</cp:revision>
  <cp:lastPrinted>2016-06-14T11:58:41Z</cp:lastPrinted>
  <dcterms:created xsi:type="dcterms:W3CDTF">2015-11-23T10:28:51Z</dcterms:created>
  <dcterms:modified xsi:type="dcterms:W3CDTF">2017-02-28T14:04:18Z</dcterms:modified>
</cp:coreProperties>
</file>