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1"/>
  </p:notesMasterIdLst>
  <p:sldIdLst>
    <p:sldId id="256" r:id="rId2"/>
    <p:sldId id="323" r:id="rId3"/>
    <p:sldId id="310" r:id="rId4"/>
    <p:sldId id="311" r:id="rId5"/>
    <p:sldId id="281" r:id="rId6"/>
    <p:sldId id="285" r:id="rId7"/>
    <p:sldId id="288" r:id="rId8"/>
    <p:sldId id="314" r:id="rId9"/>
    <p:sldId id="289" r:id="rId10"/>
    <p:sldId id="290" r:id="rId11"/>
    <p:sldId id="304" r:id="rId12"/>
    <p:sldId id="262" r:id="rId13"/>
    <p:sldId id="257" r:id="rId14"/>
    <p:sldId id="309" r:id="rId15"/>
    <p:sldId id="264" r:id="rId16"/>
    <p:sldId id="271" r:id="rId17"/>
    <p:sldId id="278" r:id="rId18"/>
    <p:sldId id="324" r:id="rId19"/>
    <p:sldId id="325" r:id="rId20"/>
    <p:sldId id="315" r:id="rId21"/>
    <p:sldId id="316" r:id="rId22"/>
    <p:sldId id="321" r:id="rId23"/>
    <p:sldId id="322" r:id="rId24"/>
    <p:sldId id="303" r:id="rId25"/>
    <p:sldId id="291" r:id="rId26"/>
    <p:sldId id="307" r:id="rId27"/>
    <p:sldId id="308" r:id="rId28"/>
    <p:sldId id="299" r:id="rId29"/>
    <p:sldId id="326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35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77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EABA66-C129-423B-B8E4-C14743E1B25F}" type="datetimeFigureOut">
              <a:rPr lang="en-GB" smtClean="0"/>
              <a:pPr/>
              <a:t>10/03/2017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97CB45-F470-4BD8-B599-82FEAEA1C46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269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78D7998-2BDE-4333-8154-0F1280C82BFF}" type="datetimeFigureOut">
              <a:rPr lang="en-GB" smtClean="0"/>
              <a:pPr/>
              <a:t>10/03/2017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5C0993-68A4-4B3F-BC32-7F7D37EBEE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D7998-2BDE-4333-8154-0F1280C82BFF}" type="datetimeFigureOut">
              <a:rPr lang="en-GB" smtClean="0"/>
              <a:pPr/>
              <a:t>10/03/2017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F98B-0A18-4479-949F-EF64F0E40B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78D7998-2BDE-4333-8154-0F1280C82BFF}" type="datetimeFigureOut">
              <a:rPr lang="en-GB" smtClean="0"/>
              <a:pPr/>
              <a:t>10/03/2017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83BF98B-0A18-4479-949F-EF64F0E40B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D7998-2BDE-4333-8154-0F1280C82BFF}" type="datetimeFigureOut">
              <a:rPr lang="en-GB" smtClean="0"/>
              <a:pPr/>
              <a:t>10/03/2017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83BF98B-0A18-4479-949F-EF64F0E40B5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D7998-2BDE-4333-8154-0F1280C82BFF}" type="datetimeFigureOut">
              <a:rPr lang="en-GB" smtClean="0"/>
              <a:pPr/>
              <a:t>10/03/2017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83BF98B-0A18-4479-949F-EF64F0E40B5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78D7998-2BDE-4333-8154-0F1280C82BFF}" type="datetimeFigureOut">
              <a:rPr lang="en-GB" smtClean="0"/>
              <a:pPr/>
              <a:t>10/03/2017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83BF98B-0A18-4479-949F-EF64F0E40B5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78D7998-2BDE-4333-8154-0F1280C82BFF}" type="datetimeFigureOut">
              <a:rPr lang="en-GB" smtClean="0"/>
              <a:pPr/>
              <a:t>10/03/2017</a:t>
            </a:fld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83BF98B-0A18-4479-949F-EF64F0E40B5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D7998-2BDE-4333-8154-0F1280C82BFF}" type="datetimeFigureOut">
              <a:rPr lang="en-GB" smtClean="0"/>
              <a:pPr/>
              <a:t>10/03/2017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83BF98B-0A18-4479-949F-EF64F0E40B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D7998-2BDE-4333-8154-0F1280C82BFF}" type="datetimeFigureOut">
              <a:rPr lang="en-GB" smtClean="0"/>
              <a:pPr/>
              <a:t>10/03/2017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83BF98B-0A18-4479-949F-EF64F0E40B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D7998-2BDE-4333-8154-0F1280C82BFF}" type="datetimeFigureOut">
              <a:rPr lang="en-GB" smtClean="0"/>
              <a:pPr/>
              <a:t>10/03/2017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83BF98B-0A18-4479-949F-EF64F0E40B5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78D7998-2BDE-4333-8154-0F1280C82BFF}" type="datetimeFigureOut">
              <a:rPr lang="en-GB" smtClean="0"/>
              <a:pPr/>
              <a:t>10/03/2017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83BF98B-0A18-4479-949F-EF64F0E40B5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78D7998-2BDE-4333-8154-0F1280C82BFF}" type="datetimeFigureOut">
              <a:rPr lang="en-GB" smtClean="0"/>
              <a:pPr/>
              <a:t>10/03/2017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83BF98B-0A18-4479-949F-EF64F0E40B5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6477000" cy="3412976"/>
          </a:xfrm>
        </p:spPr>
        <p:txBody>
          <a:bodyPr>
            <a:noAutofit/>
          </a:bodyPr>
          <a:lstStyle/>
          <a:p>
            <a:r>
              <a:rPr lang="en-GB" sz="2800" b="1" dirty="0" smtClean="0">
                <a:solidFill>
                  <a:srgbClr val="EBDDC3"/>
                </a:solidFill>
              </a:rPr>
              <a:t>The NORTHERN POWERHOUSE AND THE WEST MIDLANDS ENGINE </a:t>
            </a:r>
            <a:br>
              <a:rPr lang="en-GB" sz="2800" b="1" dirty="0" smtClean="0">
                <a:solidFill>
                  <a:srgbClr val="EBDDC3"/>
                </a:solidFill>
              </a:rPr>
            </a:br>
            <a:r>
              <a:rPr lang="en-GB" sz="2800" b="1" dirty="0" smtClean="0">
                <a:solidFill>
                  <a:srgbClr val="EBDDC3"/>
                </a:solidFill>
              </a:rPr>
              <a:t>THE CHANGING ROLE OF THE LEPS IN ENTEREPRENUERIAL GOVERNANCE IN ENGLAND: </a:t>
            </a:r>
            <a:br>
              <a:rPr lang="en-GB" sz="2800" b="1" dirty="0" smtClean="0">
                <a:solidFill>
                  <a:srgbClr val="EBDDC3"/>
                </a:solidFill>
              </a:rPr>
            </a:br>
            <a:r>
              <a:rPr lang="en-GB" sz="2800" b="1" dirty="0" smtClean="0">
                <a:solidFill>
                  <a:srgbClr val="EBDDC3"/>
                </a:solidFill>
              </a:rPr>
              <a:t>WILL DEVOLUTION AND BREXIT DELIVER? </a:t>
            </a:r>
            <a:br>
              <a:rPr lang="en-GB" sz="2800" b="1" dirty="0" smtClean="0">
                <a:solidFill>
                  <a:srgbClr val="EBDDC3"/>
                </a:solidFill>
              </a:rPr>
            </a:br>
            <a:r>
              <a:rPr lang="en-GB" sz="2800" b="1" dirty="0" smtClean="0">
                <a:solidFill>
                  <a:srgbClr val="EBDDC3"/>
                </a:solidFill>
              </a:rPr>
              <a:t>IMPLICATIONS FOR LEADERSHIP</a:t>
            </a:r>
            <a:endParaRPr lang="en-GB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LINKING URBAN &amp; REGIONAL LEADERSHIP: MAKING CONNECTIONS AND IDENTIFYING LEADERSHIP NEEDS</a:t>
            </a:r>
          </a:p>
        </p:txBody>
      </p:sp>
      <p:sp>
        <p:nvSpPr>
          <p:cNvPr id="5" name="Rectangle 4"/>
          <p:cNvSpPr/>
          <p:nvPr/>
        </p:nvSpPr>
        <p:spPr>
          <a:xfrm>
            <a:off x="683568" y="4581128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FFFFFF"/>
                </a:solidFill>
              </a:rPr>
              <a:t>Professor John Shutt, Leeds Business School, Leeds Metropolitan University </a:t>
            </a:r>
          </a:p>
          <a:p>
            <a:r>
              <a:rPr lang="en-GB" dirty="0" smtClean="0">
                <a:solidFill>
                  <a:srgbClr val="FFFFFF"/>
                </a:solidFill>
              </a:rPr>
              <a:t>Gill Bentley, The University of Birmingham </a:t>
            </a:r>
          </a:p>
          <a:p>
            <a:r>
              <a:rPr lang="en-GB" dirty="0" smtClean="0">
                <a:solidFill>
                  <a:srgbClr val="FFFFFF"/>
                </a:solidFill>
              </a:rPr>
              <a:t>Professor Lee Pugalis, University of  Technology, Sydney</a:t>
            </a:r>
            <a:endParaRPr lang="en-GB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98418" y="1142943"/>
            <a:ext cx="180020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COMBINED AUTHORITIES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 fontScale="70000" lnSpcReduction="20000"/>
          </a:bodyPr>
          <a:lstStyle/>
          <a:p>
            <a:r>
              <a:rPr lang="en-GB" sz="3200" b="1" dirty="0"/>
              <a:t>The North-East Combined Authority </a:t>
            </a:r>
            <a:r>
              <a:rPr lang="en-GB" sz="3200" dirty="0"/>
              <a:t>(Northumberland, County Durham, Newcastle-upon-Tyne, Gateshead, Sunderland, North Tyneside and South Tyneside). </a:t>
            </a:r>
            <a:r>
              <a:rPr lang="en-GB" sz="3200" b="1" dirty="0"/>
              <a:t>WITHDRAWN</a:t>
            </a:r>
          </a:p>
          <a:p>
            <a:r>
              <a:rPr lang="en-GB" sz="3200" b="1" dirty="0" smtClean="0"/>
              <a:t>Tees </a:t>
            </a:r>
            <a:r>
              <a:rPr lang="en-GB" sz="3200" b="1" dirty="0"/>
              <a:t>Valley </a:t>
            </a:r>
            <a:r>
              <a:rPr lang="en-GB" sz="3200" dirty="0"/>
              <a:t>(Darlington, Middlesbrough, Hartlepool, </a:t>
            </a:r>
            <a:r>
              <a:rPr lang="en-GB" sz="3200" dirty="0" smtClean="0"/>
              <a:t>Stockton on-Tees</a:t>
            </a:r>
            <a:r>
              <a:rPr lang="en-GB" sz="3200" dirty="0"/>
              <a:t>, Redcar &amp; Cleveland</a:t>
            </a:r>
            <a:r>
              <a:rPr lang="en-GB" sz="3200" dirty="0" smtClean="0"/>
              <a:t>)</a:t>
            </a:r>
          </a:p>
          <a:p>
            <a:r>
              <a:rPr lang="en-GB" sz="3200" b="1" dirty="0" smtClean="0"/>
              <a:t>Norfolk/Suffolk</a:t>
            </a:r>
          </a:p>
          <a:p>
            <a:r>
              <a:rPr lang="en-GB" sz="3200" b="1" dirty="0" smtClean="0"/>
              <a:t>Cambridge/Peterborough</a:t>
            </a:r>
          </a:p>
          <a:p>
            <a:r>
              <a:rPr lang="en-GB" sz="3200" b="1" dirty="0" smtClean="0"/>
              <a:t>West of England</a:t>
            </a:r>
          </a:p>
          <a:p>
            <a:pPr marL="0" indent="0">
              <a:buNone/>
            </a:pPr>
            <a:r>
              <a:rPr lang="en-GB" sz="3200" b="1" dirty="0" smtClean="0"/>
              <a:t>PLUS</a:t>
            </a:r>
          </a:p>
          <a:p>
            <a:r>
              <a:rPr lang="en-GB" sz="3200" b="1" dirty="0" smtClean="0"/>
              <a:t>Cornwall. </a:t>
            </a:r>
            <a:r>
              <a:rPr lang="en-GB" sz="3200" dirty="0" smtClean="0"/>
              <a:t>The devolution deal in Cornwall does not require the creation of a combined authority. Cornwall Council, which is a unitary authority, will exercise the devolved powers.</a:t>
            </a:r>
          </a:p>
          <a:p>
            <a:r>
              <a:rPr lang="en-GB" sz="3200" dirty="0" smtClean="0"/>
              <a:t> </a:t>
            </a:r>
            <a:r>
              <a:rPr lang="en-GB" sz="3200" b="1" dirty="0" smtClean="0"/>
              <a:t>Greater London - </a:t>
            </a:r>
            <a:r>
              <a:rPr lang="en-GB" sz="3200" dirty="0" smtClean="0"/>
              <a:t>Health and Social care pilot, does not include the creation of a combined authority</a:t>
            </a:r>
            <a:r>
              <a:rPr lang="en-GB" dirty="0" smtClean="0"/>
              <a:t>. </a:t>
            </a:r>
          </a:p>
          <a:p>
            <a:pPr algn="r"/>
            <a:r>
              <a:rPr lang="en-GB" sz="4000" b="1" dirty="0" smtClean="0"/>
              <a:t>BUT THEN: DEVOLUTION</a:t>
            </a:r>
          </a:p>
        </p:txBody>
      </p:sp>
    </p:spTree>
    <p:extLst>
      <p:ext uri="{BB962C8B-B14F-4D97-AF65-F5344CB8AC3E}">
        <p14:creationId xmlns:p14="http://schemas.microsoft.com/office/powerpoint/2010/main" val="431596253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DEVOLUTION</a:t>
            </a:r>
            <a:endParaRPr lang="en-GB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DEVOLUTION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279832" cy="4495800"/>
          </a:xfrm>
        </p:spPr>
        <p:txBody>
          <a:bodyPr>
            <a:normAutofit fontScale="92500" lnSpcReduction="20000"/>
          </a:bodyPr>
          <a:lstStyle/>
          <a:p>
            <a:endParaRPr lang="en-GB" dirty="0" smtClean="0"/>
          </a:p>
          <a:p>
            <a:r>
              <a:rPr lang="en-GB" dirty="0" smtClean="0"/>
              <a:t>The Local Democracy, Economic Development and Construction Act 2009 allows central government functions to be devolved to the sub-national level</a:t>
            </a:r>
          </a:p>
          <a:p>
            <a:endParaRPr lang="en-GB" dirty="0" smtClean="0"/>
          </a:p>
          <a:p>
            <a:r>
              <a:rPr lang="en-GB" sz="3200" dirty="0"/>
              <a:t>General power of </a:t>
            </a:r>
            <a:r>
              <a:rPr lang="en-GB" sz="3200" dirty="0" smtClean="0"/>
              <a:t>competence </a:t>
            </a:r>
            <a:r>
              <a:rPr lang="en-GB" sz="3200" dirty="0"/>
              <a:t>introduced via the Localism Act 2011</a:t>
            </a:r>
          </a:p>
          <a:p>
            <a:endParaRPr lang="en-GB" dirty="0" smtClean="0"/>
          </a:p>
          <a:p>
            <a:r>
              <a:rPr lang="en-GB" dirty="0"/>
              <a:t>Devolution does not mean that </a:t>
            </a:r>
            <a:r>
              <a:rPr lang="en-GB" dirty="0" smtClean="0"/>
              <a:t>sub-national </a:t>
            </a:r>
            <a:r>
              <a:rPr lang="en-GB" dirty="0"/>
              <a:t>economic development governance structures - are better empowered to make decisions on strategy and action</a:t>
            </a:r>
          </a:p>
          <a:p>
            <a:endParaRPr lang="en-GB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DEVOLUTION DEALS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Devolution </a:t>
            </a:r>
            <a:r>
              <a:rPr lang="en-GB" sz="2800" dirty="0"/>
              <a:t>deals </a:t>
            </a:r>
            <a:r>
              <a:rPr lang="en-GB" sz="2800" dirty="0" smtClean="0"/>
              <a:t>and </a:t>
            </a:r>
            <a:r>
              <a:rPr lang="en-GB" sz="2800" dirty="0"/>
              <a:t>the establishment of the combined authorities </a:t>
            </a:r>
            <a:r>
              <a:rPr lang="en-GB" sz="2800" dirty="0" smtClean="0"/>
              <a:t>compromises </a:t>
            </a:r>
            <a:r>
              <a:rPr lang="en-GB" sz="2800" dirty="0"/>
              <a:t>s</a:t>
            </a:r>
            <a:r>
              <a:rPr lang="en-GB" sz="2800" dirty="0" smtClean="0"/>
              <a:t>ub-national economic development leadership by LEPs </a:t>
            </a:r>
          </a:p>
          <a:p>
            <a:endParaRPr lang="en-GB" sz="2800" dirty="0" smtClean="0"/>
          </a:p>
          <a:p>
            <a:r>
              <a:rPr lang="en-GB" sz="2800" dirty="0" smtClean="0"/>
              <a:t>Combined Authorities have </a:t>
            </a:r>
            <a:r>
              <a:rPr lang="en-GB" sz="2800" dirty="0"/>
              <a:t>absorbed their Local Enterprise </a:t>
            </a:r>
            <a:r>
              <a:rPr lang="en-GB" sz="2800" dirty="0" smtClean="0"/>
              <a:t>Partnerships …</a:t>
            </a:r>
          </a:p>
          <a:p>
            <a:endParaRPr lang="en-GB" sz="2800" dirty="0"/>
          </a:p>
          <a:p>
            <a:endParaRPr lang="en-GB" sz="2800" dirty="0" smtClean="0"/>
          </a:p>
          <a:p>
            <a:pPr algn="r"/>
            <a:r>
              <a:rPr lang="en-GB" sz="3000" dirty="0" smtClean="0"/>
              <a:t>Powers being devolved…</a:t>
            </a:r>
          </a:p>
          <a:p>
            <a:pPr lvl="1"/>
            <a:endParaRPr lang="en-GB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60648"/>
            <a:ext cx="11328623" cy="690752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5536" y="188640"/>
            <a:ext cx="6742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POWERS BEING DEVOLVED</a:t>
            </a:r>
            <a:endParaRPr lang="en-GB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907704" y="6456620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Predicated on </a:t>
            </a:r>
            <a:r>
              <a:rPr lang="en-GB" dirty="0" smtClean="0"/>
              <a:t>having an elected </a:t>
            </a:r>
            <a:r>
              <a:rPr lang="en-GB" dirty="0"/>
              <a:t>METRO MAYOR….. a contentious issue</a:t>
            </a:r>
          </a:p>
        </p:txBody>
      </p:sp>
    </p:spTree>
    <p:extLst>
      <p:ext uri="{BB962C8B-B14F-4D97-AF65-F5344CB8AC3E}">
        <p14:creationId xmlns:p14="http://schemas.microsoft.com/office/powerpoint/2010/main" val="2484642180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28600"/>
            <a:ext cx="9036496" cy="990600"/>
          </a:xfrm>
        </p:spPr>
        <p:txBody>
          <a:bodyPr>
            <a:noAutofit/>
          </a:bodyPr>
          <a:lstStyle/>
          <a:p>
            <a:r>
              <a:rPr lang="en-GB" altLang="zh-CN" sz="3200" b="1" dirty="0" smtClean="0">
                <a:latin typeface="Arial (Body)"/>
              </a:rPr>
              <a:t>Principles of Devolution: George Osborne Northern </a:t>
            </a:r>
            <a:r>
              <a:rPr lang="en-GB" altLang="zh-CN" sz="3200" b="1" dirty="0">
                <a:latin typeface="Arial (Body)"/>
              </a:rPr>
              <a:t>Powerhouse </a:t>
            </a:r>
            <a:r>
              <a:rPr lang="en-GB" altLang="zh-CN" sz="3200" b="1" dirty="0" smtClean="0">
                <a:latin typeface="Arial (Body)"/>
              </a:rPr>
              <a:t>Speech -14</a:t>
            </a:r>
            <a:r>
              <a:rPr lang="en-GB" altLang="zh-CN" sz="3200" b="1" baseline="30000" dirty="0" smtClean="0">
                <a:latin typeface="Arial (Body)"/>
              </a:rPr>
              <a:t> </a:t>
            </a:r>
            <a:r>
              <a:rPr lang="en-GB" altLang="zh-CN" sz="3200" b="1" dirty="0" smtClean="0">
                <a:latin typeface="Arial (Body)"/>
              </a:rPr>
              <a:t> May 2015 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429200"/>
          </a:xfrm>
        </p:spPr>
        <p:txBody>
          <a:bodyPr>
            <a:normAutofit fontScale="55000" lnSpcReduction="20000"/>
          </a:bodyPr>
          <a:lstStyle/>
          <a:p>
            <a:pPr marL="0" indent="0">
              <a:buFont typeface="Arial" charset="0"/>
              <a:buNone/>
            </a:pPr>
            <a:r>
              <a:rPr lang="en-GB" altLang="en-US" sz="3200" b="1" dirty="0" smtClean="0">
                <a:latin typeface="Arial (Body)"/>
              </a:rPr>
              <a:t>Here’s the deal:</a:t>
            </a:r>
          </a:p>
          <a:p>
            <a:r>
              <a:rPr lang="en-GB" altLang="en-US" sz="3800" i="1" dirty="0" smtClean="0">
                <a:latin typeface="Arial (Body)"/>
              </a:rPr>
              <a:t>We will hand power from the centre to cities to give you greater control over your local transport, housing, skills and healthcare. And we’ll give the levers you need to grow </a:t>
            </a:r>
            <a:r>
              <a:rPr lang="en-GB" altLang="en-US" sz="3600" b="1" i="1" dirty="0" smtClean="0">
                <a:latin typeface="Arial (Body)"/>
              </a:rPr>
              <a:t>your</a:t>
            </a:r>
            <a:r>
              <a:rPr lang="en-GB" altLang="en-US" sz="3800" i="1" dirty="0" smtClean="0">
                <a:latin typeface="Arial (Body)"/>
              </a:rPr>
              <a:t> local economy and make sure local people keep the rewards.</a:t>
            </a:r>
          </a:p>
          <a:p>
            <a:r>
              <a:rPr lang="en-GB" altLang="en-US" sz="3800" i="1" dirty="0" smtClean="0">
                <a:latin typeface="Arial (Body)"/>
              </a:rPr>
              <a:t>But it’s right people have a single point of accountability: someone they elect, who takes the decisions and carries the can. </a:t>
            </a:r>
            <a:r>
              <a:rPr lang="en-GB" altLang="en-US" sz="3800" b="1" i="1" dirty="0" smtClean="0">
                <a:latin typeface="Arial (Body)"/>
              </a:rPr>
              <a:t>So with these new powers for cities must come new city-wide elected mayors who work with local councils</a:t>
            </a:r>
            <a:r>
              <a:rPr lang="en-GB" altLang="en-US" sz="3800" i="1" dirty="0" smtClean="0">
                <a:latin typeface="Arial (Body)"/>
              </a:rPr>
              <a:t>.</a:t>
            </a:r>
          </a:p>
          <a:p>
            <a:r>
              <a:rPr lang="en-GB" altLang="en-US" sz="3800" b="1" i="1" dirty="0" smtClean="0">
                <a:latin typeface="Arial (Body)"/>
              </a:rPr>
              <a:t>I will not impose this model on anyone. But nor will I settle for less. </a:t>
            </a:r>
            <a:r>
              <a:rPr lang="en-GB" altLang="en-US" sz="3800" i="1" dirty="0" smtClean="0">
                <a:latin typeface="Arial (Body)"/>
              </a:rPr>
              <a:t>London has a mayor.</a:t>
            </a:r>
          </a:p>
          <a:p>
            <a:r>
              <a:rPr lang="en-GB" altLang="en-US" sz="3800" i="1" dirty="0" smtClean="0">
                <a:latin typeface="Arial (Body)"/>
              </a:rPr>
              <a:t>Greater Manchester has agreed to have a mayor as part of our Northern Powerhouse - and this new law will make that happen.</a:t>
            </a:r>
          </a:p>
          <a:p>
            <a:r>
              <a:rPr lang="en-GB" altLang="en-US" sz="3800" i="1" dirty="0" smtClean="0">
                <a:latin typeface="Arial (Body)"/>
              </a:rPr>
              <a:t>My door now is open to any other major city who‎ wants to take this bold step into the future.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POWERS SOUGHT FOR MAYOR</a:t>
            </a:r>
            <a:br>
              <a:rPr lang="en-GB" dirty="0" smtClean="0"/>
            </a:br>
            <a:r>
              <a:rPr lang="en-GB" dirty="0" smtClean="0"/>
              <a:t>Example – West Midlands CA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514528" cy="4925144"/>
          </a:xfrm>
        </p:spPr>
        <p:txBody>
          <a:bodyPr>
            <a:normAutofit fontScale="92500" lnSpcReduction="10000"/>
          </a:bodyPr>
          <a:lstStyle/>
          <a:p>
            <a:pPr lvl="0" fontAlgn="base"/>
            <a:r>
              <a:rPr lang="en-GB" sz="2200" dirty="0" smtClean="0"/>
              <a:t>To be the chair of the WMCA…</a:t>
            </a:r>
          </a:p>
          <a:p>
            <a:pPr lvl="0" fontAlgn="base"/>
            <a:r>
              <a:rPr lang="en-GB" sz="2200" u="sng" dirty="0" smtClean="0"/>
              <a:t>Power to increase tax on businesses in the region by adding a supplementary rates levy</a:t>
            </a:r>
          </a:p>
          <a:p>
            <a:pPr lvl="0" fontAlgn="base"/>
            <a:r>
              <a:rPr lang="en-GB" sz="2200" u="sng" dirty="0" smtClean="0"/>
              <a:t>Power to add a precept to the council tax bills of residents</a:t>
            </a:r>
          </a:p>
          <a:p>
            <a:pPr lvl="0" fontAlgn="base"/>
            <a:r>
              <a:rPr lang="en-GB" sz="2200" dirty="0" smtClean="0"/>
              <a:t>Transport powers including control of investment in the area</a:t>
            </a:r>
          </a:p>
          <a:p>
            <a:pPr lvl="0" fontAlgn="base"/>
            <a:r>
              <a:rPr lang="en-GB" sz="2200" dirty="0" smtClean="0"/>
              <a:t>Power to introduce an Oyster-style pay-as-you-go card for the region’s rail and bus network</a:t>
            </a:r>
          </a:p>
          <a:p>
            <a:pPr lvl="0" fontAlgn="base"/>
            <a:r>
              <a:rPr lang="en-GB" sz="2200" dirty="0" smtClean="0"/>
              <a:t>Power over the region’s highways</a:t>
            </a:r>
          </a:p>
          <a:p>
            <a:pPr lvl="0" fontAlgn="base"/>
            <a:r>
              <a:rPr lang="en-GB" sz="2200" dirty="0" smtClean="0"/>
              <a:t>Power to enforce restrictions on commercial freight</a:t>
            </a:r>
          </a:p>
          <a:p>
            <a:pPr lvl="0" fontAlgn="base"/>
            <a:r>
              <a:rPr lang="en-GB" sz="2200" dirty="0" smtClean="0"/>
              <a:t>The ability to discount travel for specific groups</a:t>
            </a:r>
          </a:p>
          <a:p>
            <a:pPr lvl="0" fontAlgn="base"/>
            <a:r>
              <a:rPr lang="en-GB" sz="2200" dirty="0" smtClean="0"/>
              <a:t>Control over the commission of transport infrastructure projects</a:t>
            </a:r>
          </a:p>
          <a:p>
            <a:pPr lvl="0" fontAlgn="base"/>
            <a:r>
              <a:rPr lang="en-GB" sz="2200" dirty="0" smtClean="0"/>
              <a:t>Control over a devolved £1.3bn transport fund for the next 10 years</a:t>
            </a:r>
          </a:p>
          <a:p>
            <a:pPr lvl="0" fontAlgn="base"/>
            <a:r>
              <a:rPr lang="en-GB" sz="2200" dirty="0" smtClean="0"/>
              <a:t>Strategic compulsory purchase order powers</a:t>
            </a:r>
            <a:endParaRPr lang="en-GB" sz="22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Greater Manchester</a:t>
            </a:r>
            <a:r>
              <a:rPr lang="en-GB" dirty="0"/>
              <a:t> </a:t>
            </a:r>
            <a:r>
              <a:rPr lang="en-GB" dirty="0" smtClean="0"/>
              <a:t>Example  </a:t>
            </a:r>
            <a:br>
              <a:rPr lang="en-GB" dirty="0" smtClean="0"/>
            </a:br>
            <a:r>
              <a:rPr lang="en-GB" dirty="0" smtClean="0"/>
              <a:t>Powers to Mayor?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n-GB" altLang="en-US" dirty="0" smtClean="0"/>
              <a:t>Create a revolving </a:t>
            </a:r>
            <a:r>
              <a:rPr lang="en-GB" altLang="en-US" b="1" dirty="0" smtClean="0"/>
              <a:t>Infrastructure Fund </a:t>
            </a:r>
            <a:r>
              <a:rPr lang="en-GB" altLang="en-US" dirty="0" smtClean="0"/>
              <a:t>by allowing Greater Manchester to ‘earn back’ a portion of additional tax revenue from GVA increases resulting from local investment in infrastructure </a:t>
            </a:r>
          </a:p>
          <a:p>
            <a:pPr>
              <a:lnSpc>
                <a:spcPct val="120000"/>
              </a:lnSpc>
            </a:pPr>
            <a:r>
              <a:rPr lang="en-GB" altLang="en-US" dirty="0" smtClean="0"/>
              <a:t>Establish a </a:t>
            </a:r>
            <a:r>
              <a:rPr lang="en-GB" altLang="en-US" b="1" dirty="0" smtClean="0"/>
              <a:t>Greater Manchester Investment Framework </a:t>
            </a:r>
            <a:r>
              <a:rPr lang="en-GB" altLang="en-US" dirty="0" smtClean="0"/>
              <a:t>to align core economic development funds </a:t>
            </a:r>
          </a:p>
          <a:p>
            <a:pPr>
              <a:lnSpc>
                <a:spcPct val="120000"/>
              </a:lnSpc>
            </a:pPr>
            <a:r>
              <a:rPr lang="en-GB" altLang="en-US" dirty="0" smtClean="0"/>
              <a:t>Strengthen </a:t>
            </a:r>
            <a:r>
              <a:rPr lang="en-GB" altLang="en-US" b="1" dirty="0" smtClean="0"/>
              <a:t>Greater Manchester’s Business Growth Hub</a:t>
            </a:r>
            <a:r>
              <a:rPr lang="en-GB" altLang="en-US" dirty="0" smtClean="0"/>
              <a:t>, which integrates trade, investment and businesses advice Develop Manchester’s role as a beacon for high value inward investment</a:t>
            </a:r>
          </a:p>
          <a:p>
            <a:pPr>
              <a:lnSpc>
                <a:spcPct val="120000"/>
              </a:lnSpc>
            </a:pPr>
            <a:r>
              <a:rPr lang="en-GB" altLang="en-US" dirty="0" smtClean="0"/>
              <a:t>Create a </a:t>
            </a:r>
            <a:r>
              <a:rPr lang="en-GB" altLang="en-US" b="1" dirty="0" smtClean="0"/>
              <a:t>City Apprenticeship and Skills Hub </a:t>
            </a:r>
            <a:r>
              <a:rPr lang="en-GB" altLang="en-US" dirty="0" smtClean="0"/>
              <a:t>to place apprentices with </a:t>
            </a:r>
            <a:r>
              <a:rPr lang="en-GB" altLang="en-US" dirty="0" err="1" smtClean="0"/>
              <a:t>SMEs</a:t>
            </a:r>
            <a:r>
              <a:rPr lang="en-GB" altLang="en-US" dirty="0" smtClean="0"/>
              <a:t>, as well as piloting a skills tax incentive and locally determined outcome payments to providers</a:t>
            </a:r>
          </a:p>
          <a:p>
            <a:pPr>
              <a:lnSpc>
                <a:spcPct val="120000"/>
              </a:lnSpc>
            </a:pPr>
            <a:r>
              <a:rPr lang="en-GB" altLang="en-US" dirty="0" smtClean="0"/>
              <a:t> Establish a </a:t>
            </a:r>
            <a:r>
              <a:rPr lang="en-GB" altLang="en-US" b="1" dirty="0" smtClean="0"/>
              <a:t>Low Carbon Hub</a:t>
            </a:r>
            <a:r>
              <a:rPr lang="en-GB" altLang="en-US" dirty="0" smtClean="0"/>
              <a:t>, with a plan to reduce emissions by 48% by 2020</a:t>
            </a:r>
          </a:p>
          <a:p>
            <a:pPr>
              <a:lnSpc>
                <a:spcPct val="120000"/>
              </a:lnSpc>
            </a:pPr>
            <a:r>
              <a:rPr lang="en-GB" altLang="en-US" dirty="0" smtClean="0"/>
              <a:t> Establish a </a:t>
            </a:r>
            <a:r>
              <a:rPr lang="en-GB" altLang="en-US" b="1" dirty="0" smtClean="0"/>
              <a:t>housing investment fund </a:t>
            </a:r>
            <a:r>
              <a:rPr lang="en-GB" altLang="en-US" dirty="0" smtClean="0"/>
              <a:t>to use local and national investment to develop new housing</a:t>
            </a:r>
          </a:p>
          <a:p>
            <a:pPr>
              <a:lnSpc>
                <a:spcPct val="120000"/>
              </a:lnSpc>
            </a:pPr>
            <a:r>
              <a:rPr lang="en-GB" altLang="en-US" dirty="0" smtClean="0"/>
              <a:t> Work with </a:t>
            </a:r>
            <a:r>
              <a:rPr lang="en-GB" altLang="en-US" dirty="0" err="1" smtClean="0"/>
              <a:t>DfT</a:t>
            </a:r>
            <a:r>
              <a:rPr lang="en-GB" altLang="en-US" dirty="0" smtClean="0"/>
              <a:t> on </a:t>
            </a:r>
            <a:r>
              <a:rPr lang="en-GB" altLang="en-US" b="1" dirty="0" smtClean="0"/>
              <a:t>a broad package of transport proposals </a:t>
            </a:r>
            <a:r>
              <a:rPr lang="en-GB" altLang="en-US" dirty="0" smtClean="0"/>
              <a:t>encompassing devolution of the Northern Rail franchise, bus improvement measures and devolution of local transport majors funding</a:t>
            </a:r>
          </a:p>
          <a:p>
            <a:pPr algn="r">
              <a:lnSpc>
                <a:spcPct val="120000"/>
              </a:lnSpc>
            </a:pPr>
            <a:r>
              <a:rPr lang="en-GB" altLang="en-US" sz="3600" b="1" dirty="0" smtClean="0"/>
              <a:t>BUT DEVOLUTION DEALS ARE ABOUT DEAL MAKING!</a:t>
            </a:r>
          </a:p>
          <a:p>
            <a:pPr algn="r">
              <a:lnSpc>
                <a:spcPct val="120000"/>
              </a:lnSpc>
            </a:pPr>
            <a:endParaRPr lang="en-GB" sz="3200" b="1" dirty="0"/>
          </a:p>
          <a:p>
            <a:pPr>
              <a:lnSpc>
                <a:spcPct val="120000"/>
              </a:lnSpc>
            </a:pPr>
            <a:endParaRPr lang="en-GB" altLang="en-US" b="1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DEAL-MAKING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51840" cy="4925144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Reflects multi-level governance and a contractual relationship between Centre and Sub-national level: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Transactional </a:t>
            </a:r>
            <a:r>
              <a:rPr lang="en-GB" b="1" dirty="0"/>
              <a:t>contract</a:t>
            </a:r>
            <a:r>
              <a:rPr lang="en-GB" dirty="0"/>
              <a:t>: the respective duties of both central and sub-national parties can be stated in advance; contracting thus implements incentive mechanisms and sanctions to influence behaviour of the signatory parties. 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Relational </a:t>
            </a:r>
            <a:r>
              <a:rPr lang="en-GB" b="1" dirty="0"/>
              <a:t>contract</a:t>
            </a:r>
            <a:r>
              <a:rPr lang="en-GB" dirty="0"/>
              <a:t>: the parties commit mutually to co-operate after the signature of the contract and design governance mechanisms for that purpose</a:t>
            </a:r>
            <a:r>
              <a:rPr lang="en-GB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0" indent="0" algn="r">
              <a:buNone/>
            </a:pPr>
            <a:r>
              <a:rPr lang="en-GB" sz="2400" dirty="0" err="1" smtClean="0"/>
              <a:t>Charbit</a:t>
            </a:r>
            <a:r>
              <a:rPr lang="en-GB" sz="2400" dirty="0" smtClean="0"/>
              <a:t> and Romano, 2016 </a:t>
            </a:r>
          </a:p>
        </p:txBody>
      </p:sp>
    </p:spTree>
    <p:extLst>
      <p:ext uri="{BB962C8B-B14F-4D97-AF65-F5344CB8AC3E}">
        <p14:creationId xmlns:p14="http://schemas.microsoft.com/office/powerpoint/2010/main" val="1934560893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IMPLICATIONS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800" b="1" dirty="0">
                <a:solidFill>
                  <a:prstClr val="black"/>
                </a:solidFill>
              </a:rPr>
              <a:t>Higher level of governance </a:t>
            </a:r>
            <a:r>
              <a:rPr lang="en-GB" sz="2800" b="1" dirty="0" err="1">
                <a:solidFill>
                  <a:prstClr val="black"/>
                </a:solidFill>
              </a:rPr>
              <a:t>Meso</a:t>
            </a:r>
            <a:r>
              <a:rPr lang="en-GB" sz="2800" b="1" dirty="0">
                <a:solidFill>
                  <a:prstClr val="black"/>
                </a:solidFill>
              </a:rPr>
              <a:t>-level  emerging - </a:t>
            </a:r>
            <a:r>
              <a:rPr lang="en-GB" sz="2800" b="1" dirty="0" smtClean="0">
                <a:solidFill>
                  <a:prstClr val="black"/>
                </a:solidFill>
              </a:rPr>
              <a:t>Engine </a:t>
            </a:r>
            <a:r>
              <a:rPr lang="en-GB" sz="2800" b="1" dirty="0">
                <a:solidFill>
                  <a:prstClr val="black"/>
                </a:solidFill>
              </a:rPr>
              <a:t>and </a:t>
            </a:r>
            <a:r>
              <a:rPr lang="en-GB" sz="2800" b="1" dirty="0" smtClean="0">
                <a:solidFill>
                  <a:prstClr val="black"/>
                </a:solidFill>
              </a:rPr>
              <a:t>Powerhouses- unclear governance and structures </a:t>
            </a:r>
          </a:p>
          <a:p>
            <a:endParaRPr lang="en-GB" sz="2800" dirty="0"/>
          </a:p>
          <a:p>
            <a:r>
              <a:rPr lang="en-GB" sz="2800" b="1" dirty="0">
                <a:solidFill>
                  <a:prstClr val="black"/>
                </a:solidFill>
              </a:rPr>
              <a:t>Scope for SNG leadership constrained</a:t>
            </a:r>
          </a:p>
          <a:p>
            <a:pPr lvl="1"/>
            <a:r>
              <a:rPr lang="en-GB" sz="2500" dirty="0" err="1" smtClean="0"/>
              <a:t>Conditionalities</a:t>
            </a:r>
            <a:r>
              <a:rPr lang="en-GB" sz="2500" dirty="0" smtClean="0"/>
              <a:t> in the deals suggest they represent localisation </a:t>
            </a:r>
            <a:r>
              <a:rPr lang="en-GB" sz="2500" dirty="0"/>
              <a:t>and regionalisation of national </a:t>
            </a:r>
            <a:r>
              <a:rPr lang="en-GB" sz="2500" dirty="0" smtClean="0"/>
              <a:t>policy and not re-territorialisation</a:t>
            </a:r>
            <a:r>
              <a:rPr lang="en-GB" b="1" dirty="0" smtClean="0">
                <a:solidFill>
                  <a:prstClr val="black"/>
                </a:solidFill>
              </a:rPr>
              <a:t> </a:t>
            </a:r>
          </a:p>
          <a:p>
            <a:pPr marL="0" indent="0" algn="r">
              <a:buNone/>
            </a:pPr>
            <a:r>
              <a:rPr lang="en-GB" sz="2800" dirty="0" smtClean="0">
                <a:solidFill>
                  <a:prstClr val="black"/>
                </a:solidFill>
              </a:rPr>
              <a:t>Bentley and </a:t>
            </a:r>
            <a:r>
              <a:rPr lang="en-GB" sz="2800" dirty="0" err="1" smtClean="0">
                <a:solidFill>
                  <a:prstClr val="black"/>
                </a:solidFill>
              </a:rPr>
              <a:t>Pugalis</a:t>
            </a:r>
            <a:r>
              <a:rPr lang="en-GB" sz="2800" dirty="0" smtClean="0">
                <a:solidFill>
                  <a:prstClr val="black"/>
                </a:solidFill>
              </a:rPr>
              <a:t>, 2016</a:t>
            </a:r>
          </a:p>
          <a:p>
            <a:r>
              <a:rPr lang="en-GB" sz="3200" b="1" dirty="0" err="1" smtClean="0">
                <a:solidFill>
                  <a:prstClr val="black"/>
                </a:solidFill>
              </a:rPr>
              <a:t>Conditionalities</a:t>
            </a:r>
            <a:r>
              <a:rPr lang="en-GB" sz="3200" b="1" dirty="0" smtClean="0">
                <a:solidFill>
                  <a:prstClr val="black"/>
                </a:solidFill>
              </a:rPr>
              <a:t> (Sticks but also Carrots) </a:t>
            </a:r>
          </a:p>
          <a:p>
            <a:pPr lvl="1"/>
            <a:r>
              <a:rPr lang="en-GB" dirty="0" smtClean="0">
                <a:solidFill>
                  <a:prstClr val="black"/>
                </a:solidFill>
              </a:rPr>
              <a:t>Strategy, budget, resources</a:t>
            </a:r>
          </a:p>
          <a:p>
            <a:pPr marL="365760" lvl="1" indent="0" algn="r">
              <a:buNone/>
            </a:pPr>
            <a:r>
              <a:rPr lang="en-GB" dirty="0" smtClean="0">
                <a:solidFill>
                  <a:prstClr val="black"/>
                </a:solidFill>
              </a:rPr>
              <a:t>Bentley, </a:t>
            </a:r>
            <a:r>
              <a:rPr lang="en-GB" dirty="0" err="1" smtClean="0">
                <a:solidFill>
                  <a:prstClr val="black"/>
                </a:solidFill>
              </a:rPr>
              <a:t>Pugalis</a:t>
            </a:r>
            <a:r>
              <a:rPr lang="en-GB" dirty="0" smtClean="0">
                <a:solidFill>
                  <a:prstClr val="black"/>
                </a:solidFill>
              </a:rPr>
              <a:t> &amp; </a:t>
            </a:r>
            <a:r>
              <a:rPr lang="en-GB" dirty="0" err="1" smtClean="0">
                <a:solidFill>
                  <a:prstClr val="black"/>
                </a:solidFill>
              </a:rPr>
              <a:t>Shutt</a:t>
            </a:r>
            <a:r>
              <a:rPr lang="en-GB" dirty="0" smtClean="0">
                <a:solidFill>
                  <a:prstClr val="black"/>
                </a:solidFill>
              </a:rPr>
              <a:t>, 2016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138903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188640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3219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The Widening North/South Divide 1997 - 2013 </a:t>
            </a:r>
            <a:endParaRPr lang="en-GB" sz="2800" b="1" dirty="0">
              <a:solidFill>
                <a:srgbClr val="3219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836712"/>
            <a:ext cx="6192877" cy="4429488"/>
          </a:xfrm>
          <a:prstGeom prst="rect">
            <a:avLst/>
          </a:prstGeom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4" name="TextBox 3"/>
          <p:cNvSpPr txBox="1"/>
          <p:nvPr/>
        </p:nvSpPr>
        <p:spPr>
          <a:xfrm>
            <a:off x="1979712" y="5285735"/>
            <a:ext cx="6840760" cy="1792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321959"/>
                </a:solidFill>
                <a:latin typeface="Calibri" panose="020F0502020204030204" pitchFamily="34" charset="0"/>
              </a:rPr>
              <a:t>London increased 12.2 points to 171.9</a:t>
            </a:r>
          </a:p>
          <a:p>
            <a:r>
              <a:rPr lang="en-GB" sz="2000" dirty="0" smtClean="0">
                <a:solidFill>
                  <a:srgbClr val="321959"/>
                </a:solidFill>
                <a:latin typeface="Calibri" panose="020F0502020204030204" pitchFamily="34" charset="0"/>
              </a:rPr>
              <a:t>North East increased 1.2 points to 74.3</a:t>
            </a:r>
          </a:p>
          <a:p>
            <a:r>
              <a:rPr lang="en-GB" sz="2000" dirty="0" smtClean="0">
                <a:solidFill>
                  <a:srgbClr val="321959"/>
                </a:solidFill>
                <a:latin typeface="Calibri" panose="020F0502020204030204" pitchFamily="34" charset="0"/>
              </a:rPr>
              <a:t>All other regions decreased compared to UK average, particularly West and East Midlands.</a:t>
            </a:r>
          </a:p>
          <a:p>
            <a:r>
              <a:rPr lang="en-GB" sz="1050" dirty="0" smtClean="0">
                <a:solidFill>
                  <a:srgbClr val="321959"/>
                </a:solidFill>
                <a:latin typeface="Calibri" panose="020F0502020204030204" pitchFamily="34" charset="0"/>
              </a:rPr>
              <a:t>Source ONS Dec. 2014.</a:t>
            </a:r>
          </a:p>
          <a:p>
            <a:r>
              <a:rPr lang="en-GB" sz="2000" dirty="0" smtClean="0">
                <a:solidFill>
                  <a:srgbClr val="321959"/>
                </a:solidFill>
                <a:latin typeface="Calibri" panose="020F0502020204030204" pitchFamily="34" charset="0"/>
              </a:rPr>
              <a:t> </a:t>
            </a:r>
            <a:endParaRPr lang="en-GB" sz="2000" dirty="0">
              <a:solidFill>
                <a:srgbClr val="32195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536045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Local Authority areas: West to East in the North of England</a:t>
            </a:r>
          </a:p>
          <a:p>
            <a:r>
              <a:rPr lang="en-GB" dirty="0" smtClean="0"/>
              <a:t>Includes: Liverpool; Manchester; Leeds; Sheffield; Yorkshire; Newcastle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NORTHERN POWERHOUSE</a:t>
            </a:r>
            <a:endParaRPr lang="en-GB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76064"/>
            <a:ext cx="8715959" cy="6201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1081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7 Local Authorities and 3 LEPS in the West Midlands: including Birmingham; Sandwell, Coventry, Dudley, Solihull, Walsall and Wolverhampton 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West Midlands Engine of Growth</a:t>
            </a:r>
            <a:endParaRPr lang="en-GB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mca-map-for-si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476672"/>
            <a:ext cx="6984776" cy="6062785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A TSUNAMI….. </a:t>
            </a:r>
            <a:endParaRPr lang="en-GB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Challenge… BREXIT</a:t>
            </a:r>
            <a:endParaRPr lang="en-GB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dirty="0" smtClean="0"/>
              <a:t>CHALLENGE FROM EUROPE  - </a:t>
            </a:r>
            <a:br>
              <a:rPr lang="en-GB" sz="4000" dirty="0" smtClean="0"/>
            </a:br>
            <a:r>
              <a:rPr lang="en-GB" sz="2700" dirty="0" smtClean="0"/>
              <a:t>Europe </a:t>
            </a:r>
            <a:r>
              <a:rPr lang="en-GB" sz="2700" dirty="0"/>
              <a:t>2020: Flagship Initiatives 2014 – </a:t>
            </a:r>
            <a:r>
              <a:rPr lang="en-GB" sz="2700" dirty="0" smtClean="0"/>
              <a:t>2020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8112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GB" sz="2400" b="1" dirty="0" smtClean="0"/>
              <a:t>Smart Growth</a:t>
            </a:r>
          </a:p>
          <a:p>
            <a:pPr lvl="4">
              <a:lnSpc>
                <a:spcPct val="80000"/>
              </a:lnSpc>
              <a:buFont typeface="Courier New" pitchFamily="49" charset="0"/>
              <a:buChar char="o"/>
              <a:defRPr/>
            </a:pPr>
            <a:r>
              <a:rPr lang="en-GB" sz="2600" dirty="0" smtClean="0"/>
              <a:t>Digital Agenda for Europe</a:t>
            </a:r>
          </a:p>
          <a:p>
            <a:pPr lvl="4">
              <a:lnSpc>
                <a:spcPct val="80000"/>
              </a:lnSpc>
              <a:buFont typeface="Courier New" pitchFamily="49" charset="0"/>
              <a:buChar char="o"/>
              <a:defRPr/>
            </a:pPr>
            <a:r>
              <a:rPr lang="en-GB" sz="2600" dirty="0" smtClean="0"/>
              <a:t>Innovation Union</a:t>
            </a:r>
          </a:p>
          <a:p>
            <a:pPr lvl="4">
              <a:lnSpc>
                <a:spcPct val="80000"/>
              </a:lnSpc>
              <a:buFont typeface="Courier New" pitchFamily="49" charset="0"/>
              <a:buChar char="o"/>
              <a:defRPr/>
            </a:pPr>
            <a:r>
              <a:rPr lang="en-GB" sz="2600" dirty="0" smtClean="0"/>
              <a:t>Youth on the Move</a:t>
            </a:r>
          </a:p>
          <a:p>
            <a:pPr marL="685800" lvl="4" indent="0">
              <a:lnSpc>
                <a:spcPct val="80000"/>
              </a:lnSpc>
              <a:buNone/>
              <a:defRPr/>
            </a:pPr>
            <a:endParaRPr lang="en-GB" sz="2200" b="1" dirty="0" smtClean="0"/>
          </a:p>
          <a:p>
            <a:pPr>
              <a:lnSpc>
                <a:spcPct val="8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GB" sz="2700" b="1" dirty="0" smtClean="0"/>
              <a:t>Sustainable Growth</a:t>
            </a:r>
          </a:p>
          <a:p>
            <a:pPr lvl="4">
              <a:lnSpc>
                <a:spcPct val="80000"/>
              </a:lnSpc>
              <a:buFont typeface="Courier New" pitchFamily="49" charset="0"/>
              <a:buChar char="o"/>
              <a:defRPr/>
            </a:pPr>
            <a:r>
              <a:rPr lang="en-GB" sz="2400" dirty="0" smtClean="0"/>
              <a:t>Resource Efficient Europe</a:t>
            </a:r>
          </a:p>
          <a:p>
            <a:pPr lvl="4">
              <a:lnSpc>
                <a:spcPct val="80000"/>
              </a:lnSpc>
              <a:buFont typeface="Courier New" pitchFamily="49" charset="0"/>
              <a:buChar char="o"/>
              <a:defRPr/>
            </a:pPr>
            <a:r>
              <a:rPr lang="en-GB" sz="2400" dirty="0" smtClean="0"/>
              <a:t>An Industrial Policy for Globalisation</a:t>
            </a:r>
          </a:p>
          <a:p>
            <a:pPr lvl="4">
              <a:lnSpc>
                <a:spcPct val="80000"/>
              </a:lnSpc>
              <a:buFont typeface="Courier New" pitchFamily="49" charset="0"/>
              <a:buChar char="o"/>
              <a:defRPr/>
            </a:pPr>
            <a:r>
              <a:rPr lang="en-GB" sz="2400" dirty="0" smtClean="0"/>
              <a:t>Low carbon Strategies</a:t>
            </a:r>
          </a:p>
          <a:p>
            <a:pPr lvl="4">
              <a:lnSpc>
                <a:spcPct val="80000"/>
              </a:lnSpc>
              <a:buFont typeface="Courier New" pitchFamily="49" charset="0"/>
              <a:buChar char="o"/>
              <a:defRPr/>
            </a:pPr>
            <a:r>
              <a:rPr lang="en-GB" sz="2400" dirty="0" smtClean="0"/>
              <a:t>Energy Action Plans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endParaRPr lang="en-GB" sz="2700" dirty="0" smtClean="0"/>
          </a:p>
          <a:p>
            <a:pPr>
              <a:lnSpc>
                <a:spcPct val="8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GB" sz="2700" b="1" dirty="0" smtClean="0"/>
              <a:t>Inclusive Growth</a:t>
            </a:r>
          </a:p>
          <a:p>
            <a:pPr lvl="4">
              <a:lnSpc>
                <a:spcPct val="80000"/>
              </a:lnSpc>
              <a:buFont typeface="Courier New" pitchFamily="49" charset="0"/>
              <a:buChar char="o"/>
              <a:defRPr/>
            </a:pPr>
            <a:r>
              <a:rPr lang="en-GB" sz="2400" dirty="0" smtClean="0"/>
              <a:t>New Skills for Jobs</a:t>
            </a:r>
          </a:p>
          <a:p>
            <a:pPr lvl="4">
              <a:lnSpc>
                <a:spcPct val="80000"/>
              </a:lnSpc>
              <a:buFont typeface="Courier New" pitchFamily="49" charset="0"/>
              <a:buChar char="o"/>
              <a:defRPr/>
            </a:pPr>
            <a:r>
              <a:rPr lang="en-GB" sz="2400" dirty="0" smtClean="0"/>
              <a:t>European Platform Against Poverty</a:t>
            </a:r>
          </a:p>
          <a:p>
            <a:pPr lvl="4">
              <a:lnSpc>
                <a:spcPct val="80000"/>
              </a:lnSpc>
              <a:buFont typeface="Courier New" pitchFamily="49" charset="0"/>
              <a:buChar char="o"/>
              <a:defRPr/>
            </a:pPr>
            <a:r>
              <a:rPr lang="en-GB" sz="2400" dirty="0" smtClean="0"/>
              <a:t>A new Cohesion and Agricultural Policy</a:t>
            </a:r>
          </a:p>
          <a:p>
            <a:pPr marL="1143000" lvl="3" indent="0" algn="r">
              <a:lnSpc>
                <a:spcPct val="80000"/>
              </a:lnSpc>
              <a:buNone/>
              <a:defRPr/>
            </a:pPr>
            <a:endParaRPr lang="en-GB" sz="2800" dirty="0"/>
          </a:p>
          <a:p>
            <a:pPr marL="0" indent="0" algn="r">
              <a:lnSpc>
                <a:spcPct val="80000"/>
              </a:lnSpc>
              <a:buNone/>
              <a:defRPr/>
            </a:pPr>
            <a:r>
              <a:rPr lang="en-GB" sz="3800" dirty="0" smtClean="0"/>
              <a:t>BUT, BREXIT…</a:t>
            </a:r>
            <a:r>
              <a:rPr lang="en-GB" sz="3300" dirty="0"/>
              <a:t/>
            </a:r>
            <a:br>
              <a:rPr lang="en-GB" sz="3300" dirty="0"/>
            </a:br>
            <a:endParaRPr lang="en-GB" sz="3300" dirty="0"/>
          </a:p>
          <a:p>
            <a:pPr lvl="4">
              <a:lnSpc>
                <a:spcPct val="80000"/>
              </a:lnSpc>
              <a:buFont typeface="Courier New" pitchFamily="49" charset="0"/>
              <a:buChar char="o"/>
              <a:defRPr/>
            </a:pPr>
            <a:endParaRPr lang="en-GB" sz="2400" dirty="0" smtClean="0"/>
          </a:p>
          <a:p>
            <a:pPr lvl="4">
              <a:lnSpc>
                <a:spcPct val="80000"/>
              </a:lnSpc>
              <a:buFont typeface="Courier New" pitchFamily="49" charset="0"/>
              <a:buChar char="o"/>
              <a:defRPr/>
            </a:pPr>
            <a:endParaRPr lang="en-GB" sz="2400" dirty="0" smtClean="0"/>
          </a:p>
          <a:p>
            <a:pPr lvl="4">
              <a:lnSpc>
                <a:spcPct val="80000"/>
              </a:lnSpc>
              <a:buFont typeface="Courier New" pitchFamily="49" charset="0"/>
              <a:buChar char="o"/>
              <a:defRPr/>
            </a:pPr>
            <a:endParaRPr lang="en-GB" sz="2400" dirty="0" smtClean="0"/>
          </a:p>
          <a:p>
            <a:pPr lvl="4">
              <a:lnSpc>
                <a:spcPct val="80000"/>
              </a:lnSpc>
              <a:buFont typeface="Courier New" pitchFamily="49" charset="0"/>
              <a:buChar char="o"/>
              <a:defRPr/>
            </a:pPr>
            <a:endParaRPr lang="en-GB" sz="2400" dirty="0"/>
          </a:p>
          <a:p>
            <a:pPr lvl="4">
              <a:lnSpc>
                <a:spcPct val="80000"/>
              </a:lnSpc>
              <a:buFont typeface="Courier New" pitchFamily="49" charset="0"/>
              <a:buChar char="o"/>
              <a:defRPr/>
            </a:pPr>
            <a:endParaRPr lang="en-GB" sz="2400" dirty="0" smtClean="0"/>
          </a:p>
          <a:p>
            <a:pPr lvl="4">
              <a:lnSpc>
                <a:spcPct val="80000"/>
              </a:lnSpc>
              <a:buFont typeface="Wingdings" pitchFamily="2" charset="2"/>
              <a:buChar char="Ø"/>
              <a:defRPr/>
            </a:pPr>
            <a:endParaRPr lang="en-GB" sz="2400" dirty="0" smtClean="0"/>
          </a:p>
          <a:p>
            <a:pPr marL="0" indent="0" algn="r">
              <a:lnSpc>
                <a:spcPct val="80000"/>
              </a:lnSpc>
              <a:defRPr/>
            </a:pPr>
            <a:endParaRPr lang="en-GB" sz="2800" dirty="0" smtClean="0"/>
          </a:p>
          <a:p>
            <a:pPr marL="0" indent="0" algn="r">
              <a:lnSpc>
                <a:spcPct val="80000"/>
              </a:lnSpc>
              <a:defRPr/>
            </a:pPr>
            <a:endParaRPr lang="en-GB" sz="3400" dirty="0" smtClean="0"/>
          </a:p>
          <a:p>
            <a:pPr marL="0" indent="0" algn="r">
              <a:lnSpc>
                <a:spcPct val="80000"/>
              </a:lnSpc>
              <a:defRPr/>
            </a:pPr>
            <a:endParaRPr lang="en-GB" sz="3400" dirty="0" smtClean="0"/>
          </a:p>
          <a:p>
            <a:pPr marL="0" indent="0" algn="r">
              <a:lnSpc>
                <a:spcPct val="80000"/>
              </a:lnSpc>
              <a:defRPr/>
            </a:pPr>
            <a:endParaRPr lang="en-GB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BREXIT AND LOCAL ECONOMIES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96424455"/>
              </p:ext>
            </p:extLst>
          </p:nvPr>
        </p:nvGraphicFramePr>
        <p:xfrm>
          <a:off x="936303" y="1628800"/>
          <a:ext cx="8207697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9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65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20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Issues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Impacts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Unknowns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Single Market exit?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On sector</a:t>
                      </a:r>
                      <a:r>
                        <a:rPr lang="en-GB" baseline="0" dirty="0" smtClean="0"/>
                        <a:t>s of Industry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New competition</a:t>
                      </a:r>
                      <a:r>
                        <a:rPr lang="en-GB" baseline="0" dirty="0" smtClean="0"/>
                        <a:t> laws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Customs</a:t>
                      </a:r>
                      <a:r>
                        <a:rPr lang="en-GB" baseline="0" dirty="0" smtClean="0"/>
                        <a:t> Union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New procedures</a:t>
                      </a:r>
                      <a:r>
                        <a:rPr lang="en-GB" baseline="0" dirty="0" smtClean="0"/>
                        <a:t> and controls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Budget payment?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Financial</a:t>
                      </a:r>
                      <a:r>
                        <a:rPr lang="en-GB" baseline="0" dirty="0" smtClean="0"/>
                        <a:t> services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Future</a:t>
                      </a:r>
                      <a:r>
                        <a:rPr lang="en-GB" baseline="0" dirty="0" smtClean="0"/>
                        <a:t> VAT and ‘</a:t>
                      </a:r>
                      <a:r>
                        <a:rPr lang="en-GB" baseline="0" dirty="0" err="1" smtClean="0"/>
                        <a:t>passporting</a:t>
                      </a:r>
                      <a:r>
                        <a:rPr lang="en-GB" baseline="0" dirty="0" smtClean="0"/>
                        <a:t>’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Access Deal for the City?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Free Trade</a:t>
                      </a:r>
                      <a:r>
                        <a:rPr lang="en-GB" baseline="0" dirty="0" smtClean="0"/>
                        <a:t> Deals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EU,</a:t>
                      </a:r>
                      <a:r>
                        <a:rPr lang="en-GB" baseline="0" dirty="0" smtClean="0"/>
                        <a:t> BRICS and USA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Art 50 – 2 years</a:t>
                      </a:r>
                      <a:r>
                        <a:rPr lang="en-GB" baseline="0" dirty="0" smtClean="0"/>
                        <a:t> 2019?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Transitional Deal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2019-</a:t>
                      </a:r>
                      <a:r>
                        <a:rPr lang="en-GB" baseline="0" dirty="0" smtClean="0"/>
                        <a:t> 202??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Joining WTO/Tariffs?</a:t>
                      </a:r>
                      <a:r>
                        <a:rPr lang="en-GB" baseline="0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EU Budget 2020 - 2027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Pay</a:t>
                      </a:r>
                      <a:r>
                        <a:rPr lang="en-GB" baseline="0" dirty="0" smtClean="0"/>
                        <a:t> for access? EU territorial cooperation could continue?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UK contribution = tax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EU Regional and CAP budget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What replacement programmes? From 2020?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Size</a:t>
                      </a:r>
                      <a:r>
                        <a:rPr lang="en-GB" baseline="0" dirty="0" smtClean="0"/>
                        <a:t> of UK budget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Immigration and skills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Only skilled jobs will</a:t>
                      </a:r>
                      <a:r>
                        <a:rPr lang="en-GB" baseline="0" dirty="0" smtClean="0"/>
                        <a:t> attract</a:t>
                      </a:r>
                      <a:r>
                        <a:rPr lang="en-GB" dirty="0" smtClean="0"/>
                        <a:t> work permits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Impact on sectors; skills policy for UK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New industrial</a:t>
                      </a:r>
                      <a:r>
                        <a:rPr lang="en-GB" baseline="0" dirty="0" smtClean="0"/>
                        <a:t> policy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On industry/regions/sectors  Rand D??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Details  released – </a:t>
                      </a:r>
                    </a:p>
                    <a:p>
                      <a:r>
                        <a:rPr lang="en-GB" dirty="0" smtClean="0"/>
                        <a:t>23 November and Green Paper January 2017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1696561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BREXIT AND LOCAL GOVERNMENT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423848" cy="4495800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2014-2020 UK receives £5.3bn of EU Structural Funds</a:t>
            </a:r>
          </a:p>
          <a:p>
            <a:r>
              <a:rPr lang="en-GB" dirty="0" smtClean="0"/>
              <a:t>West Wales and the Valleys and Cornwall are net beneficiaries of EU funding</a:t>
            </a:r>
            <a:endParaRPr lang="en-GB" dirty="0"/>
          </a:p>
          <a:p>
            <a:r>
              <a:rPr lang="en-GB" dirty="0" smtClean="0"/>
              <a:t>May has guaranteed that projects in place before     23 Nov 2016 will go ahead but post 2020 funding will be lost</a:t>
            </a:r>
          </a:p>
          <a:p>
            <a:r>
              <a:rPr lang="en-GB" dirty="0" smtClean="0"/>
              <a:t>Includes CAP, ESF, EMFF, ERDF, ETC &amp; Horizon 2020</a:t>
            </a:r>
            <a:endParaRPr lang="en-GB" dirty="0"/>
          </a:p>
          <a:p>
            <a:r>
              <a:rPr lang="en-GB" dirty="0" smtClean="0"/>
              <a:t>Impact on Energy, waste, trading standards, procurement, State Aid rules</a:t>
            </a:r>
          </a:p>
          <a:p>
            <a:r>
              <a:rPr lang="en-GB" dirty="0" smtClean="0"/>
              <a:t>LG is arguing for greater Devolution of fiscal responsibility – led by Kahn – will impact on Devolution Deals</a:t>
            </a:r>
          </a:p>
          <a:p>
            <a:r>
              <a:rPr lang="en-GB" dirty="0" smtClean="0"/>
              <a:t>CG proposes Reform of LG Finance- implications 2020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716288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dirty="0" smtClean="0">
                <a:solidFill>
                  <a:schemeClr val="accent2">
                    <a:lumMod val="75000"/>
                  </a:schemeClr>
                </a:solidFill>
                <a:latin typeface="Arial (Body)"/>
              </a:rPr>
              <a:t>Conclusions</a:t>
            </a:r>
            <a:endParaRPr lang="en-GB" sz="2800" b="1" dirty="0">
              <a:solidFill>
                <a:schemeClr val="accent2">
                  <a:lumMod val="75000"/>
                </a:schemeClr>
              </a:solidFill>
              <a:latin typeface="Arial (Body)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5536" y="1412776"/>
            <a:ext cx="7886700" cy="5976664"/>
          </a:xfrm>
        </p:spPr>
        <p:txBody>
          <a:bodyPr>
            <a:normAutofit lnSpcReduction="10000"/>
          </a:bodyPr>
          <a:lstStyle/>
          <a:p>
            <a:pPr lvl="0">
              <a:buClr>
                <a:srgbClr val="DD8047"/>
              </a:buClr>
            </a:pPr>
            <a:r>
              <a:rPr lang="en-GB" sz="3200" dirty="0" smtClean="0">
                <a:solidFill>
                  <a:prstClr val="black"/>
                </a:solidFill>
              </a:rPr>
              <a:t>If (</a:t>
            </a:r>
            <a:r>
              <a:rPr lang="en-GB" sz="3200" dirty="0">
                <a:solidFill>
                  <a:prstClr val="black"/>
                </a:solidFill>
              </a:rPr>
              <a:t>place-based) </a:t>
            </a:r>
            <a:r>
              <a:rPr lang="en-GB" sz="3200" dirty="0" smtClean="0">
                <a:solidFill>
                  <a:prstClr val="black"/>
                </a:solidFill>
              </a:rPr>
              <a:t>leadership is seen  as </a:t>
            </a:r>
            <a:r>
              <a:rPr lang="en-GB" sz="3200" dirty="0">
                <a:solidFill>
                  <a:prstClr val="black"/>
                </a:solidFill>
              </a:rPr>
              <a:t>autonomy /power to make decisions about strategy and bring about action </a:t>
            </a:r>
            <a:endParaRPr lang="en-GB" sz="3200" dirty="0" smtClean="0">
              <a:solidFill>
                <a:prstClr val="black"/>
              </a:solidFill>
            </a:endParaRPr>
          </a:p>
          <a:p>
            <a:pPr lvl="0">
              <a:buClr>
                <a:srgbClr val="DD8047"/>
              </a:buClr>
            </a:pPr>
            <a:r>
              <a:rPr lang="en-GB" sz="3200" dirty="0" smtClean="0">
                <a:solidFill>
                  <a:prstClr val="black"/>
                </a:solidFill>
              </a:rPr>
              <a:t>LEPs disappear into combined authorities</a:t>
            </a:r>
          </a:p>
          <a:p>
            <a:pPr lvl="0">
              <a:buClr>
                <a:srgbClr val="DD8047"/>
              </a:buClr>
            </a:pPr>
            <a:r>
              <a:rPr lang="en-GB" sz="3200" dirty="0" smtClean="0">
                <a:solidFill>
                  <a:prstClr val="black"/>
                </a:solidFill>
              </a:rPr>
              <a:t>CA’s not properly constituted for England</a:t>
            </a:r>
          </a:p>
          <a:p>
            <a:pPr lvl="0">
              <a:buClr>
                <a:srgbClr val="DD8047"/>
              </a:buClr>
            </a:pPr>
            <a:endParaRPr lang="en-GB" sz="3200" dirty="0" smtClean="0">
              <a:solidFill>
                <a:prstClr val="black"/>
              </a:solidFill>
            </a:endParaRPr>
          </a:p>
          <a:p>
            <a:pPr lvl="0">
              <a:buClr>
                <a:srgbClr val="DD8047"/>
              </a:buClr>
            </a:pPr>
            <a:r>
              <a:rPr lang="en-GB" sz="3200" dirty="0" err="1" smtClean="0">
                <a:solidFill>
                  <a:prstClr val="black"/>
                </a:solidFill>
              </a:rPr>
              <a:t>Conditionalities</a:t>
            </a:r>
            <a:r>
              <a:rPr lang="en-GB" sz="3200" dirty="0" smtClean="0">
                <a:solidFill>
                  <a:prstClr val="black"/>
                </a:solidFill>
              </a:rPr>
              <a:t> in the devolution deals do not represent re-territorialisation</a:t>
            </a:r>
          </a:p>
          <a:p>
            <a:pPr lvl="0">
              <a:buClr>
                <a:srgbClr val="DD8047"/>
              </a:buClr>
            </a:pPr>
            <a:r>
              <a:rPr lang="en-GB" sz="3200" dirty="0" smtClean="0">
                <a:solidFill>
                  <a:prstClr val="black"/>
                </a:solidFill>
              </a:rPr>
              <a:t>BREXIT Tsunami.. Rewrites the rulebook</a:t>
            </a:r>
          </a:p>
          <a:p>
            <a:pPr lvl="0">
              <a:buClr>
                <a:srgbClr val="DD8047"/>
              </a:buClr>
            </a:pPr>
            <a:r>
              <a:rPr lang="en-GB" sz="3200" dirty="0" smtClean="0">
                <a:solidFill>
                  <a:prstClr val="black"/>
                </a:solidFill>
              </a:rPr>
              <a:t>North-South divide will prevail and be worse in 2020. </a:t>
            </a:r>
            <a:endParaRPr lang="en-GB" sz="3200" dirty="0">
              <a:solidFill>
                <a:prstClr val="black"/>
              </a:solidFill>
            </a:endParaRPr>
          </a:p>
          <a:p>
            <a:pPr lvl="0">
              <a:buClr>
                <a:srgbClr val="DD8047"/>
              </a:buClr>
            </a:pPr>
            <a:endParaRPr lang="en-GB" sz="3200" dirty="0">
              <a:solidFill>
                <a:prstClr val="black"/>
              </a:solidFill>
            </a:endParaRPr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3545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 new UK Regional </a:t>
            </a:r>
            <a:r>
              <a:rPr lang="en-GB" dirty="0"/>
              <a:t>D</a:t>
            </a:r>
            <a:r>
              <a:rPr lang="en-GB" dirty="0" smtClean="0"/>
              <a:t>evelopment Policy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Conversation on new regional economic development policy and programme 2020- 2030 needs to start now.</a:t>
            </a:r>
          </a:p>
          <a:p>
            <a:r>
              <a:rPr lang="en-GB" dirty="0" smtClean="0"/>
              <a:t>Deal Culture inappropriate to the climate that we are going to be in.</a:t>
            </a:r>
          </a:p>
          <a:p>
            <a:r>
              <a:rPr lang="en-GB" dirty="0" smtClean="0"/>
              <a:t>Industrial </a:t>
            </a:r>
            <a:r>
              <a:rPr lang="en-GB" dirty="0" err="1" smtClean="0"/>
              <a:t>strategy,regional</a:t>
            </a:r>
            <a:r>
              <a:rPr lang="en-GB" dirty="0" smtClean="0"/>
              <a:t> </a:t>
            </a:r>
            <a:r>
              <a:rPr lang="en-GB" dirty="0" err="1" smtClean="0"/>
              <a:t>strategy,rural</a:t>
            </a:r>
            <a:r>
              <a:rPr lang="en-GB" dirty="0" smtClean="0"/>
              <a:t> strategy and spatial strategy and infrastructure need to be considered together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616214"/>
      </p:ext>
    </p:extLst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495856" cy="4495800"/>
          </a:xfrm>
        </p:spPr>
        <p:txBody>
          <a:bodyPr>
            <a:normAutofit fontScale="92500" lnSpcReduction="10000"/>
          </a:bodyPr>
          <a:lstStyle/>
          <a:p>
            <a:r>
              <a:rPr lang="en-GB" sz="3200" dirty="0" smtClean="0"/>
              <a:t>Tackling the North/South divide impossible given:</a:t>
            </a:r>
          </a:p>
          <a:p>
            <a:pPr lvl="1"/>
            <a:r>
              <a:rPr lang="en-GB" sz="2800" dirty="0" smtClean="0"/>
              <a:t> The changes in sub-national governance structures:</a:t>
            </a:r>
          </a:p>
          <a:p>
            <a:pPr lvl="2"/>
            <a:r>
              <a:rPr lang="en-GB" sz="2500" dirty="0" smtClean="0"/>
              <a:t>LEPS to Combined Authorities and </a:t>
            </a:r>
            <a:r>
              <a:rPr lang="en-GB" sz="2500" dirty="0" err="1" smtClean="0"/>
              <a:t>Meso</a:t>
            </a:r>
            <a:r>
              <a:rPr lang="en-GB" sz="2500" dirty="0" smtClean="0"/>
              <a:t>-level (Northern Powerhouse &amp; West Midlands Engine)</a:t>
            </a:r>
          </a:p>
          <a:p>
            <a:pPr lvl="1"/>
            <a:r>
              <a:rPr lang="en-GB" sz="2800" dirty="0" smtClean="0"/>
              <a:t>Devolution Deals = Delegation not re-territorialisation</a:t>
            </a:r>
          </a:p>
          <a:p>
            <a:pPr lvl="1"/>
            <a:r>
              <a:rPr lang="en-GB" sz="2800" dirty="0" smtClean="0"/>
              <a:t>BREXIT </a:t>
            </a:r>
            <a:endParaRPr lang="en-GB" sz="2800" dirty="0"/>
          </a:p>
          <a:p>
            <a:pPr lvl="1"/>
            <a:r>
              <a:rPr lang="en-GB" sz="2800" dirty="0" smtClean="0"/>
              <a:t>New INDUSTRIAL strategy?</a:t>
            </a:r>
            <a:endParaRPr lang="en-GB" sz="2800" dirty="0"/>
          </a:p>
          <a:p>
            <a:pPr lvl="1"/>
            <a:endParaRPr lang="en-GB" sz="2800" dirty="0" smtClean="0"/>
          </a:p>
          <a:p>
            <a:pPr marL="365760" lvl="1" indent="0" algn="r">
              <a:buNone/>
            </a:pPr>
            <a:r>
              <a:rPr lang="en-GB" sz="2800" dirty="0" smtClean="0"/>
              <a:t>Devolution and BREXIT will not deliver</a:t>
            </a:r>
          </a:p>
          <a:p>
            <a:pPr marL="365760" lvl="1" indent="0" algn="r">
              <a:buNone/>
            </a:pPr>
            <a:r>
              <a:rPr lang="en-GB" sz="2800" dirty="0" smtClean="0"/>
              <a:t>To enable place-base Leadership at subnational level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306375297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LEADERSHIP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279832" cy="4997152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A</a:t>
            </a:r>
            <a:r>
              <a:rPr lang="en-GB" dirty="0" smtClean="0"/>
              <a:t> process of social influence in which </a:t>
            </a:r>
            <a:r>
              <a:rPr lang="en-GB" b="1" i="1" dirty="0" smtClean="0"/>
              <a:t>one person</a:t>
            </a:r>
            <a:r>
              <a:rPr lang="en-GB" b="1" dirty="0" smtClean="0"/>
              <a:t> </a:t>
            </a:r>
            <a:r>
              <a:rPr lang="en-GB" dirty="0" smtClean="0"/>
              <a:t>(Mayor?) can enlist the aid and support of others in the accomplishment of a common task </a:t>
            </a:r>
          </a:p>
          <a:p>
            <a:pPr algn="r">
              <a:buNone/>
            </a:pPr>
            <a:r>
              <a:rPr lang="en-GB" sz="2600" dirty="0" smtClean="0"/>
              <a:t>(ROBINSON, 2009) </a:t>
            </a:r>
          </a:p>
          <a:p>
            <a:r>
              <a:rPr lang="en-GB" dirty="0" smtClean="0"/>
              <a:t>A process/exercise of leadership by </a:t>
            </a:r>
            <a:r>
              <a:rPr lang="en-GB" i="1" dirty="0" smtClean="0"/>
              <a:t>a </a:t>
            </a:r>
            <a:r>
              <a:rPr lang="en-GB" b="1" i="1" dirty="0" smtClean="0"/>
              <a:t>collective </a:t>
            </a:r>
            <a:r>
              <a:rPr lang="en-GB" dirty="0" smtClean="0"/>
              <a:t>…</a:t>
            </a:r>
          </a:p>
          <a:p>
            <a:endParaRPr lang="en-GB" sz="2400" dirty="0" smtClean="0"/>
          </a:p>
          <a:p>
            <a:r>
              <a:rPr lang="en-GB" dirty="0" smtClean="0"/>
              <a:t>Leadership for place-based development is</a:t>
            </a:r>
          </a:p>
          <a:p>
            <a:pPr lvl="1"/>
            <a:r>
              <a:rPr lang="en-GB" b="1" u="sng" dirty="0" smtClean="0"/>
              <a:t>a collective relationship</a:t>
            </a:r>
            <a:r>
              <a:rPr lang="en-GB" b="1" dirty="0" smtClean="0"/>
              <a:t> </a:t>
            </a:r>
            <a:r>
              <a:rPr lang="en-GB" dirty="0" smtClean="0"/>
              <a:t>between institutional actors </a:t>
            </a:r>
          </a:p>
          <a:p>
            <a:pPr algn="r">
              <a:buNone/>
            </a:pPr>
            <a:r>
              <a:rPr lang="en-GB" sz="2200" dirty="0" smtClean="0"/>
              <a:t>(STIMSON </a:t>
            </a:r>
            <a:r>
              <a:rPr lang="en-GB" sz="2200" i="1" dirty="0" smtClean="0"/>
              <a:t>et al. </a:t>
            </a:r>
            <a:r>
              <a:rPr lang="en-GB" sz="2200" dirty="0" smtClean="0"/>
              <a:t>2002,cited by SOTARAUTA, 2014)</a:t>
            </a:r>
          </a:p>
          <a:p>
            <a:pPr lvl="1"/>
            <a:r>
              <a:rPr lang="en-GB" b="1" u="sng" dirty="0" smtClean="0"/>
              <a:t>Collaborative Governance Structures </a:t>
            </a:r>
            <a:r>
              <a:rPr lang="en-GB" dirty="0" smtClean="0"/>
              <a:t>(</a:t>
            </a:r>
            <a:r>
              <a:rPr lang="en-GB" dirty="0" err="1" smtClean="0"/>
              <a:t>ie</a:t>
            </a:r>
            <a:r>
              <a:rPr lang="en-GB" dirty="0" smtClean="0"/>
              <a:t> </a:t>
            </a:r>
            <a:r>
              <a:rPr lang="en-GB" dirty="0" err="1" smtClean="0"/>
              <a:t>CAs</a:t>
            </a:r>
            <a:r>
              <a:rPr lang="en-GB" dirty="0" smtClean="0"/>
              <a:t>) practice collective leadership </a:t>
            </a:r>
          </a:p>
          <a:p>
            <a:pPr lvl="1"/>
            <a:endParaRPr lang="en-GB" dirty="0" smtClean="0"/>
          </a:p>
          <a:p>
            <a:r>
              <a:rPr lang="en-GB" b="1" dirty="0" smtClean="0"/>
              <a:t>Leadership (place-based) as autonomy /power to make decisions about strategy and bring about action </a:t>
            </a:r>
            <a:endParaRPr lang="en-GB" b="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2413992"/>
          </a:xfrm>
        </p:spPr>
        <p:txBody>
          <a:bodyPr>
            <a:noAutofit/>
          </a:bodyPr>
          <a:lstStyle/>
          <a:p>
            <a:r>
              <a:rPr lang="en-GB" sz="2400" dirty="0" smtClean="0"/>
              <a:t>LEPs</a:t>
            </a:r>
          </a:p>
          <a:p>
            <a:r>
              <a:rPr lang="en-GB" sz="2400" dirty="0" smtClean="0"/>
              <a:t>Combined authorities</a:t>
            </a:r>
          </a:p>
          <a:p>
            <a:r>
              <a:rPr lang="en-GB" sz="2400" dirty="0" smtClean="0"/>
              <a:t>Devolution Deals</a:t>
            </a:r>
          </a:p>
          <a:p>
            <a:r>
              <a:rPr lang="en-GB" sz="2400" dirty="0"/>
              <a:t>Metro Mayors</a:t>
            </a:r>
          </a:p>
          <a:p>
            <a:r>
              <a:rPr lang="en-GB" sz="2400" dirty="0" smtClean="0"/>
              <a:t>Powerhouse and Engine</a:t>
            </a:r>
          </a:p>
          <a:p>
            <a:r>
              <a:rPr lang="en-GB" sz="2400" dirty="0" smtClean="0"/>
              <a:t>	Central Government control</a:t>
            </a:r>
            <a:endParaRPr lang="en-GB" sz="2400" dirty="0"/>
          </a:p>
          <a:p>
            <a:r>
              <a:rPr lang="en-GB" sz="2400" dirty="0" smtClean="0"/>
              <a:t>BREXIT – A TSUNAMI</a:t>
            </a:r>
          </a:p>
          <a:p>
            <a:r>
              <a:rPr lang="en-GB" sz="2400" dirty="0" smtClean="0"/>
              <a:t>New Industrial Strategy ?  </a:t>
            </a:r>
            <a:endParaRPr lang="en-GB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happening: The Story</a:t>
            </a:r>
            <a:endParaRPr lang="en-GB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73E41-A909-4DEE-BF6D-D84FE746A258}" type="slidenum">
              <a:rPr lang="en-US"/>
              <a:pPr/>
              <a:t>6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88640"/>
            <a:ext cx="7772400" cy="1143000"/>
          </a:xfrm>
        </p:spPr>
        <p:txBody>
          <a:bodyPr>
            <a:normAutofit/>
          </a:bodyPr>
          <a:lstStyle/>
          <a:p>
            <a:r>
              <a:rPr lang="en-GB" b="1" dirty="0" smtClean="0"/>
              <a:t>Local Enterprise Partnerships</a:t>
            </a:r>
            <a:endParaRPr lang="en-GB" b="1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196752"/>
            <a:ext cx="8359775" cy="5661248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GB" dirty="0" smtClean="0"/>
          </a:p>
          <a:p>
            <a:pPr algn="ctr">
              <a:buNone/>
            </a:pPr>
            <a:r>
              <a:rPr lang="en-GB" dirty="0" smtClean="0"/>
              <a:t>“joint local authority-business bodies brought forward by local authorities themselves                                          to promote local economic development” </a:t>
            </a:r>
          </a:p>
          <a:p>
            <a:pPr algn="r">
              <a:buNone/>
            </a:pPr>
            <a:r>
              <a:rPr lang="en-GB" sz="2400" dirty="0" smtClean="0"/>
              <a:t>Bentley et al (2010)</a:t>
            </a:r>
          </a:p>
          <a:p>
            <a:pPr algn="r">
              <a:buNone/>
            </a:pPr>
            <a:endParaRPr lang="en-GB" sz="1400" dirty="0" smtClean="0"/>
          </a:p>
          <a:p>
            <a:r>
              <a:rPr lang="en-GB" sz="2400" dirty="0" smtClean="0"/>
              <a:t>Some of the hallmarks of a place-based approach….</a:t>
            </a:r>
          </a:p>
          <a:p>
            <a:pPr lvl="1"/>
            <a:r>
              <a:rPr lang="en-GB" sz="2100" dirty="0" smtClean="0"/>
              <a:t>Based on functional economic geography</a:t>
            </a:r>
          </a:p>
          <a:p>
            <a:pPr lvl="1"/>
            <a:r>
              <a:rPr lang="en-GB" sz="2100" dirty="0" smtClean="0"/>
              <a:t>Analysis of development potentials</a:t>
            </a:r>
          </a:p>
          <a:p>
            <a:pPr lvl="1"/>
            <a:r>
              <a:rPr lang="en-GB" sz="2100" dirty="0" smtClean="0"/>
              <a:t>Multi-level/collaborative governance </a:t>
            </a:r>
          </a:p>
          <a:p>
            <a:pPr lvl="1"/>
            <a:r>
              <a:rPr lang="en-US" sz="2000" dirty="0" smtClean="0"/>
              <a:t>Planning, housing</a:t>
            </a:r>
            <a:r>
              <a:rPr lang="en-US" sz="2000" dirty="0"/>
              <a:t>, </a:t>
            </a:r>
            <a:r>
              <a:rPr lang="en-US" sz="2000" dirty="0" smtClean="0"/>
              <a:t>and </a:t>
            </a:r>
            <a:r>
              <a:rPr lang="en-US" sz="2000" dirty="0"/>
              <a:t>employment and </a:t>
            </a:r>
            <a:r>
              <a:rPr lang="en-US" sz="2000" dirty="0" smtClean="0"/>
              <a:t>enterprise growth</a:t>
            </a:r>
          </a:p>
          <a:p>
            <a:pPr lvl="1" algn="r"/>
            <a:r>
              <a:rPr lang="en-US" sz="2800" dirty="0" smtClean="0"/>
              <a:t>SHIFTING TO…</a:t>
            </a:r>
            <a:endParaRPr lang="en-GB" sz="2800" dirty="0" smtClean="0"/>
          </a:p>
          <a:p>
            <a:pPr lvl="1"/>
            <a:endParaRPr lang="en-GB" sz="2200" dirty="0" smtClean="0"/>
          </a:p>
          <a:p>
            <a:endParaRPr lang="en-GB" dirty="0" smtClean="0"/>
          </a:p>
          <a:p>
            <a:pPr lvl="2">
              <a:lnSpc>
                <a:spcPct val="40000"/>
              </a:lnSpc>
              <a:buFont typeface="Wingdings" pitchFamily="2" charset="2"/>
              <a:buNone/>
            </a:pPr>
            <a:endParaRPr lang="en-GB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Combined Authorities (England)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51840" cy="4925144"/>
          </a:xfrm>
        </p:spPr>
        <p:txBody>
          <a:bodyPr>
            <a:normAutofit/>
          </a:bodyPr>
          <a:lstStyle/>
          <a:p>
            <a:pPr fontAlgn="base"/>
            <a:r>
              <a:rPr lang="en-GB" sz="3200" dirty="0"/>
              <a:t>Groupings of city-region based local </a:t>
            </a:r>
            <a:r>
              <a:rPr lang="en-GB" sz="3200" dirty="0" smtClean="0"/>
              <a:t>authorities</a:t>
            </a:r>
          </a:p>
          <a:p>
            <a:pPr fontAlgn="base"/>
            <a:endParaRPr lang="en-GB" sz="3200" dirty="0"/>
          </a:p>
          <a:p>
            <a:pPr fontAlgn="base"/>
            <a:r>
              <a:rPr lang="en-GB" sz="3200" dirty="0" smtClean="0"/>
              <a:t>Reflect </a:t>
            </a:r>
            <a:r>
              <a:rPr lang="en-GB" sz="3200" dirty="0"/>
              <a:t>the relational geographies of production </a:t>
            </a:r>
            <a:r>
              <a:rPr lang="en-GB" sz="3200" dirty="0" smtClean="0"/>
              <a:t>(got </a:t>
            </a:r>
            <a:r>
              <a:rPr lang="en-GB" sz="3200" dirty="0"/>
              <a:t>it </a:t>
            </a:r>
            <a:r>
              <a:rPr lang="en-GB" sz="3200" dirty="0" smtClean="0"/>
              <a:t>wrong)and </a:t>
            </a:r>
            <a:r>
              <a:rPr lang="en-GB" sz="3200" dirty="0"/>
              <a:t>the fragmentation of economic governance in the </a:t>
            </a:r>
            <a:r>
              <a:rPr lang="en-GB" sz="3200" dirty="0" smtClean="0"/>
              <a:t>LEPs</a:t>
            </a:r>
            <a:endParaRPr lang="en-GB" sz="32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7" y="-459432"/>
            <a:ext cx="6263097" cy="70567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3" y="2495974"/>
            <a:ext cx="3744416" cy="208823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7504" y="34094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Scale Geographies of production and Governance Structures:  The Complexities…… 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084168" y="4581128"/>
            <a:ext cx="27363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West Yorkshire and Sheffield </a:t>
            </a:r>
          </a:p>
          <a:p>
            <a:r>
              <a:rPr lang="en-GB" dirty="0" smtClean="0"/>
              <a:t>Combined Authorities</a:t>
            </a:r>
          </a:p>
          <a:p>
            <a:endParaRPr lang="en-GB" dirty="0"/>
          </a:p>
          <a:p>
            <a:r>
              <a:rPr lang="en-GB" dirty="0" smtClean="0"/>
              <a:t>Part of the Northern Powerhouse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6156176" y="476672"/>
            <a:ext cx="289053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Boundary issues</a:t>
            </a:r>
          </a:p>
          <a:p>
            <a:r>
              <a:rPr lang="en-GB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- Counties &amp; districts</a:t>
            </a:r>
          </a:p>
          <a:p>
            <a:r>
              <a:rPr lang="en-GB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- LEPs cross boundaries</a:t>
            </a:r>
          </a:p>
          <a:p>
            <a:pPr>
              <a:buFont typeface="Arial" pitchFamily="34" charset="0"/>
              <a:buChar char="•"/>
            </a:pPr>
            <a:r>
              <a:rPr lang="en-GB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of membership</a:t>
            </a:r>
          </a:p>
          <a:p>
            <a:r>
              <a:rPr lang="en-GB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- Full &amp; Associate </a:t>
            </a:r>
          </a:p>
          <a:p>
            <a:pPr>
              <a:buFont typeface="Arial" pitchFamily="34" charset="0"/>
              <a:buChar char="•"/>
            </a:pPr>
            <a:r>
              <a:rPr lang="en-GB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Politics</a:t>
            </a:r>
          </a:p>
        </p:txBody>
      </p:sp>
    </p:spTree>
    <p:extLst>
      <p:ext uri="{BB962C8B-B14F-4D97-AF65-F5344CB8AC3E}">
        <p14:creationId xmlns:p14="http://schemas.microsoft.com/office/powerpoint/2010/main" val="1320992232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351840" cy="990600"/>
          </a:xfrm>
        </p:spPr>
        <p:txBody>
          <a:bodyPr>
            <a:normAutofit/>
          </a:bodyPr>
          <a:lstStyle/>
          <a:p>
            <a:r>
              <a:rPr lang="en-GB" dirty="0" smtClean="0"/>
              <a:t>Combined Authorities Emerging…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000" dirty="0" smtClean="0"/>
              <a:t>• </a:t>
            </a:r>
            <a:r>
              <a:rPr lang="en-GB" sz="2000" b="1" dirty="0"/>
              <a:t>The Greater Manchester Combined </a:t>
            </a:r>
            <a:r>
              <a:rPr lang="en-GB" sz="2000" b="1" dirty="0" smtClean="0"/>
              <a:t>Authority* </a:t>
            </a:r>
            <a:r>
              <a:rPr lang="en-GB" sz="2000" dirty="0"/>
              <a:t>(Manchester, Salford, Stockport, Tameside, Trafford, Wigan, Bolton, Bury, Rochdale, and Oldham</a:t>
            </a:r>
            <a:r>
              <a:rPr lang="en-GB" sz="2000" dirty="0" smtClean="0"/>
              <a:t>). May 2017</a:t>
            </a:r>
          </a:p>
          <a:p>
            <a:pPr marL="0" indent="0">
              <a:buNone/>
            </a:pPr>
            <a:r>
              <a:rPr lang="en-GB" sz="2000" dirty="0" smtClean="0"/>
              <a:t> </a:t>
            </a:r>
            <a:r>
              <a:rPr lang="en-GB" sz="2000" dirty="0"/>
              <a:t>• </a:t>
            </a:r>
            <a:r>
              <a:rPr lang="en-GB" sz="2000" b="1" dirty="0"/>
              <a:t>The Sheffield City Region Combined </a:t>
            </a:r>
            <a:r>
              <a:rPr lang="en-GB" sz="2000" b="1" dirty="0" smtClean="0"/>
              <a:t>Authority </a:t>
            </a:r>
            <a:r>
              <a:rPr lang="en-GB" sz="2000" dirty="0"/>
              <a:t>(Sheffield, Doncaster, Rotherham and Barnsley, plus associate members: Bassetlaw, Chesterfield, Derbyshire Dales, North-East Derbyshire, </a:t>
            </a:r>
            <a:r>
              <a:rPr lang="en-GB" sz="2000" dirty="0" smtClean="0"/>
              <a:t>Bolsover</a:t>
            </a:r>
            <a:r>
              <a:rPr lang="en-GB" sz="2000" dirty="0"/>
              <a:t> </a:t>
            </a:r>
            <a:r>
              <a:rPr lang="en-GB" sz="2000" b="1" dirty="0" smtClean="0"/>
              <a:t> LEGAL CHALLENGE  Not proceeding- MAY 2018?</a:t>
            </a:r>
          </a:p>
          <a:p>
            <a:pPr marL="0" indent="0">
              <a:buNone/>
            </a:pPr>
            <a:r>
              <a:rPr lang="en-GB" sz="2000" dirty="0" smtClean="0"/>
              <a:t> </a:t>
            </a:r>
            <a:r>
              <a:rPr lang="en-GB" sz="2000" dirty="0"/>
              <a:t>• </a:t>
            </a:r>
            <a:r>
              <a:rPr lang="en-GB" sz="2000" b="1" dirty="0"/>
              <a:t>The West Yorkshire Combined </a:t>
            </a:r>
            <a:r>
              <a:rPr lang="en-GB" sz="2000" b="1" dirty="0" smtClean="0"/>
              <a:t>Authority*</a:t>
            </a:r>
            <a:r>
              <a:rPr lang="en-GB" sz="2000" dirty="0" smtClean="0"/>
              <a:t>, </a:t>
            </a:r>
            <a:r>
              <a:rPr lang="en-GB" sz="2000" dirty="0"/>
              <a:t>covering Leeds, Bradford, Calderdale, Kirklees and Wakefield. York City Council is an associate member</a:t>
            </a:r>
            <a:r>
              <a:rPr lang="en-GB" sz="2000" dirty="0" smtClean="0"/>
              <a:t>; no progress</a:t>
            </a:r>
          </a:p>
          <a:p>
            <a:pPr marL="0" indent="0">
              <a:buNone/>
            </a:pPr>
            <a:r>
              <a:rPr lang="en-GB" sz="2000" dirty="0" smtClean="0"/>
              <a:t> </a:t>
            </a:r>
            <a:r>
              <a:rPr lang="en-GB" sz="2000" b="1" dirty="0"/>
              <a:t>• The Liverpool City Region Combined </a:t>
            </a:r>
            <a:r>
              <a:rPr lang="en-GB" sz="2000" b="1" dirty="0" smtClean="0"/>
              <a:t>Authority* </a:t>
            </a:r>
            <a:r>
              <a:rPr lang="en-GB" sz="2000" dirty="0"/>
              <a:t>(Liverpool, St Helens, Sefton, </a:t>
            </a:r>
            <a:r>
              <a:rPr lang="en-GB" sz="2000" dirty="0" err="1"/>
              <a:t>Knowsley</a:t>
            </a:r>
            <a:r>
              <a:rPr lang="en-GB" sz="2000" dirty="0"/>
              <a:t>, Wirral and </a:t>
            </a:r>
            <a:r>
              <a:rPr lang="en-GB" sz="2000" dirty="0" err="1"/>
              <a:t>Halton</a:t>
            </a:r>
            <a:r>
              <a:rPr lang="en-GB" sz="2000" dirty="0"/>
              <a:t>); </a:t>
            </a:r>
            <a:r>
              <a:rPr lang="en-GB" sz="2000" dirty="0" smtClean="0"/>
              <a:t> May 2017</a:t>
            </a:r>
          </a:p>
          <a:p>
            <a:pPr marL="0" indent="0">
              <a:buNone/>
            </a:pPr>
            <a:r>
              <a:rPr lang="en-GB" sz="2000" dirty="0" smtClean="0"/>
              <a:t>• </a:t>
            </a:r>
            <a:r>
              <a:rPr lang="en-GB" sz="2000" b="1" dirty="0"/>
              <a:t>West Midlands* </a:t>
            </a:r>
            <a:r>
              <a:rPr lang="en-GB" sz="2000" dirty="0"/>
              <a:t>(Birmingham, Dudley, Sandwell, Walsall, Wolverhampton, Coventry, Solihull; with Cannock Chase, Telford, Redditch, Tamworth, and Nuneaton and Bedworth as associate members);</a:t>
            </a:r>
          </a:p>
          <a:p>
            <a:pPr marL="0" lvl="0" indent="0">
              <a:buClr>
                <a:srgbClr val="DD8047"/>
              </a:buClr>
              <a:buNone/>
            </a:pPr>
            <a:r>
              <a:rPr lang="en-GB" sz="2200" b="1" dirty="0" smtClean="0">
                <a:solidFill>
                  <a:prstClr val="black"/>
                </a:solidFill>
              </a:rPr>
              <a:t>* Metro </a:t>
            </a:r>
            <a:r>
              <a:rPr lang="en-GB" sz="2200" b="1" dirty="0">
                <a:solidFill>
                  <a:prstClr val="black"/>
                </a:solidFill>
              </a:rPr>
              <a:t>Mayoral elections May </a:t>
            </a:r>
            <a:r>
              <a:rPr lang="en-GB" sz="2200" b="1" dirty="0" smtClean="0">
                <a:solidFill>
                  <a:prstClr val="black"/>
                </a:solidFill>
              </a:rPr>
              <a:t>2017 </a:t>
            </a:r>
            <a:r>
              <a:rPr lang="en-GB" sz="2200" b="1" dirty="0" err="1" smtClean="0">
                <a:solidFill>
                  <a:prstClr val="black"/>
                </a:solidFill>
              </a:rPr>
              <a:t>Manchester,Liverpool,Birmingham,Teeside</a:t>
            </a:r>
            <a:endParaRPr lang="en-GB" sz="2200" b="1" dirty="0">
              <a:solidFill>
                <a:prstClr val="black"/>
              </a:solidFill>
            </a:endParaRPr>
          </a:p>
          <a:p>
            <a:pPr algn="r"/>
            <a:endParaRPr lang="en-GB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5771</TotalTime>
  <Words>1800</Words>
  <Application>Microsoft Office PowerPoint</Application>
  <PresentationFormat>On-screen Show (4:3)</PresentationFormat>
  <Paragraphs>232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Arial</vt:lpstr>
      <vt:lpstr>Arial (Body)</vt:lpstr>
      <vt:lpstr>Calibri</vt:lpstr>
      <vt:lpstr>Courier New</vt:lpstr>
      <vt:lpstr>华文仿宋</vt:lpstr>
      <vt:lpstr>Tw Cen MT</vt:lpstr>
      <vt:lpstr>Wingdings</vt:lpstr>
      <vt:lpstr>Wingdings 2</vt:lpstr>
      <vt:lpstr>Median</vt:lpstr>
      <vt:lpstr>The NORTHERN POWERHOUSE AND THE WEST MIDLANDS ENGINE  THE CHANGING ROLE OF THE LEPS IN ENTEREPRENUERIAL GOVERNANCE IN ENGLAND:  WILL DEVOLUTION AND BREXIT DELIVER?  IMPLICATIONS FOR LEADERSHIP</vt:lpstr>
      <vt:lpstr>PowerPoint Presentation</vt:lpstr>
      <vt:lpstr>Proposition</vt:lpstr>
      <vt:lpstr>LEADERSHIP</vt:lpstr>
      <vt:lpstr>What is happening: The Story</vt:lpstr>
      <vt:lpstr>Local Enterprise Partnerships</vt:lpstr>
      <vt:lpstr>Combined Authorities (England)  </vt:lpstr>
      <vt:lpstr>PowerPoint Presentation</vt:lpstr>
      <vt:lpstr>Combined Authorities Emerging…</vt:lpstr>
      <vt:lpstr>COMBINED AUTHORITIES</vt:lpstr>
      <vt:lpstr>DEVOLUTION</vt:lpstr>
      <vt:lpstr>DEVOLUTION</vt:lpstr>
      <vt:lpstr>DEVOLUTION DEALS </vt:lpstr>
      <vt:lpstr>PowerPoint Presentation</vt:lpstr>
      <vt:lpstr>Principles of Devolution: George Osborne Northern Powerhouse Speech -14  May 2015 </vt:lpstr>
      <vt:lpstr>POWERS SOUGHT FOR MAYOR Example – West Midlands CA</vt:lpstr>
      <vt:lpstr>Greater Manchester Example   Powers to Mayor?</vt:lpstr>
      <vt:lpstr>DEAL-MAKING</vt:lpstr>
      <vt:lpstr>IMPLICATIONS</vt:lpstr>
      <vt:lpstr>NORTHERN POWERHOUSE</vt:lpstr>
      <vt:lpstr>PowerPoint Presentation</vt:lpstr>
      <vt:lpstr>West Midlands Engine of Growth</vt:lpstr>
      <vt:lpstr>PowerPoint Presentation</vt:lpstr>
      <vt:lpstr>The Challenge… BREXIT</vt:lpstr>
      <vt:lpstr>CHALLENGE FROM EUROPE  -  Europe 2020: Flagship Initiatives 2014 – 2020</vt:lpstr>
      <vt:lpstr>BREXIT AND LOCAL ECONOMIES</vt:lpstr>
      <vt:lpstr>BREXIT AND LOCAL GOVERNMENT</vt:lpstr>
      <vt:lpstr>Conclusions</vt:lpstr>
      <vt:lpstr>A new UK Regional Development Policy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Restructuring English Local Government: Combined Authorities and Devolution Deals. Case Studies from the Northern Powerhouse and West Midlands Engine.</dc:title>
  <dc:creator>No name</dc:creator>
  <cp:lastModifiedBy>Jackson, Keith</cp:lastModifiedBy>
  <cp:revision>105</cp:revision>
  <dcterms:created xsi:type="dcterms:W3CDTF">2015-11-06T12:53:43Z</dcterms:created>
  <dcterms:modified xsi:type="dcterms:W3CDTF">2017-03-10T09:54:45Z</dcterms:modified>
</cp:coreProperties>
</file>